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75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A05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767D-B792-494E-AC1E-49B6D05F9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5AE29-73F9-4C2D-A402-AD0EE483C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FE4E0-EFDF-43F3-96D8-0A29A6F4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B55D-358C-4FF0-B6AE-35A1E246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0B69-481E-411D-AD22-A1FC0060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7BEDC-6E26-4607-9E53-A701E9D5B7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358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853E-F011-4E1C-BF24-DBFB83BD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6A050-E28F-4023-BE57-A759BE3D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56DF-E8DA-4616-9AB2-FE18703F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3CA1B-6BCF-4C90-A92E-3D970F91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7FACD-26FA-42AB-91D9-FC5DBE72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3CC4-4D60-4DB8-851E-DF3F2042BF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951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CD02D-FCEB-49DE-A6EF-DCC357565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6BB0-C6C0-4F14-A26F-51E83A138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0117-2F72-44B6-9E5A-C83AD1DE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BFD7F-AEAD-4DB7-82B2-C651A771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B49A-2770-42E0-A615-219616CA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041D-1B27-4FAF-B275-4450A2EB7B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318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071D-E88E-4E92-892D-77EE0480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0A54-2384-4D6B-AFE7-9AE46ECE8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BA97-D101-4C94-877E-0E5366CC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260B-9F09-4E98-81D2-BF44B664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243CC-3618-4A88-8EAC-51F2C4AE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DCD26-24BD-4430-A665-3EEBF8C2BF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744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7F0B-2BB0-4122-9CA8-521F0517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6BB87-51A5-4252-8086-53FEDDE9A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C4481-99F6-43D9-9A57-91997F6D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68AA7-881E-4D76-AD07-A166799E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9DF80-943A-44EE-BB26-D50787B7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ACA70-5C1C-4435-A88D-320CC2C73A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640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0DD3-BDB9-4DBB-B1A7-C0097669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B3D8-495F-4161-8FC7-7DD75233D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31607-BBF8-437A-844F-0CA9217D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12BBE-58F8-4689-A4E1-12902D38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B65A3-64EC-42F5-A892-99337DE9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D8B8E-2061-45ED-927C-2739FF5E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1358-B378-4016-AEF3-BF2C9D65E8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210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69B0-3CA0-444D-9A08-F1F1A645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AF0F6-32F8-4718-B013-840BED96D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FB23C-CC91-4AB4-A768-E9E7E05A7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28059-E175-4B3E-B1FA-89D31E6ED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2E87A-B162-4852-95BB-8AEED2375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EC841-7FF2-4B7F-8161-699DA25C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44F2D-D321-4A86-BDC4-6D994DB4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C5970-E75E-4E2C-8680-07DB0C36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FB59-073B-4F8C-98BD-EE19F5DF46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110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AE91-FE76-4603-B3C0-DB10288D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134D1-C19B-4887-A076-FB3171F7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81186-7D48-4974-9BB1-ABE261DA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A73B5-EAE0-4FE4-8D8F-2EC1EA7C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0013E-7270-40BB-BFBD-048BFEB519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948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4B774-8B72-4CCF-BA31-92C367CE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F436E-DAD4-4271-B917-034AE6B9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3C55E-436A-4EB5-BE49-B7A0E85F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36CA-B71F-4BF7-83B9-56C7BF3A7D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412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8023-6A64-4AEA-9C0E-31430DD7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E442-1AA3-434D-AA17-29511C90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47D18-1858-4AA5-85E3-8F9C39E8F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707C5-DF04-4519-AA38-FC403063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5FA89-1407-4608-91B4-9096E512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9D009-0816-4EAF-B4B4-B9C2B972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574B-BC5C-4503-A988-A8C8389DFE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725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254A-EA4B-4D35-A460-6805F0A6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98E4-BB7C-4FE5-A370-B87AC3AA8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9C631-0CA5-4FC5-84BA-B07BF795D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94128-F83F-492A-B97A-5B1D2BB5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109FF-CDF7-4D99-883C-A025F5AC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8B421-7841-4B7B-9274-D5692796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9EF18-B1B9-4FCB-ADB4-82A3EAC3FC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237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9DFC50-569A-40E4-995D-ED97FA8F1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74BD97-9A1E-43E8-9E55-3F967CEB9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8C49DE-D13A-42C7-BB0F-EA503E7855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DD7F43-DACB-4005-9450-95965DE423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7E32C1-0C6C-4980-BD90-34F5B412E5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DA8F66-04D8-47AD-A36E-609FA776BA8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Kred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-4os.ce.edus.si/gradiva/biologija/evolucija-8r.ppt#-1,17,KENOZOIK" TargetMode="External"/><Relationship Id="rId4" Type="http://schemas.openxmlformats.org/officeDocument/2006/relationships/hyperlink" Target="http://www.o-4os.ce.edus.si/gradiva/geo/geoloski-razvoj/mezozoik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tek.tubitak.gov.tr/bilgipaket/jeolojik/Fanerozoik/Mezozoik/mezozoik%20manzara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ltek.tubitak.gov.tr/bilgipaket/jeolojik/Fanerozoik/Mezozoik/dino.jpg" TargetMode="External"/><Relationship Id="rId4" Type="http://schemas.openxmlformats.org/officeDocument/2006/relationships/hyperlink" Target="http://dinosaury.w.interia.pl/wprowadzenie/mezozoik00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kamienialosci_m.webpark.pl/Mezozoik1.jpe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a/a6/Haeckel_Chelonia.jpg/427px-Haeckel_Chelonia.jpg" TargetMode="External"/><Relationship Id="rId4" Type="http://schemas.openxmlformats.org/officeDocument/2006/relationships/hyperlink" Target="http://www.biltek.tubitak.gov.tr/bilgipaket/jeolojik/Fanerozoik/Mezozoik/Jura/kus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hyperlink" Target="http://upload.wikimedia.org/wikipedia/commons/8/8e/Pangea_animation_03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hyperlink" Target="http://www.abc.net.au/science/ozfossil/ageofreptiles/eromanga/imghtml/ichthyosaur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bc.net.au/science/ozfossil/ageofreptiles/northern/imghtml/sauropds.htm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c.net.au/science/ozfossil/ageofreptiles/eromanga/imghtml/kronosaurus.htm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c.net.au/science/ozfossil/ageofreptiles/fauna/imghtml/pterosaurs.htm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e/Pangea_animation_03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tage.org.lb/en/themes/sciences/Paleontology/Paleozoology/Mesozoic/anauTria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ur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Trias" TargetMode="External"/><Relationship Id="rId4" Type="http://schemas.openxmlformats.org/officeDocument/2006/relationships/hyperlink" Target="http://sl.wikipedia.org/wiki/Kategorija:Mezozo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ezozoik002">
            <a:extLst>
              <a:ext uri="{FF2B5EF4-FFF2-40B4-BE49-F238E27FC236}">
                <a16:creationId xmlns:a16="http://schemas.microsoft.com/office/drawing/2014/main" id="{30325A42-8ACB-4158-85B3-1EE1FA17E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FDD3019E-BEDC-4452-880E-EEB50CF370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8280400" cy="20653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MEZOZOIK</a:t>
            </a: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0D6EC1A2-B479-4351-B611-DD80BAE90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5084763"/>
            <a:ext cx="4752975" cy="9223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sl-SI" sz="28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125FD61-E5B0-40A8-9F7B-66C95A55D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6480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KREDA(online)(citirano 2. 1. 2009) dostopno na naslovu: </a:t>
            </a:r>
            <a:r>
              <a:rPr lang="sl-SI" altLang="sl-SI">
                <a:latin typeface="Maiandra GD" panose="020E0502030308020204" pitchFamily="34" charset="0"/>
                <a:hlinkClick r:id="rId3"/>
              </a:rPr>
              <a:t>http://sl.wikipedia.org/wiki/Kreda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 V SLOVENIJI (online) (citirano…) dostopno na naslovu: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/>
              <a:t>   </a:t>
            </a:r>
            <a:r>
              <a:rPr lang="sl-SI" altLang="sl-SI">
                <a:latin typeface="Maiandra GD" panose="020E0502030308020204" pitchFamily="34" charset="0"/>
                <a:hlinkClick r:id="rId4"/>
              </a:rPr>
              <a:t>http://www.o-4os.ce.edus.si/gradiva/geo/geoloski-razvoj/mezozoik.htm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RAZVOJ ŽIVLJENJA NA ZEMLJI(online) (citirano…) dostopno na naslovu: </a:t>
            </a:r>
            <a:r>
              <a:rPr lang="sl-SI" altLang="sl-SI">
                <a:latin typeface="Maiandra GD" panose="020E0502030308020204" pitchFamily="34" charset="0"/>
                <a:hlinkClick r:id="rId5" action="ppaction://hlinkpres?slideindex=17&amp;slidetitle=KENOZOIK"/>
              </a:rPr>
              <a:t>http://www.o-4os.ce.edus.si/gradiva/biologija/evolucija-8r.ppt#273,17,KENOZOIK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22F136FE-7471-4402-8B1D-02DBA29D4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  <a:noFill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THE LATE TRIASSIC(online)(citirano 9. 4. 2002) dostopno na naslovu: http://images.google.si/imgres?imgurl=http://www.palaeos.com/Mesozoic/Triassic/Images/trias_diorama.jpg&amp;imgrefurl=http://www.palaeos.com/Mesozoic/Triassic/LateTrias.html&amp;usg=__RTIzYlDsiH9oy5DfIoTkmL9jaJs=&amp;h=275&amp;w=410&amp;sz=35&amp;hl=sl&amp;start=3&amp;um=1&amp;tbnid=j61t61k7XC7mUM:&amp;tbnh=84&amp;tbnw=125&amp;prev=/images%3Fq%3Dtrias%26um%3D1%26hl%3Dsl%26inlang%3Dpl%26sa%3DN</a:t>
            </a: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sl-SI" altLang="sl-SI"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E810716E-8DB2-476A-ACFA-5918BE531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80438" cy="6669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MEZOZOIK-slika(online)(citirano…)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3"/>
              </a:rPr>
              <a:t>http://www.biltek.tubitak.gov.tr/bilgipaket/jeolojik/Fanerozoik/Mezozoik/mezozoik%20manzara.gif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MEZOZOIK-slika(online)(citirano…)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4"/>
              </a:rPr>
              <a:t>http://dinosaury.w.interia.pl/wprowadzenie/mezozoik002.jpg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MEZOZOIK-slika(online)(citirano…)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5"/>
              </a:rPr>
              <a:t>http://www.biltek.tubitak.gov.tr/bilgipaket/jeolojik/Fanerozoik/Mezozoik/dino.jpg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F9AB01E0-18F2-4582-A8EE-B571341F7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MEZOZOIK-slika(online)(citirano…)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3"/>
              </a:rPr>
              <a:t>http://skamienialosci_m.webpark.pl/Mezozoik1.jpeg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MEZOZOIK-slika(online)(citirano…)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4"/>
              </a:rPr>
              <a:t>http://www.biltek.tubitak.gov.tr/bilgipaket/jeolojik/Fanerozoik/Mezozoik/Jura/kus.jpg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MEZOZOIK-slika(online)(citirano…)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5"/>
              </a:rPr>
              <a:t>http://upload.wikimedia.org/wikipedia/commons/thumb/a/a6/Haeckel_Chelonia.jpg/427px-Haeckel_Chelonia.jpg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3B14D748-8801-4B5A-8DDD-D642EFA90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Jinny J. OTROŠKA ENCIKLOPEDIJA DINOZAVROV, Ljubljana, založba Karantanija, 2004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Dougal D. E.RAZOSKOVALEC:DINOZAVRI</a:t>
            </a:r>
          </a:p>
          <a:p>
            <a:pPr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   Ljubljana, Mladinska knjiga, 2007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Maja O. LEKSIKON SOVA, Ljubljana, Cankarjeva založba, 2006</a:t>
            </a: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68D478E7-33CB-4612-AD9C-3BB012423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229600" cy="5576888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248 mio -65 mio let 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Trias, jura, kreda</a:t>
            </a:r>
          </a:p>
        </p:txBody>
      </p:sp>
      <p:pic>
        <p:nvPicPr>
          <p:cNvPr id="3077" name="Picture 5" descr="Slika:Pangea animation 03.gif">
            <a:hlinkClick r:id="rId4"/>
            <a:extLst>
              <a:ext uri="{FF2B5EF4-FFF2-40B4-BE49-F238E27FC236}">
                <a16:creationId xmlns:a16="http://schemas.microsoft.com/office/drawing/2014/main" id="{4DC9FC6D-FE60-4C20-B006-0C073C41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43211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CBF96674-43DB-40C2-A535-280C8F43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205038"/>
            <a:ext cx="25527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F6F2D80-EDC2-4E75-9127-7DDDBC35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25527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2DFCB6D7-FA48-477E-9D6C-3C5807073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454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248 mio -202 mio let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Kamnine-Nemčija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Podnebje suho in toplo-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   a čedalje vlažno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Morje postane globlje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Usedanje apnencev,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  dolomitov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Vulkansko delovanje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</p:txBody>
      </p:sp>
      <p:sp>
        <p:nvSpPr>
          <p:cNvPr id="4100" name="WordArt 4">
            <a:extLst>
              <a:ext uri="{FF2B5EF4-FFF2-40B4-BE49-F238E27FC236}">
                <a16:creationId xmlns:a16="http://schemas.microsoft.com/office/drawing/2014/main" id="{2DDCE705-8688-477A-AC59-73A1A97075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4103687" cy="13700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>
                        <a:gamma/>
                        <a:shade val="46275"/>
                        <a:invGamma/>
                      </a:srgbClr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TRIAS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E284E69-626A-4629-8F7B-E7BD68FF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490873F8-9CB5-49DB-B853-851F7339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370840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920ABF4B-76D1-425D-B958-F2ECAEE4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37084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Mezozoik1">
            <a:extLst>
              <a:ext uri="{FF2B5EF4-FFF2-40B4-BE49-F238E27FC236}">
                <a16:creationId xmlns:a16="http://schemas.microsoft.com/office/drawing/2014/main" id="{41C5B60F-053B-4563-A080-05444571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37084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trias-globus">
            <a:extLst>
              <a:ext uri="{FF2B5EF4-FFF2-40B4-BE49-F238E27FC236}">
                <a16:creationId xmlns:a16="http://schemas.microsoft.com/office/drawing/2014/main" id="{34038A54-3E1C-4C5E-A091-1729E80E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37084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mezozoik%20manzara">
            <a:extLst>
              <a:ext uri="{FF2B5EF4-FFF2-40B4-BE49-F238E27FC236}">
                <a16:creationId xmlns:a16="http://schemas.microsoft.com/office/drawing/2014/main" id="{ED05B992-7A97-45F6-AFA2-3DFD2FD3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CBC50024-71A5-4490-9158-07A651630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Prvi dinozavri-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   plazilci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Plazilci(rinhozaver)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Ribe, želve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Pterozavri-ptiči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Prvi sesalci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Ginkgo, praprot,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   sagovke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Alge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Prvi iglavci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</p:txBody>
      </p:sp>
      <p:pic>
        <p:nvPicPr>
          <p:cNvPr id="7182" name="Picture 14" descr="427px-Haeckel_Chelonia">
            <a:extLst>
              <a:ext uri="{FF2B5EF4-FFF2-40B4-BE49-F238E27FC236}">
                <a16:creationId xmlns:a16="http://schemas.microsoft.com/office/drawing/2014/main" id="{95DD8328-BC96-42CF-947C-E37D7453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kus">
            <a:extLst>
              <a:ext uri="{FF2B5EF4-FFF2-40B4-BE49-F238E27FC236}">
                <a16:creationId xmlns:a16="http://schemas.microsoft.com/office/drawing/2014/main" id="{A1B5F42A-7B54-4BBC-8613-8F6420E3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4114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moltenoginkgo">
            <a:extLst>
              <a:ext uri="{FF2B5EF4-FFF2-40B4-BE49-F238E27FC236}">
                <a16:creationId xmlns:a16="http://schemas.microsoft.com/office/drawing/2014/main" id="{1F173023-1DCC-4379-A9B6-1C6914205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3455987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Shonisaurus">
            <a:extLst>
              <a:ext uri="{FF2B5EF4-FFF2-40B4-BE49-F238E27FC236}">
                <a16:creationId xmlns:a16="http://schemas.microsoft.com/office/drawing/2014/main" id="{5328D5F8-588D-44EC-BB67-DEB048502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47879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04624E-7 C -0.00468 -0.00948 -0.0111 -0.01271 -0.01892 -0.01687 C -0.02204 -0.01849 -0.02534 -0.01965 -0.02847 -0.02104 C -0.03003 -0.02173 -0.03333 -0.02335 -0.03333 -0.02335 C -0.12881 -0.02034 -0.0835 -0.02936 -0.12222 -0.01271 C -0.12673 -0.00855 -0.1302 -0.00393 -0.13489 4.04624E-7 C -0.1368 0.0037 -0.1394 0.00671 -0.14114 0.01064 C -0.14201 0.01249 -0.14201 0.01503 -0.1427 0.01688 C -0.14357 0.0192 -0.14496 0.02128 -0.146 0.02336 C -0.14774 0.03029 -0.14999 0.03492 -0.15381 0.04024 C -0.15624 0.04879 -0.15954 0.05781 -0.16336 0.06544 C -0.16492 0.07191 -0.16666 0.07815 -0.16822 0.08463 C -0.16805 0.08856 -0.16892 0.15261 -0.1618 0.16694 C -0.15676 0.17688 -0.14235 0.19469 -0.13333 0.19862 C -0.1302 0.20139 -0.1269 0.2044 -0.12378 0.20717 C -0.12048 0.21018 -0.11597 0.21041 -0.11267 0.21341 C -0.10676 0.21873 -0.11215 0.21781 -0.10468 0.22197 C -0.10121 0.22405 -0.09722 0.22451 -0.09357 0.22613 C -0.08749 0.23168 -0.08333 0.23284 -0.07604 0.23469 C -0.05017 0.25758 0.01945 0.23885 0.02396 0.23885 C 0.04185 0.22313 0.0139 0.24856 0.03334 0.22821 C 0.03924 0.22197 0.04619 0.21711 0.05244 0.21133 C 0.05765 0.20648 0.06355 0.19376 0.06841 0.18613 C 0.07379 0.17758 0.07327 0.16648 0.07952 0.15862 C 0.079 0.13711 0.0849 0.07815 0.06667 0.05503 C 0.06303 0.04 0.06858 0.05827 0.05556 0.04024 C 0.04289 0.02266 0.02067 0.0185 0.00331 0.01272 C -0.00051 0.00948 -0.0019 0.00763 -0.00624 0.00625 C -0.01145 0.00463 -0.02222 0.00209 -0.02222 0.00209 C -0.03697 0.00278 -0.0519 0.00301 -0.06666 0.00417 C -0.07413 0.00486 -0.07169 0.00648 -0.07777 0.01064 C -0.09669 0.02359 -0.10763 0.04209 -0.11267 0.06983 C -0.11215 0.08671 -0.11215 0.10359 -0.1111 0.12047 C -0.11058 0.13041 -0.10312 0.14012 -0.09826 0.1459 C -0.08419 0.16255 -0.08263 0.16578 -0.06336 0.17133 C -0.04913 0.17064 -0.03472 0.1718 -0.02048 0.16902 C -0.01492 0.16787 -0.00312 0.15654 0.00174 0.15214 C 0.00487 0.14937 0.01112 0.14382 0.01112 0.14382 C 0.01424 0.13573 0.01858 0.12925 0.02067 0.12047 C 0.01962 0.10058 0.0198 0.07839 0.01112 0.06128 C 0.00695 0.0444 -0.00242 0.04162 -0.01423 0.03584 C -0.01979 0.03307 -0.02447 0.02798 -0.03003 0.02544 C -0.0335 0.02382 -0.03749 0.02405 -0.04114 0.02336 C -0.04965 0.02405 -0.05815 0.02359 -0.06666 0.02544 C -0.07604 0.02729 -0.08003 0.04509 -0.08558 0.05295 C -0.08958 0.06821 -0.08801 0.06104 -0.09044 0.07399 C -0.08975 0.08463 -0.09166 0.09688 -0.08715 0.10567 C -0.08593 0.10821 -0.08437 0.11076 -0.08246 0.11214 C -0.07951 0.11422 -0.07291 0.11631 -0.07291 0.11631 C -0.0618 0.11561 -0.05069 0.11607 -0.03958 0.11422 C -0.03923 0.11422 -0.03298 0.10197 -0.03003 0.09943 C -0.02586 0.08232 -0.03663 0.07584 -0.04444 0.06544 C -0.05451 0.06683 -0.06319 0.06359 -0.06666 0.07607 C -0.06562 0.07746 -0.06492 0.08 -0.06336 0.08024 C -0.05815 0.0807 -0.04756 0.07815 -0.04756 0.07815 " pathEditMode="relative" ptsTypes="ffffffffffffffffffffffffffffffffffffffffffffffffffffffA">
                                      <p:cBhvr>
                                        <p:cTn id="67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263A3347-33D8-4588-961A-D4A93F96A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3815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200 mio -140 mio let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švicarsko pogorje Juri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Okrepljena deževja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Manjši mesojedci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Zavropodi 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Ihtiozavri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Aravkarija, preslice…</a:t>
            </a:r>
          </a:p>
          <a:p>
            <a:pPr>
              <a:buFontTx/>
              <a:buBlip>
                <a:blip r:embed="rId3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sl-SI" altLang="sl-SI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276E888-2EF5-4743-ADE4-B208F3FF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WordArt 5">
            <a:extLst>
              <a:ext uri="{FF2B5EF4-FFF2-40B4-BE49-F238E27FC236}">
                <a16:creationId xmlns:a16="http://schemas.microsoft.com/office/drawing/2014/main" id="{5134D86A-7853-4AD6-BEFB-9A334AE6AA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3816350" cy="15827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99">
                        <a:gamma/>
                        <a:shade val="46275"/>
                        <a:invGamma/>
                      </a:srgbClr>
                    </a:gs>
                    <a:gs pos="100000">
                      <a:srgbClr val="33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JURA</a:t>
            </a:r>
          </a:p>
        </p:txBody>
      </p:sp>
      <p:pic>
        <p:nvPicPr>
          <p:cNvPr id="6154" name="Picture 10" descr="Nannantius">
            <a:hlinkClick r:id="rId5"/>
            <a:extLst>
              <a:ext uri="{FF2B5EF4-FFF2-40B4-BE49-F238E27FC236}">
                <a16:creationId xmlns:a16="http://schemas.microsoft.com/office/drawing/2014/main" id="{CDD1C030-2B39-4AE2-80C5-AB6C7458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27400"/>
            <a:ext cx="4427537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chthyosaur">
            <a:hlinkClick r:id="rId7"/>
            <a:extLst>
              <a:ext uri="{FF2B5EF4-FFF2-40B4-BE49-F238E27FC236}">
                <a16:creationId xmlns:a16="http://schemas.microsoft.com/office/drawing/2014/main" id="{0FFF6EF2-A677-4923-87C7-749D7058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4427537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G_2744">
            <a:extLst>
              <a:ext uri="{FF2B5EF4-FFF2-40B4-BE49-F238E27FC236}">
                <a16:creationId xmlns:a16="http://schemas.microsoft.com/office/drawing/2014/main" id="{2D4E6A10-03B0-485A-95DC-E53F3A7D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4427537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aj-preslica">
            <a:extLst>
              <a:ext uri="{FF2B5EF4-FFF2-40B4-BE49-F238E27FC236}">
                <a16:creationId xmlns:a16="http://schemas.microsoft.com/office/drawing/2014/main" id="{70137BB9-66AB-4C4B-A053-C462BD75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24250"/>
            <a:ext cx="3622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Magnolija-T">
            <a:extLst>
              <a:ext uri="{FF2B5EF4-FFF2-40B4-BE49-F238E27FC236}">
                <a16:creationId xmlns:a16="http://schemas.microsoft.com/office/drawing/2014/main" id="{65372342-5566-4516-8D3C-1D2154B9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33900"/>
            <a:ext cx="30956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614B0499-6383-483C-B57A-4C54AFD8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sl-SI" altLang="sl-SI"/>
              <a:t> </a:t>
            </a:r>
            <a:r>
              <a:rPr lang="sl-SI" altLang="sl-SI">
                <a:latin typeface="Maiandra GD" panose="020E0502030308020204" pitchFamily="34" charset="0"/>
              </a:rPr>
              <a:t>najmlajše geološko obdobje</a:t>
            </a:r>
          </a:p>
          <a:p>
            <a:pPr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    -pred 135-65 mio let.</a:t>
            </a:r>
          </a:p>
          <a:p>
            <a:pPr>
              <a:buFontTx/>
              <a:buBlip>
                <a:blip r:embed="rId4"/>
              </a:buBlip>
            </a:pPr>
            <a:r>
              <a:rPr lang="sl-SI" altLang="sl-SI">
                <a:latin typeface="Maiandra GD" panose="020E0502030308020204" pitchFamily="34" charset="0"/>
              </a:rPr>
              <a:t>Kopno se vedno bolj drobilo</a:t>
            </a:r>
          </a:p>
          <a:p>
            <a:pPr>
              <a:buFontTx/>
              <a:buBlip>
                <a:blip r:embed="rId4"/>
              </a:buBlip>
            </a:pPr>
            <a:r>
              <a:rPr lang="sl-SI" altLang="sl-SI">
                <a:latin typeface="Maiandra GD" panose="020E0502030308020204" pitchFamily="34" charset="0"/>
              </a:rPr>
              <a:t>Pojav prvih kač</a:t>
            </a:r>
          </a:p>
          <a:p>
            <a:pPr>
              <a:buFontTx/>
              <a:buBlip>
                <a:blip r:embed="rId4"/>
              </a:buBlip>
            </a:pPr>
            <a:r>
              <a:rPr lang="sl-SI" altLang="sl-SI">
                <a:latin typeface="Maiandra GD" panose="020E0502030308020204" pitchFamily="34" charset="0"/>
              </a:rPr>
              <a:t>Prve cvetlice in ptiči</a:t>
            </a:r>
          </a:p>
          <a:p>
            <a:pPr>
              <a:buFontTx/>
              <a:buBlip>
                <a:blip r:embed="rId4"/>
              </a:buBlip>
            </a:pPr>
            <a:r>
              <a:rPr lang="sl-SI" altLang="sl-SI">
                <a:latin typeface="Maiandra GD" panose="020E0502030308020204" pitchFamily="34" charset="0"/>
              </a:rPr>
              <a:t>Hrast, oreh magnolija</a:t>
            </a:r>
          </a:p>
          <a:p>
            <a:pPr>
              <a:buFontTx/>
              <a:buBlip>
                <a:blip r:embed="rId4"/>
              </a:buBlip>
            </a:pPr>
            <a:r>
              <a:rPr lang="sl-SI" altLang="sl-SI">
                <a:latin typeface="Maiandra GD" panose="020E0502030308020204" pitchFamily="34" charset="0"/>
              </a:rPr>
              <a:t>Kronozaver </a:t>
            </a:r>
          </a:p>
          <a:p>
            <a:pPr>
              <a:buFontTx/>
              <a:buBlip>
                <a:blip r:embed="rId4"/>
              </a:buBlip>
            </a:pPr>
            <a:endParaRPr lang="sl-SI" altLang="sl-SI">
              <a:latin typeface="Maiandra GD" panose="020E0502030308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32230DA-FB21-4976-A9DC-384C5A82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WordArt 5">
            <a:extLst>
              <a:ext uri="{FF2B5EF4-FFF2-40B4-BE49-F238E27FC236}">
                <a16:creationId xmlns:a16="http://schemas.microsoft.com/office/drawing/2014/main" id="{8833DA40-23CE-4F0C-93AA-5DE636A554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4465638" cy="14525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D0A05"/>
                    </a:gs>
                    <a:gs pos="100000">
                      <a:srgbClr val="CD0A05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KREDA</a:t>
            </a:r>
          </a:p>
        </p:txBody>
      </p:sp>
      <p:pic>
        <p:nvPicPr>
          <p:cNvPr id="5127" name="Picture 7" descr="Pterosaurs">
            <a:hlinkClick r:id="rId6"/>
            <a:extLst>
              <a:ext uri="{FF2B5EF4-FFF2-40B4-BE49-F238E27FC236}">
                <a16:creationId xmlns:a16="http://schemas.microsoft.com/office/drawing/2014/main" id="{D3626234-8E12-4AB8-9474-A4FB8345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13250"/>
            <a:ext cx="3819525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Kronosaurus">
            <a:hlinkClick r:id="rId8"/>
            <a:extLst>
              <a:ext uri="{FF2B5EF4-FFF2-40B4-BE49-F238E27FC236}">
                <a16:creationId xmlns:a16="http://schemas.microsoft.com/office/drawing/2014/main" id="{3D1622DD-BB54-4869-8856-55E79F37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10075"/>
            <a:ext cx="38163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$$H_00AA4FC6_101566$2DTyrannosaurus$2DRex$2Do">
            <a:extLst>
              <a:ext uri="{FF2B5EF4-FFF2-40B4-BE49-F238E27FC236}">
                <a16:creationId xmlns:a16="http://schemas.microsoft.com/office/drawing/2014/main" id="{0F08C1F4-C7E6-46CC-841A-D5FE4E68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20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51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551FB6B0-0B37-43BC-B5FC-7B53E8074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Trk meteorita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Izbruh vulkana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IZUMRLO:</a:t>
            </a:r>
          </a:p>
          <a:p>
            <a:pPr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Pterozavri, dinozavri,</a:t>
            </a:r>
          </a:p>
          <a:p>
            <a:pPr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Pleziozavri…</a:t>
            </a:r>
          </a:p>
          <a:p>
            <a:pPr>
              <a:buFontTx/>
              <a:buBlip>
                <a:blip r:embed="rId3"/>
              </a:buBlip>
            </a:pPr>
            <a:r>
              <a:rPr lang="sl-SI" altLang="sl-SI">
                <a:latin typeface="Maiandra GD" panose="020E0502030308020204" pitchFamily="34" charset="0"/>
              </a:rPr>
              <a:t>PREŽIVELO:</a:t>
            </a:r>
          </a:p>
          <a:p>
            <a:pPr>
              <a:buFontTx/>
              <a:buNone/>
            </a:pPr>
            <a:r>
              <a:rPr lang="sl-SI" altLang="sl-SI">
                <a:latin typeface="Maiandra GD" panose="020E0502030308020204" pitchFamily="34" charset="0"/>
              </a:rPr>
              <a:t>Plazilci, žuželke…</a:t>
            </a:r>
          </a:p>
        </p:txBody>
      </p:sp>
      <p:sp>
        <p:nvSpPr>
          <p:cNvPr id="24581" name="WordArt 5">
            <a:extLst>
              <a:ext uri="{FF2B5EF4-FFF2-40B4-BE49-F238E27FC236}">
                <a16:creationId xmlns:a16="http://schemas.microsoft.com/office/drawing/2014/main" id="{EA08EB60-4668-49A6-9B95-63D7D4EA06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8324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Script MT Bold" panose="03040602040607080904" pitchFamily="66" charset="0"/>
              </a:rPr>
              <a:t>IZUMRTJE</a:t>
            </a:r>
          </a:p>
        </p:txBody>
      </p:sp>
      <p:pic>
        <p:nvPicPr>
          <p:cNvPr id="24583" name="Picture 7" descr="chicx2">
            <a:extLst>
              <a:ext uri="{FF2B5EF4-FFF2-40B4-BE49-F238E27FC236}">
                <a16:creationId xmlns:a16="http://schemas.microsoft.com/office/drawing/2014/main" id="{7BE7D2A0-26D0-499B-8258-574D8390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5720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vulkan">
            <a:extLst>
              <a:ext uri="{FF2B5EF4-FFF2-40B4-BE49-F238E27FC236}">
                <a16:creationId xmlns:a16="http://schemas.microsoft.com/office/drawing/2014/main" id="{E40914A9-957F-4DD8-BE4D-795F40A9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ideo_2931_dinozavri">
            <a:extLst>
              <a:ext uri="{FF2B5EF4-FFF2-40B4-BE49-F238E27FC236}">
                <a16:creationId xmlns:a16="http://schemas.microsoft.com/office/drawing/2014/main" id="{D0B42632-E7C9-49FE-839E-78851101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24815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13" descr="Insect">
            <a:extLst>
              <a:ext uri="{FF2B5EF4-FFF2-40B4-BE49-F238E27FC236}">
                <a16:creationId xmlns:a16="http://schemas.microsoft.com/office/drawing/2014/main" id="{4BD59F8B-F4CC-45AB-A58F-F0388FF8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316865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2711Krokodil">
            <a:extLst>
              <a:ext uri="{FF2B5EF4-FFF2-40B4-BE49-F238E27FC236}">
                <a16:creationId xmlns:a16="http://schemas.microsoft.com/office/drawing/2014/main" id="{5527EA98-5236-4667-9F5E-F84F1CC3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60960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FE7DED83-AD3B-403E-AF71-08E56D8E0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7529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ANIMACIJA ZEMLJE 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3"/>
              </a:rPr>
              <a:t>http://upload.wikimedia.org/wikipedia/commons/8/8e/Pangea_animation_03.gif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THE MESOZOIC(online)(citirano…) dostopno na naslovu: </a:t>
            </a:r>
            <a:r>
              <a:rPr lang="sl-SI" altLang="sl-SI">
                <a:latin typeface="Maiandra GD" panose="020E0502030308020204" pitchFamily="34" charset="0"/>
                <a:hlinkClick r:id="rId4"/>
              </a:rPr>
              <a:t>http://www.cartage.org.lb/en/themes/sciences/Paleontology/Paleozoology/Mesozoic/anauTrias.jpg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None/>
            </a:pPr>
            <a:endParaRPr lang="sl-SI" altLang="sl-SI">
              <a:latin typeface="Maiandra GD" panose="020E0502030308020204" pitchFamily="34" charset="0"/>
            </a:endParaRPr>
          </a:p>
        </p:txBody>
      </p:sp>
      <p:sp>
        <p:nvSpPr>
          <p:cNvPr id="14340" name="WordArt 4">
            <a:extLst>
              <a:ext uri="{FF2B5EF4-FFF2-40B4-BE49-F238E27FC236}">
                <a16:creationId xmlns:a16="http://schemas.microsoft.com/office/drawing/2014/main" id="{7088DA55-EB9C-44E7-85A0-F6AEB10894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3529013" cy="12969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48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cript MT Bold" panose="03040602040607080904" pitchFamily="66" charset="0"/>
              </a:rPr>
              <a:t>VIRI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B169073E-1225-4335-9300-78B7462BA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586581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JURA(online)(citirano 26. 12. 2008) dostopno na naslovu: </a:t>
            </a:r>
            <a:r>
              <a:rPr lang="sl-SI" altLang="sl-SI">
                <a:latin typeface="Maiandra GD" panose="020E0502030308020204" pitchFamily="34" charset="0"/>
                <a:hlinkClick r:id="rId3"/>
              </a:rPr>
              <a:t>http://sl.wikipedia.org/wiki/Jura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MEZOZOIK(online)(citirano 19. 1. 2009) dostopno na naslovu: </a:t>
            </a:r>
            <a:r>
              <a:rPr lang="sl-SI" altLang="sl-SI">
                <a:latin typeface="Maiandra GD" panose="020E0502030308020204" pitchFamily="34" charset="0"/>
                <a:hlinkClick r:id="rId4"/>
              </a:rPr>
              <a:t>http://sl.wikipedia.org/wiki/Kategorija:Mezozoik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sl-SI" altLang="sl-SI">
                <a:latin typeface="Maiandra GD" panose="020E0502030308020204" pitchFamily="34" charset="0"/>
              </a:rPr>
              <a:t>TRIAS(online)(citirano 14. 1. 2009) dostopno na naslovu: </a:t>
            </a:r>
            <a:r>
              <a:rPr lang="sl-SI" altLang="sl-SI">
                <a:latin typeface="Maiandra GD" panose="020E0502030308020204" pitchFamily="34" charset="0"/>
                <a:hlinkClick r:id="rId5"/>
              </a:rPr>
              <a:t>http://sl.wikipedia.org/wiki/Trias</a:t>
            </a: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sl-SI" altLang="sl-SI">
              <a:latin typeface="Maiandra GD" panose="020E0502030308020204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sl-SI" altLang="sl-SI"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Maiandra GD</vt:lpstr>
      <vt:lpstr>Script MT Bold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2019-05-31T08:40:24Z</dcterms:created>
  <dcterms:modified xsi:type="dcterms:W3CDTF">2019-05-31T08:40:24Z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