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32" r:id="rId1"/>
  </p:sldMasterIdLst>
  <p:notesMasterIdLst>
    <p:notesMasterId r:id="rId17"/>
  </p:notesMasterIdLst>
  <p:sldIdLst>
    <p:sldId id="256" r:id="rId2"/>
    <p:sldId id="270" r:id="rId3"/>
    <p:sldId id="257" r:id="rId4"/>
    <p:sldId id="272" r:id="rId5"/>
    <p:sldId id="273" r:id="rId6"/>
    <p:sldId id="261" r:id="rId7"/>
    <p:sldId id="259" r:id="rId8"/>
    <p:sldId id="260" r:id="rId9"/>
    <p:sldId id="263" r:id="rId10"/>
    <p:sldId id="262" r:id="rId11"/>
    <p:sldId id="269" r:id="rId12"/>
    <p:sldId id="264" r:id="rId13"/>
    <p:sldId id="265" r:id="rId14"/>
    <p:sldId id="268" r:id="rId15"/>
    <p:sldId id="258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0953399E-F50F-4655-B9EC-A71247BE39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8456D0C8-FE45-4B44-AAAA-3488D82C539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89C334-A241-46F0-80D3-30FE4137470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9D552F1B-6CB1-4747-9292-06018F97B7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613412C7-BEED-469B-972E-A8509101B6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0814F33D-7B30-4669-B0D7-603CEE39D3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0721D88A-DB6A-4C19-BA60-866A550AB2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050925E-4ECA-41C8-98EB-86706857BF9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>
            <a:extLst>
              <a:ext uri="{FF2B5EF4-FFF2-40B4-BE49-F238E27FC236}">
                <a16:creationId xmlns:a16="http://schemas.microsoft.com/office/drawing/2014/main" id="{64936F00-C4F7-40D2-A14B-FD9E27C73B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>
            <a:extLst>
              <a:ext uri="{FF2B5EF4-FFF2-40B4-BE49-F238E27FC236}">
                <a16:creationId xmlns:a16="http://schemas.microsoft.com/office/drawing/2014/main" id="{64B4EB31-D36C-4FBA-BECC-42AD7DF06E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6628" name="Ograda številke diapozitiva 3">
            <a:extLst>
              <a:ext uri="{FF2B5EF4-FFF2-40B4-BE49-F238E27FC236}">
                <a16:creationId xmlns:a16="http://schemas.microsoft.com/office/drawing/2014/main" id="{14C6AB85-0610-4BE0-8281-745AA43479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9A6DE8DC-FFC0-409A-9706-9B6F2B800D92}" type="slidenum">
              <a:rPr lang="sl-SI" altLang="sl-SI">
                <a:latin typeface="Calibri" panose="020F0502020204030204" pitchFamily="34" charset="0"/>
              </a:rPr>
              <a:pPr/>
              <a:t>4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F689FC36-2EA3-4D3F-A968-0F36693C1EDC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883A46D3-6E85-471E-A2BC-3D7B9D4227F1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3AD74ED9-9DC8-4AFA-A6B2-7616F9C7FCCA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7" name="Ograda datuma 27">
            <a:extLst>
              <a:ext uri="{FF2B5EF4-FFF2-40B4-BE49-F238E27FC236}">
                <a16:creationId xmlns:a16="http://schemas.microsoft.com/office/drawing/2014/main" id="{378DEFC8-82CD-4886-93E5-471DC9C3A8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27D7B6-F74B-474D-9AE0-4FDF70341BF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2A5274F1-1901-4DDC-8FFB-9E727A25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28">
            <a:extLst>
              <a:ext uri="{FF2B5EF4-FFF2-40B4-BE49-F238E27FC236}">
                <a16:creationId xmlns:a16="http://schemas.microsoft.com/office/drawing/2014/main" id="{4A6530B0-2F8B-4838-897F-9416B382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C3FA40-76F5-4A11-900F-74E69D37E2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9133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C5614AC4-4692-4B39-A06F-7905008E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820E-C7C4-46D8-A26C-1E34F60D5D2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A7E6A6ED-2224-4310-B57F-2A245B80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649267D6-7F17-4AC3-B10B-A7865C684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36699-B582-45A9-BA49-AD499561DF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2279898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1CF64C41-5496-4E40-B4DC-BF61F6F60E9D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F9AF42CA-C543-4C6D-9AD9-3D7541D84BD1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812114E8-1D36-46C8-8289-4709164DFF91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513182D3-922D-4F20-A2A0-E618EC5D9C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381F0-BA88-41B5-9A1A-668BFD37039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05788AAA-83B1-4A47-B015-007C109B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249FF6CC-1C65-453B-966B-1575591C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C2456730-E68E-4146-BAF2-18F19C46F2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5930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FA3D80A6-64FD-4BD0-A726-D04784209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F7DE6-7576-4D47-A9C8-0F787B58527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CDA51A19-9A67-4799-AED0-9618AFB8A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8B1241A5-43CE-4190-902B-EABABAB9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E86D7-18CB-4178-90FA-E5D4108CB7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8497641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772AC38A-2EFD-4287-9F7C-4AE84154E408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EC8A5836-F400-4BFA-9E2D-FB89C98EEAEF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3310192F-2532-4739-B3AE-5F0CC055EDEB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7" name="Ograda datuma 11">
            <a:extLst>
              <a:ext uri="{FF2B5EF4-FFF2-40B4-BE49-F238E27FC236}">
                <a16:creationId xmlns:a16="http://schemas.microsoft.com/office/drawing/2014/main" id="{ECCCF675-FE45-478F-BD66-30FFE170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6899-F4A6-437D-BE0A-D0F07B07083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številke diapozitiva 12">
            <a:extLst>
              <a:ext uri="{FF2B5EF4-FFF2-40B4-BE49-F238E27FC236}">
                <a16:creationId xmlns:a16="http://schemas.microsoft.com/office/drawing/2014/main" id="{ED5B8C86-A0DA-4910-849A-51493185B9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1F6FC3C0-694B-4EC4-ADA2-3B7992D6E9C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Ograda noge 13">
            <a:extLst>
              <a:ext uri="{FF2B5EF4-FFF2-40B4-BE49-F238E27FC236}">
                <a16:creationId xmlns:a16="http://schemas.microsoft.com/office/drawing/2014/main" id="{73E73C7B-DB33-4306-A1BE-4B8C6A054D7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846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BE090E03-0158-4A94-8B58-B4C3994C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CDFE66-FBDE-411D-BB17-9A8D4F73E43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9">
            <a:extLst>
              <a:ext uri="{FF2B5EF4-FFF2-40B4-BE49-F238E27FC236}">
                <a16:creationId xmlns:a16="http://schemas.microsoft.com/office/drawing/2014/main" id="{B472BF59-E303-4617-BF2B-C5D93AD2C5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9CF34D-E62E-4CA3-90CE-DE076984ED0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11">
            <a:extLst>
              <a:ext uri="{FF2B5EF4-FFF2-40B4-BE49-F238E27FC236}">
                <a16:creationId xmlns:a16="http://schemas.microsoft.com/office/drawing/2014/main" id="{E20F5D00-FD3D-4C14-874D-BCDBE86184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4220735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6" name="Ograda besedil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5" name="Ograda besedil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9">
            <a:extLst>
              <a:ext uri="{FF2B5EF4-FFF2-40B4-BE49-F238E27FC236}">
                <a16:creationId xmlns:a16="http://schemas.microsoft.com/office/drawing/2014/main" id="{B99C6A04-0A70-4581-9FCB-C4FCB3B6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1C82A3-9310-4D74-9EF5-6230DAA0699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številke diapozitiva 11">
            <a:extLst>
              <a:ext uri="{FF2B5EF4-FFF2-40B4-BE49-F238E27FC236}">
                <a16:creationId xmlns:a16="http://schemas.microsoft.com/office/drawing/2014/main" id="{EC339C4D-220D-409C-8F50-FB2C74AE30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A066A9-0EA0-4C4B-93BD-3D9DC103770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Ograda noge 13">
            <a:extLst>
              <a:ext uri="{FF2B5EF4-FFF2-40B4-BE49-F238E27FC236}">
                <a16:creationId xmlns:a16="http://schemas.microsoft.com/office/drawing/2014/main" id="{81247D16-AFF0-4A69-B856-6888BE101A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6415270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64FBF614-22FD-4825-9E84-9EEEAB79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376B1-BAE1-429A-BEA1-67B00F4899D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10CFB725-4D82-4282-A13B-7835FA26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2A507A1C-258C-4C45-B02C-CBC271AC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89C56-8CE2-4F4F-BA15-6736A1501E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139320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151E5E0A-6BB6-43C8-B7CC-8345235E5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EFFCA-1729-406D-A460-4922ECE28C2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C6FD2EF4-0783-49DD-93EE-2E3A0D1F6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06BC17C2-522F-40F0-8493-A18B14D8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E340E8-12ED-4130-9597-D9086CC1C6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8055515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AEEA0DF1-30FD-42F4-804E-DB568BBB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26BDF-E13E-45B3-ADDC-B810E9EDCE7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95E87319-A2C9-4027-8E2A-D6B5C7F2B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1C744847-2F99-4344-8ECD-0896B338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80289-05CC-4AAA-9DC4-2083FA21BA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1295546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F6CE2915-FE39-4611-8396-98000F304973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6B855D19-DFC7-4D19-BADB-1365A70E6862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9">
            <a:extLst>
              <a:ext uri="{FF2B5EF4-FFF2-40B4-BE49-F238E27FC236}">
                <a16:creationId xmlns:a16="http://schemas.microsoft.com/office/drawing/2014/main" id="{FED3B0E9-630E-4B07-8148-3CB4F64F4970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41D9B490-DC3F-4758-A98B-C5C0221F094E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11">
            <a:extLst>
              <a:ext uri="{FF2B5EF4-FFF2-40B4-BE49-F238E27FC236}">
                <a16:creationId xmlns:a16="http://schemas.microsoft.com/office/drawing/2014/main" id="{89D51D86-2FAF-4305-B1F1-9437F5DB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E14D2D-8714-4E82-A3EC-FCCF9264489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0" name="Ograda številke diapozitiva 12">
            <a:extLst>
              <a:ext uri="{FF2B5EF4-FFF2-40B4-BE49-F238E27FC236}">
                <a16:creationId xmlns:a16="http://schemas.microsoft.com/office/drawing/2014/main" id="{FFA2D84A-9F13-4961-8330-47968C09FB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9EFF8054-B1BF-4AA2-A155-A9220736410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" name="Ograda noge 13">
            <a:extLst>
              <a:ext uri="{FF2B5EF4-FFF2-40B4-BE49-F238E27FC236}">
                <a16:creationId xmlns:a16="http://schemas.microsoft.com/office/drawing/2014/main" id="{E21FB1A3-98B0-41BA-BE4C-574EF5F25C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2559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21">
            <a:extLst>
              <a:ext uri="{FF2B5EF4-FFF2-40B4-BE49-F238E27FC236}">
                <a16:creationId xmlns:a16="http://schemas.microsoft.com/office/drawing/2014/main" id="{140E8A70-7620-463C-AD00-5C77F62325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7" name="Ograda besedila 12">
            <a:extLst>
              <a:ext uri="{FF2B5EF4-FFF2-40B4-BE49-F238E27FC236}">
                <a16:creationId xmlns:a16="http://schemas.microsoft.com/office/drawing/2014/main" id="{55F2D07C-B018-407C-97AB-B50C98336A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7FBE2BD6-8660-44BB-8C69-1B938907B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1C101D-830B-4813-9B93-D96F7FCEB1B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8989DC9A-96EC-4D6F-B9D7-AE3F78BFF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EF0DB6A7-9781-420C-8E26-666A98A02DFB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30E82C5F-8B22-4F15-BF5E-B7219323BFF1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644533BE-EC43-41B0-97D1-FBE03BEBC311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FCDEBEBE-2B94-4C27-AA6C-71C2C6E25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AD7D4EFD-AA52-4BAC-A1DF-F7FAB5EED44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1" r:id="rId2"/>
    <p:sldLayoutId id="2147484056" r:id="rId3"/>
    <p:sldLayoutId id="2147484057" r:id="rId4"/>
    <p:sldLayoutId id="2147484058" r:id="rId5"/>
    <p:sldLayoutId id="2147484052" r:id="rId6"/>
    <p:sldLayoutId id="2147484059" r:id="rId7"/>
    <p:sldLayoutId id="2147484053" r:id="rId8"/>
    <p:sldLayoutId id="2147484060" r:id="rId9"/>
    <p:sldLayoutId id="2147484054" r:id="rId10"/>
    <p:sldLayoutId id="2147484061" r:id="rId11"/>
  </p:sldLayoutIdLst>
  <p:transition>
    <p:strips dir="rd"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B58B80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C3986D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i/search?q=ametist&amp;source=lnms&amp;tbm=isch&amp;sa=X&amp;ei=RBp1UoOqOKWE4AT76IGoDg&amp;ved=0CAcQ_AUoAQ&amp;biw=1745&amp;bih=882" TargetMode="External"/><Relationship Id="rId2" Type="http://schemas.openxmlformats.org/officeDocument/2006/relationships/hyperlink" Target="http://www.welsch.com/index.php5?chap=5_1&amp;gid=475&amp;oldcat=Geologie&amp;dis=0&amp;oldType=Al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l.wikipedia.org/wiki/Kianit" TargetMode="External"/><Relationship Id="rId4" Type="http://schemas.openxmlformats.org/officeDocument/2006/relationships/hyperlink" Target="https://www.google.si/search?q=ahat&amp;source=lnms&amp;tbm=isch&amp;sa=X&amp;ei=1Sh1Ut-_JqXr4wTYrYCYCQ&amp;sqi=2&amp;ved=0CAcQ_AUoAQ&amp;biw=1745&amp;bih=88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AB8C30-C035-449F-9571-F66CD2B8A3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MINERALI</a:t>
            </a:r>
          </a:p>
        </p:txBody>
      </p:sp>
      <p:sp>
        <p:nvSpPr>
          <p:cNvPr id="9219" name="Podnaslov 2">
            <a:extLst>
              <a:ext uri="{FF2B5EF4-FFF2-40B4-BE49-F238E27FC236}">
                <a16:creationId xmlns:a16="http://schemas.microsoft.com/office/drawing/2014/main" id="{15D5C99C-2DA3-4C1E-A9A8-4B8184743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sl-SI" altLang="sl-SI" dirty="0"/>
              <a:t> </a:t>
            </a:r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35C1DA27-9AC3-4AEB-BF9B-AC9C510C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Cinober (ruda živega srebra Hg)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2C625CB5-36A9-4729-B7CB-D7E069E1FC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/>
              <a:t>Rudnik tudi v Sloveniji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82EFF56-C7EA-4B61-9BB5-1A0EE4FCEC81}"/>
              </a:ext>
            </a:extLst>
          </p:cNvPr>
          <p:cNvGraphicFramePr>
            <a:graphicFrameLocks noGrp="1"/>
          </p:cNvGraphicFramePr>
          <p:nvPr/>
        </p:nvGraphicFramePr>
        <p:xfrm>
          <a:off x="5435600" y="1700213"/>
          <a:ext cx="3336925" cy="390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0875">
                <a:tc>
                  <a:txBody>
                    <a:bodyPr/>
                    <a:lstStyle/>
                    <a:p>
                      <a:r>
                        <a:rPr lang="sl-SI" sz="1800" dirty="0"/>
                        <a:t>kategorija: II.</a:t>
                      </a:r>
                      <a:r>
                        <a:rPr lang="sl-SI" sz="1800" baseline="0" dirty="0"/>
                        <a:t> sulfati</a:t>
                      </a:r>
                      <a:endParaRPr lang="sl-SI" sz="1800" dirty="0"/>
                    </a:p>
                  </a:txBody>
                  <a:tcPr marL="91464" marR="91464"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r>
                        <a:rPr lang="sl-SI" sz="1800" dirty="0"/>
                        <a:t>Živosrebrov sulfid (</a:t>
                      </a:r>
                      <a:r>
                        <a:rPr lang="sl-SI" sz="1800" dirty="0" err="1"/>
                        <a:t>HgS</a:t>
                      </a:r>
                      <a:r>
                        <a:rPr lang="sl-SI" sz="1800" dirty="0"/>
                        <a:t>)</a:t>
                      </a:r>
                    </a:p>
                  </a:txBody>
                  <a:tcPr marL="91464" marR="91464"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r>
                        <a:rPr lang="sl-SI" sz="1800" dirty="0"/>
                        <a:t>Lom:raven do </a:t>
                      </a:r>
                      <a:r>
                        <a:rPr lang="sl-SI" sz="1800" dirty="0" err="1"/>
                        <a:t>podškoljkast</a:t>
                      </a:r>
                      <a:endParaRPr lang="sl-SI" sz="1800" dirty="0"/>
                    </a:p>
                  </a:txBody>
                  <a:tcPr marL="91464" marR="91464"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dirty="0"/>
                        <a:t>Barva: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Škrlatno rdeča,</a:t>
                      </a:r>
                      <a:r>
                        <a:rPr kumimoji="0" lang="sl-SI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rjavo rdeča in svinčeno siva</a:t>
                      </a:r>
                      <a:endParaRPr lang="sl-SI" sz="1800" dirty="0"/>
                    </a:p>
                  </a:txBody>
                  <a:tcPr marL="91464" marR="91464" marT="45732" marB="457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r>
                        <a:rPr lang="sl-SI" sz="1800" dirty="0"/>
                        <a:t>Sijaj: Diamanten, kovinski</a:t>
                      </a:r>
                    </a:p>
                  </a:txBody>
                  <a:tcPr marL="91464" marR="91464" marT="45732" marB="457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r>
                        <a:rPr lang="sl-SI" sz="1800" dirty="0" err="1"/>
                        <a:t>Flourescenca</a:t>
                      </a:r>
                      <a:r>
                        <a:rPr lang="sl-SI" sz="1800" dirty="0"/>
                        <a:t>: brez</a:t>
                      </a:r>
                    </a:p>
                  </a:txBody>
                  <a:tcPr marL="91464" marR="91464" marT="45732" marB="457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Slika 4" descr="1382031567033.jpg">
            <a:extLst>
              <a:ext uri="{FF2B5EF4-FFF2-40B4-BE49-F238E27FC236}">
                <a16:creationId xmlns:a16="http://schemas.microsoft.com/office/drawing/2014/main" id="{4C6E8B64-1650-4AD1-A439-36DEF8B8324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175702"/>
            <a:ext cx="3576397" cy="2682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240px-Cinnabar_on_Dolomite.jpg">
            <a:extLst>
              <a:ext uri="{FF2B5EF4-FFF2-40B4-BE49-F238E27FC236}">
                <a16:creationId xmlns:a16="http://schemas.microsoft.com/office/drawing/2014/main" id="{27918BAA-95CD-4B97-8330-85393389A91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2060847"/>
            <a:ext cx="3606716" cy="2569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B7D9A8D7-5E95-4E23-8515-34A6F081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Ahat</a:t>
            </a:r>
          </a:p>
        </p:txBody>
      </p:sp>
      <p:pic>
        <p:nvPicPr>
          <p:cNvPr id="4" name="Ograda vsebine 3" descr="1382032149147.jpg">
            <a:extLst>
              <a:ext uri="{FF2B5EF4-FFF2-40B4-BE49-F238E27FC236}">
                <a16:creationId xmlns:a16="http://schemas.microsoft.com/office/drawing/2014/main" id="{F2BEC041-62C0-4337-924F-C44354E781B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36912"/>
            <a:ext cx="2304256" cy="1728192"/>
          </a:xfrm>
          <a:effectLst>
            <a:softEdge rad="112500"/>
          </a:effectLst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D867232-43DA-4DE4-9867-09CD562FF545}"/>
              </a:ext>
            </a:extLst>
          </p:cNvPr>
          <p:cNvGraphicFramePr>
            <a:graphicFrameLocks noGrp="1"/>
          </p:cNvGraphicFramePr>
          <p:nvPr/>
        </p:nvGraphicFramePr>
        <p:xfrm>
          <a:off x="5219700" y="1484313"/>
          <a:ext cx="3144838" cy="374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6779">
                <a:tc>
                  <a:txBody>
                    <a:bodyPr/>
                    <a:lstStyle/>
                    <a:p>
                      <a:r>
                        <a:rPr lang="sl-SI" sz="1800" dirty="0"/>
                        <a:t>Kategorija: Silikati</a:t>
                      </a:r>
                    </a:p>
                  </a:txBody>
                  <a:tcPr marL="91474" marR="91474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SiO</a:t>
                      </a:r>
                      <a:r>
                        <a:rPr kumimoji="0" lang="sl-SI" sz="1800" b="0" i="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sl-SI" sz="1800" dirty="0"/>
                    </a:p>
                  </a:txBody>
                  <a:tcPr marL="91474" marR="91474"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779">
                <a:tc>
                  <a:txBody>
                    <a:bodyPr/>
                    <a:lstStyle/>
                    <a:p>
                      <a:r>
                        <a:rPr lang="sl-SI" sz="1800" dirty="0"/>
                        <a:t>Lom:</a:t>
                      </a:r>
                      <a:r>
                        <a:rPr lang="sl-SI" sz="1800" baseline="0" dirty="0"/>
                        <a:t> školjkast</a:t>
                      </a:r>
                      <a:endParaRPr lang="sl-SI" sz="1800" dirty="0"/>
                    </a:p>
                  </a:txBody>
                  <a:tcPr marL="91474" marR="91474"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017">
                <a:tc>
                  <a:txBody>
                    <a:bodyPr/>
                    <a:lstStyle/>
                    <a:p>
                      <a:r>
                        <a:rPr lang="sl-SI" sz="1800" dirty="0"/>
                        <a:t>Barva:</a:t>
                      </a:r>
                      <a:r>
                        <a:rPr kumimoji="0" lang="pt-BR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Bela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pt-BR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siva, 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pt-BR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odr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pt-BR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oranžna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sl-SI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BR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rdeča, črna</a:t>
                      </a:r>
                      <a:endParaRPr lang="sl-SI" sz="1800" dirty="0"/>
                    </a:p>
                  </a:txBody>
                  <a:tcPr marL="91474" marR="91474"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779">
                <a:tc>
                  <a:txBody>
                    <a:bodyPr/>
                    <a:lstStyle/>
                    <a:p>
                      <a:r>
                        <a:rPr lang="sl-SI" sz="1800" dirty="0"/>
                        <a:t>Sijaj: voščen</a:t>
                      </a:r>
                    </a:p>
                  </a:txBody>
                  <a:tcPr marL="91474" marR="91474"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779">
                <a:tc>
                  <a:txBody>
                    <a:bodyPr/>
                    <a:lstStyle/>
                    <a:p>
                      <a:r>
                        <a:rPr lang="sl-SI" sz="1800" dirty="0" err="1"/>
                        <a:t>Flourescenca</a:t>
                      </a:r>
                      <a:r>
                        <a:rPr lang="sl-SI" sz="1800" dirty="0"/>
                        <a:t>: brez</a:t>
                      </a:r>
                    </a:p>
                  </a:txBody>
                  <a:tcPr marL="91474" marR="91474"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476" name="PoljeZBesedilom 5">
            <a:extLst>
              <a:ext uri="{FF2B5EF4-FFF2-40B4-BE49-F238E27FC236}">
                <a16:creationId xmlns:a16="http://schemas.microsoft.com/office/drawing/2014/main" id="{45863592-1A72-4620-ABC6-34708C492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133600"/>
            <a:ext cx="67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Nakit</a:t>
            </a:r>
          </a:p>
        </p:txBody>
      </p:sp>
      <p:pic>
        <p:nvPicPr>
          <p:cNvPr id="7" name="Slika 6" descr="images (2).jpg">
            <a:extLst>
              <a:ext uri="{FF2B5EF4-FFF2-40B4-BE49-F238E27FC236}">
                <a16:creationId xmlns:a16="http://schemas.microsoft.com/office/drawing/2014/main" id="{34BFA009-A212-49ED-9987-43807461A20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1916832"/>
            <a:ext cx="2880320" cy="2842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Slika 7" descr="lepoglava-hrvaska-gaveznica-ahat-12-x-8-cm-2-8-2008.jpg">
            <a:extLst>
              <a:ext uri="{FF2B5EF4-FFF2-40B4-BE49-F238E27FC236}">
                <a16:creationId xmlns:a16="http://schemas.microsoft.com/office/drawing/2014/main" id="{1D5E1C0B-C80F-4063-90EE-BF60B1780AF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437112"/>
            <a:ext cx="3059832" cy="2447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4F270A4D-9982-4D59-83E5-6050A0E4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Fluorit</a:t>
            </a: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4CEC14C8-C606-4594-9852-A54766E87FE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/>
              <a:t>Kitajska</a:t>
            </a:r>
          </a:p>
          <a:p>
            <a:r>
              <a:rPr lang="sl-SI" altLang="sl-SI"/>
              <a:t>Flourescenca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D2B8879-BD68-4D60-814F-9B1ED5ACAE62}"/>
              </a:ext>
            </a:extLst>
          </p:cNvPr>
          <p:cNvGraphicFramePr>
            <a:graphicFrameLocks noGrp="1"/>
          </p:cNvGraphicFramePr>
          <p:nvPr/>
        </p:nvGraphicFramePr>
        <p:xfrm>
          <a:off x="5867400" y="1628775"/>
          <a:ext cx="2855913" cy="351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4212">
                <a:tc>
                  <a:txBody>
                    <a:bodyPr/>
                    <a:lstStyle/>
                    <a:p>
                      <a:r>
                        <a:rPr lang="sl-SI" sz="1800" dirty="0"/>
                        <a:t>Kategorija: </a:t>
                      </a:r>
                      <a:r>
                        <a:rPr lang="sl-SI" sz="1800" dirty="0" err="1"/>
                        <a:t>Haloidi</a:t>
                      </a:r>
                      <a:endParaRPr lang="sl-SI" sz="1800" dirty="0"/>
                    </a:p>
                  </a:txBody>
                  <a:tcPr marL="91449" marR="91449"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212">
                <a:tc>
                  <a:txBody>
                    <a:bodyPr/>
                    <a:lstStyle/>
                    <a:p>
                      <a:r>
                        <a:rPr lang="sl-SI" sz="1800" dirty="0"/>
                        <a:t>Kalcijev </a:t>
                      </a:r>
                      <a:r>
                        <a:rPr lang="sl-SI" sz="1800" dirty="0" err="1"/>
                        <a:t>difluorid</a:t>
                      </a:r>
                      <a:r>
                        <a:rPr lang="sl-SI" sz="1800" dirty="0"/>
                        <a:t> (CaF2)</a:t>
                      </a:r>
                    </a:p>
                  </a:txBody>
                  <a:tcPr marL="91449" marR="91449"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212">
                <a:tc>
                  <a:txBody>
                    <a:bodyPr/>
                    <a:lstStyle/>
                    <a:p>
                      <a:r>
                        <a:rPr lang="sl-SI" sz="1800" dirty="0"/>
                        <a:t>Lom: </a:t>
                      </a:r>
                      <a:r>
                        <a:rPr lang="sl-SI" sz="1800" dirty="0" err="1"/>
                        <a:t>podškoljkast</a:t>
                      </a:r>
                      <a:r>
                        <a:rPr lang="sl-SI" sz="1800" baseline="0" dirty="0"/>
                        <a:t>, neraven</a:t>
                      </a:r>
                      <a:endParaRPr lang="sl-SI" sz="1800" dirty="0"/>
                    </a:p>
                  </a:txBody>
                  <a:tcPr marL="91449" marR="91449"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914">
                <a:tc>
                  <a:txBody>
                    <a:bodyPr/>
                    <a:lstStyle/>
                    <a:p>
                      <a:r>
                        <a:rPr lang="sl-SI" sz="1800" dirty="0"/>
                        <a:t>Barva: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Brezbarvna, bela, vijolična, modra, zelena, rumena, oranžna, rdeča, rožnata</a:t>
                      </a:r>
                      <a:endParaRPr lang="sl-SI" sz="1800" dirty="0"/>
                    </a:p>
                  </a:txBody>
                  <a:tcPr marL="91449" marR="91449"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Slika 5" descr="1382032042072.jpg">
            <a:extLst>
              <a:ext uri="{FF2B5EF4-FFF2-40B4-BE49-F238E27FC236}">
                <a16:creationId xmlns:a16="http://schemas.microsoft.com/office/drawing/2014/main" id="{84E7D8ED-C12C-48F3-9FF4-5E44DC579E4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211706"/>
            <a:ext cx="3528392" cy="2646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prenos (1).jpg">
            <a:extLst>
              <a:ext uri="{FF2B5EF4-FFF2-40B4-BE49-F238E27FC236}">
                <a16:creationId xmlns:a16="http://schemas.microsoft.com/office/drawing/2014/main" id="{7375C1A1-321B-4926-A108-C2E9234FF46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778426"/>
            <a:ext cx="3168352" cy="2385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>
            <a:extLst>
              <a:ext uri="{FF2B5EF4-FFF2-40B4-BE49-F238E27FC236}">
                <a16:creationId xmlns:a16="http://schemas.microsoft.com/office/drawing/2014/main" id="{278B8538-DC7F-4606-B46C-7F77AF634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Galenit</a:t>
            </a:r>
          </a:p>
        </p:txBody>
      </p:sp>
      <p:sp>
        <p:nvSpPr>
          <p:cNvPr id="21507" name="Ograda vsebine 2">
            <a:extLst>
              <a:ext uri="{FF2B5EF4-FFF2-40B4-BE49-F238E27FC236}">
                <a16:creationId xmlns:a16="http://schemas.microsoft.com/office/drawing/2014/main" id="{FEAE0E9A-7020-4393-A00A-B0B8B09696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/>
              <a:t>Brazilija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DB37779-BF50-4E50-8EBD-66F117AECB6D}"/>
              </a:ext>
            </a:extLst>
          </p:cNvPr>
          <p:cNvGraphicFramePr>
            <a:graphicFrameLocks noGrp="1"/>
          </p:cNvGraphicFramePr>
          <p:nvPr/>
        </p:nvGraphicFramePr>
        <p:xfrm>
          <a:off x="5148263" y="1557338"/>
          <a:ext cx="3432175" cy="403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6450">
                <a:tc>
                  <a:txBody>
                    <a:bodyPr/>
                    <a:lstStyle/>
                    <a:p>
                      <a:r>
                        <a:rPr lang="sl-SI" sz="1800" dirty="0"/>
                        <a:t>Kategorija: Sulfidi</a:t>
                      </a:r>
                    </a:p>
                  </a:txBody>
                  <a:tcPr marL="91453" marR="91453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r>
                        <a:rPr lang="sl-SI" sz="1800" dirty="0" err="1"/>
                        <a:t>PbS</a:t>
                      </a:r>
                      <a:r>
                        <a:rPr lang="sl-SI" sz="1800" dirty="0"/>
                        <a:t> železov sulfid</a:t>
                      </a:r>
                    </a:p>
                  </a:txBody>
                  <a:tcPr marL="91453" marR="91453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r>
                        <a:rPr lang="sl-SI" sz="1800" dirty="0"/>
                        <a:t>Lom: </a:t>
                      </a:r>
                      <a:r>
                        <a:rPr lang="sl-SI" sz="1800" dirty="0" err="1"/>
                        <a:t>podškoljkast</a:t>
                      </a:r>
                      <a:endParaRPr lang="sl-SI" sz="1800" dirty="0"/>
                    </a:p>
                  </a:txBody>
                  <a:tcPr marL="91453" marR="91453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r>
                        <a:rPr lang="sl-SI" sz="1800" dirty="0"/>
                        <a:t>Barva: 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Svinčeno siv, srebrn</a:t>
                      </a:r>
                      <a:endParaRPr lang="sl-SI" sz="1800" dirty="0"/>
                    </a:p>
                  </a:txBody>
                  <a:tcPr marL="91453" marR="91453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r>
                        <a:rPr lang="sl-SI" sz="1800" dirty="0"/>
                        <a:t>Sijaj: kovinski</a:t>
                      </a:r>
                    </a:p>
                  </a:txBody>
                  <a:tcPr marL="91453" marR="91453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1522" name="Slika 5" descr="200px-GalenaKansas.jpg">
            <a:extLst>
              <a:ext uri="{FF2B5EF4-FFF2-40B4-BE49-F238E27FC236}">
                <a16:creationId xmlns:a16="http://schemas.microsoft.com/office/drawing/2014/main" id="{2F1B903D-E32E-4B42-9361-13C78F440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4888"/>
            <a:ext cx="3313113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1382032060438.jpg">
            <a:extLst>
              <a:ext uri="{FF2B5EF4-FFF2-40B4-BE49-F238E27FC236}">
                <a16:creationId xmlns:a16="http://schemas.microsoft.com/office/drawing/2014/main" id="{D236B60D-84F3-4CED-820E-D37FFB55FCA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7690" y="2204864"/>
            <a:ext cx="3360375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>
            <a:extLst>
              <a:ext uri="{FF2B5EF4-FFF2-40B4-BE49-F238E27FC236}">
                <a16:creationId xmlns:a16="http://schemas.microsoft.com/office/drawing/2014/main" id="{C68C2858-6FD5-44F0-B254-540936090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Kianit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B33528A-D483-42BB-84EB-22C57708C6D9}"/>
              </a:ext>
            </a:extLst>
          </p:cNvPr>
          <p:cNvGraphicFramePr>
            <a:graphicFrameLocks noGrp="1"/>
          </p:cNvGraphicFramePr>
          <p:nvPr/>
        </p:nvGraphicFramePr>
        <p:xfrm>
          <a:off x="5580063" y="1412875"/>
          <a:ext cx="3432175" cy="4319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9931">
                <a:tc>
                  <a:txBody>
                    <a:bodyPr/>
                    <a:lstStyle/>
                    <a:p>
                      <a:r>
                        <a:rPr lang="sl-SI" sz="1800" dirty="0"/>
                        <a:t>Kategorija: silikati</a:t>
                      </a:r>
                    </a:p>
                  </a:txBody>
                  <a:tcPr marL="91453" marR="91453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931">
                <a:tc>
                  <a:txBody>
                    <a:bodyPr/>
                    <a:lstStyle/>
                    <a:p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kumimoji="0" lang="sl-SI" sz="1800" b="0" i="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SiO</a:t>
                      </a:r>
                      <a:r>
                        <a:rPr kumimoji="0" lang="sl-SI" sz="1800" b="0" i="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ali Al</a:t>
                      </a:r>
                      <a:r>
                        <a:rPr kumimoji="0" lang="sl-SI" sz="1800" b="0" i="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sl-SI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sl-SI" sz="1800" b="0" i="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SiO</a:t>
                      </a:r>
                      <a:r>
                        <a:rPr kumimoji="0" lang="sl-SI" sz="1800" b="0" i="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sl-SI" sz="1800" dirty="0"/>
                    </a:p>
                  </a:txBody>
                  <a:tcPr marL="91453" marR="91453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931">
                <a:tc>
                  <a:txBody>
                    <a:bodyPr/>
                    <a:lstStyle/>
                    <a:p>
                      <a:r>
                        <a:rPr lang="sl-SI" sz="1800" dirty="0"/>
                        <a:t>Lom: razcepljen</a:t>
                      </a:r>
                    </a:p>
                  </a:txBody>
                  <a:tcPr marL="91453" marR="91453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931">
                <a:tc>
                  <a:txBody>
                    <a:bodyPr/>
                    <a:lstStyle/>
                    <a:p>
                      <a:r>
                        <a:rPr lang="sl-SI" sz="1800" dirty="0"/>
                        <a:t>Barva: </a:t>
                      </a:r>
                      <a:r>
                        <a:rPr kumimoji="0" lang="pt-BR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Modra, zelena, bela, siva</a:t>
                      </a:r>
                      <a:r>
                        <a:rPr kumimoji="0" lang="sl-SI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pt-BR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črn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sl-SI" sz="1800" dirty="0"/>
                    </a:p>
                  </a:txBody>
                  <a:tcPr marL="91453" marR="91453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931">
                <a:tc>
                  <a:txBody>
                    <a:bodyPr/>
                    <a:lstStyle/>
                    <a:p>
                      <a:r>
                        <a:rPr lang="sl-SI" sz="1800" dirty="0"/>
                        <a:t>Sijaj: steklast,</a:t>
                      </a:r>
                      <a:r>
                        <a:rPr lang="sl-SI" sz="1800" baseline="0" dirty="0"/>
                        <a:t> </a:t>
                      </a:r>
                      <a:r>
                        <a:rPr lang="sl-SI" sz="1800" baseline="0" dirty="0" err="1"/>
                        <a:t>bisern</a:t>
                      </a:r>
                      <a:endParaRPr lang="sl-SI" sz="1800" dirty="0"/>
                    </a:p>
                  </a:txBody>
                  <a:tcPr marL="91453" marR="91453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931">
                <a:tc>
                  <a:txBody>
                    <a:bodyPr/>
                    <a:lstStyle/>
                    <a:p>
                      <a:r>
                        <a:rPr lang="sl-SI" sz="1800" dirty="0" err="1"/>
                        <a:t>Flourescenca</a:t>
                      </a:r>
                      <a:r>
                        <a:rPr lang="sl-SI" sz="1800" dirty="0"/>
                        <a:t>:</a:t>
                      </a:r>
                      <a:r>
                        <a:rPr lang="sl-SI" sz="1800" baseline="0" dirty="0"/>
                        <a:t> brez</a:t>
                      </a:r>
                      <a:endParaRPr lang="sl-SI" sz="1800" dirty="0"/>
                    </a:p>
                  </a:txBody>
                  <a:tcPr marL="91453" marR="91453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Slika 5" descr="Kyanite_crystals.jpg">
            <a:extLst>
              <a:ext uri="{FF2B5EF4-FFF2-40B4-BE49-F238E27FC236}">
                <a16:creationId xmlns:a16="http://schemas.microsoft.com/office/drawing/2014/main" id="{C68CEC82-BE0F-4613-B5AE-02AD6EE3214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01008"/>
            <a:ext cx="4176464" cy="3132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grada vsebine 3" descr="1382032212213.jpg">
            <a:extLst>
              <a:ext uri="{FF2B5EF4-FFF2-40B4-BE49-F238E27FC236}">
                <a16:creationId xmlns:a16="http://schemas.microsoft.com/office/drawing/2014/main" id="{B5CA743B-0C80-4063-AF45-CA424F969DA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412776"/>
            <a:ext cx="3984443" cy="2988332"/>
          </a:xfrm>
          <a:effectLst>
            <a:softEdge rad="112500"/>
          </a:effectLst>
        </p:spPr>
      </p:pic>
      <p:sp>
        <p:nvSpPr>
          <p:cNvPr id="22549" name="PoljeZBesedilom 6">
            <a:extLst>
              <a:ext uri="{FF2B5EF4-FFF2-40B4-BE49-F238E27FC236}">
                <a16:creationId xmlns:a16="http://schemas.microsoft.com/office/drawing/2014/main" id="{5E8DEF31-0164-46CC-868B-B58CED168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133600"/>
            <a:ext cx="1081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Brazilija</a:t>
            </a:r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>
            <a:extLst>
              <a:ext uri="{FF2B5EF4-FFF2-40B4-BE49-F238E27FC236}">
                <a16:creationId xmlns:a16="http://schemas.microsoft.com/office/drawing/2014/main" id="{317C9CA2-078A-476E-B1D1-0345C973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Viri in literatura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CBFDDE5-35B1-4CFB-9740-2380CEC699C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188" y="1557338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600" dirty="0">
                <a:hlinkClick r:id="rId2"/>
              </a:rPr>
              <a:t>http://www.welsch.com/index.php5?chap=5_1&amp;gid=475&amp;oldcat=Geologie&amp;dis=0&amp;oldType=Alle</a:t>
            </a:r>
            <a:endParaRPr lang="sl-SI" sz="6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600" dirty="0">
                <a:hlinkClick r:id="rId3"/>
              </a:rPr>
              <a:t>https://www.google.si/search?q=ametist&amp;source=lnms&amp;tbm=isch&amp;sa=X&amp;ei=RBp1UoOqOKWE4AT76IGoDg&amp;ved=0CAcQ_AUoAQ&amp;biw=1745&amp;bih=882#facrc=_&amp;imgdii=_&amp;imgrc=va0kZhgr35dfdM%3A%3BA4d6IJ2kS5mumM%3Bhttp%253A%252F%252Fupload.wikimedia.org%252Fwikipedia%252Fcommons%252Fe%252Fe2%252FAmethyst._Magaliesburg%252C_South_Africa.jpg%3Bhttp%253A%252F%252Fsl.wikipedia.org%252Fwiki%252FAmetist%3B2016%3B1344</a:t>
            </a:r>
            <a:endParaRPr lang="sl-SI" sz="6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600" dirty="0">
                <a:hlinkClick r:id="rId3"/>
              </a:rPr>
              <a:t>https://www.google.si/search?q=ametist&amp;source=lnms&amp;tbm=isch&amp;sa=X&amp;ei=RBp1UoOqOKWE4AT76IGoDg&amp;ved=0CAcQ_AUoAQ&amp;biw=1745&amp;bih=882#q=cinabarit&amp;tbm=isch&amp;facrc=_&amp;imgdii=_&amp;imgrc=Zcgm3qdElVVwBM%3A%3BsMg2apngTxxRXM%3Bhttp%253A%252F%252Fupload.wikimedia.org%252Fwikipedia%252Fcommons%252Fthumb%252F9%252F9e%252FCinnabar_on_Dolomite.jpg%252F240px-Cinnabar_on_Dolomite.jpg%3Bhttp%253A%252F%252Fsl.wikipedia.org%252Fwiki%252FCinabarit%3B240%3B171</a:t>
            </a:r>
            <a:endParaRPr lang="sl-SI" sz="6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600" dirty="0">
                <a:hlinkClick r:id="rId3"/>
              </a:rPr>
              <a:t>https://www.google.si/search?q=ametist&amp;source=lnms&amp;tbm=isch&amp;sa=X&amp;ei=RBp1UoOqOKWE4AT76IGoDg&amp;ved=0CAcQ_AUoAQ&amp;biw=1745&amp;bih=882#q=fluorit&amp;tbm=isch&amp;facrc=_&amp;imgdii=_&amp;imgrc=nCWS-7dUohsakM%3A%3BGCn824oDZcsKOM%3Bhttp%253A%252F%252Fupload.wikimedia.org%252Fwikipedia%252Fcommons%252Fa%252Fae%252FFluorit_mit_hellvioletter_Fluoreszenz.jpg%3Bhttp%253A%252F%252Fcommons.wikimedia.org%252Fwiki%252FFile%253AFluorit_mit_hellvioletter_Fluoreszenz.jpg%3B2500%3B1880</a:t>
            </a:r>
            <a:endParaRPr lang="sl-SI" sz="6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800" dirty="0">
                <a:hlinkClick r:id="rId3"/>
              </a:rPr>
              <a:t>https://www.google.si/search?q=ametist&amp;source=lnms&amp;tbm=isch&amp;sa=X&amp;ei=RBp1UoOqOKWE4AT76IGoDg&amp;ved=0CAcQ_AUoAQ&amp;biw=1745&amp;bih=882#q=galenit&amp;tbm=isch&amp;facrc=_&amp;imgdii=_&amp;imgrc=qqSRyJObxc9sOM%3A%3BCS4RjK78eLvP5M%3Bhttp%253A%252F%252Fupload.wikimedia.org%252Fwikipedia%252Fcommons%252F8%252F86%252FGalenaKansas.jpg%3Bhttp%253A%252F%252Fsl.wikipedia.org%252Fwiki%252FGalenit%3B876%3B876</a:t>
            </a:r>
            <a:endParaRPr lang="sl-SI" sz="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800" dirty="0">
                <a:hlinkClick r:id="rId3"/>
              </a:rPr>
              <a:t>https://www.google.si/search?q=ametist&amp;source=lnms&amp;tbm=isch&amp;sa=X&amp;ei=RBp1UoOqOKWE4AT76IGoDg&amp;ved=0CAcQ_AUoAQ&amp;biw=1745&amp;bih=882#q=lapis+lazuli&amp;tbm=isch&amp;facrc=_&amp;imgdii=_&amp;imgrc=M5oJVK9lu6cvDM%3A%3Bx7Iqe5hJp4_TDM%3Bhttp%253A%252F%252Fspiraltimes.files.wordpress.com%252F2012%252F11%252Flapis.jpg%3Bhttp%253A%252F%252Fspiraltimes.wordpress.com%252F2012%252F11%252F01%252Flapis-lazuli-mother-of-earth-magick-father-of-luck%252F%3B640%3B480</a:t>
            </a:r>
            <a:endParaRPr lang="sl-SI" sz="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600" dirty="0">
                <a:hlinkClick r:id="rId3"/>
              </a:rPr>
              <a:t>https://www.google.si/search?q=ametist&amp;source=lnms&amp;tbm=isch&amp;sa=X&amp;ei=RBp1UoOqOKWE4AT76IGoDg&amp;ved=0CAcQ_AUoAQ&amp;biw=1745&amp;bih=882#q=kalcit&amp;tbm=isch&amp;facrc=_&amp;imgdii=_&amp;imgrc=AW5H6kN2mw6f_M%3A%3BCgdHmlUZ5oL_BM%3Bhttp%253A%252F%252Fstatic.kupindoslike.com%252FKalcit</a:t>
            </a:r>
            <a:endParaRPr lang="sl-SI" sz="6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800" dirty="0">
                <a:hlinkClick r:id="rId3"/>
              </a:rPr>
              <a:t>https://www.google.si/search?q=ametist&amp;source=lnms&amp;tbm=isch&amp;sa=X&amp;ei=RBp1UoOqOKWE4AT76IGoDg&amp;ved=0CAcQ_AUoAQ&amp;biw=1745&amp;bih=882#q=pirit+izhlapevanje&amp;tbm=isch&amp;facrc=_&amp;imgdii=_&amp;imgrc=Joadyd5e5IqAmM%3A%3B_1Vr_MhFc9IuPM%3Bhttp%253A%252F%252Fupload.wikimedia.org%252Fwikipedia%252Fcommons%252F1%252F1a%252FPyrite_3.jpg%3Bhttp%253A%252F%252Fen.wikipedia.org%252Fwiki%252FWikipedia%253AFeatured_picture_candidates%252FJuly-2009%3B1969%3B1270</a:t>
            </a:r>
            <a:endParaRPr lang="sl-SI" sz="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800" dirty="0">
                <a:hlinkClick r:id="rId3"/>
              </a:rPr>
              <a:t>https://www.google.si/search?q=ametist&amp;source=lnms&amp;tbm=isch&amp;sa=X&amp;ei=RBp1UoOqOKWE4AT76IGoDg&amp;ved=0CAcQ_AUoAQ&amp;biw=1745&amp;bih=882#q=kianit&amp;tbm=isch&amp;facrc=_&amp;imgdii=_&amp;imgrc=JFdnmoN3AQTAvM%3A%3BCPuKq3xBrN1TzM%3Bhttp%253A%252F%252Fupload.wikimedia.org%252Fwikipedia%252Fcommons%252F0%252F00%252FKyanite_crystals.jpg%3Bhttp%253A%252F%252Fsl.wikipedia.org%252Fwiki%252FKianit%3B1024%3B768</a:t>
            </a:r>
            <a:endParaRPr lang="sl-SI" sz="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800" dirty="0">
                <a:hlinkClick r:id="rId4"/>
              </a:rPr>
              <a:t>https://www.google.si/search?q=ahat&amp;source=lnms&amp;tbm=isch&amp;sa=X&amp;ei=1Sh1Ut-_JqXr4wTYrYCYCQ&amp;sqi=2&amp;ved=0CAcQ_AUoAQ&amp;biw=1745&amp;bih=882#facrc=_&amp;imgdii=_&amp;imgrc=_MeAkkpdjeO66M%3A%3BRUbWyxyglP0a0M%3Bhttp%253A%252F%252Fstatic.kupindoslike.com%252FPoludragi-kamen-AHAT-plavi-SW-NARUKVICA_slika_O_2815276.jpg%3Bhttp%253A%252F%252Fwww.kupindo.com%252FRucno-radjen-nakit%252F10319280_Poludragi-kamen-AHAT-plavi-SW-NARUKVICA%3B1374%3B1350</a:t>
            </a:r>
            <a:endParaRPr lang="sl-SI" sz="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800" dirty="0">
                <a:hlinkClick r:id="rId4"/>
              </a:rPr>
              <a:t>https://www.google.si/search?q=ahat&amp;source=lnms&amp;tbm=isch&amp;sa=X&amp;ei=1Sh1Ut-_JqXr4wTYrYCYCQ&amp;sqi=2&amp;ved=0CAcQ_AUoAQ&amp;biw=1745&amp;bih=882#facrc=_&amp;imgdii=_&amp;imgrc=fYmkc6ek662U8M%3A%3BIqbpwXAuAS27ZM%3Bhttp%253A%252F%252Fs5.mojalbum.com%252F3259445_12744137_13076717%252Flokacije-2008%252Flepoglava-hrvaska-gaveznica-ahat-12-x-8-cm-2-8-2008.jpg%3Bhttp%253A%252F%252Fwww.mojalbum.com%252Fkremen%252Flokacije-2008%252Flepoglava-hrvaska-gaveznica-ahat-12-x-8-cm-2-8-2008%252F13076717%3B600%3B480</a:t>
            </a:r>
            <a:endParaRPr lang="sl-SI" sz="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800" dirty="0">
                <a:hlinkClick r:id="rId5"/>
              </a:rPr>
              <a:t>http://sl.wikipedia.org/wiki/Kianit</a:t>
            </a:r>
            <a:endParaRPr lang="sl-SI" sz="800" dirty="0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A309D295-A693-4DD6-992C-BB4746E88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Kaj je mineral?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93FD81B2-4E28-4CB1-A258-B29E20E238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822732D3-C293-4EB0-BD7E-35B34CB4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Kaj je mineral?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08CE2B3D-C87C-4BB1-B31E-CE5C6FE5F5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3600" b="1"/>
              <a:t>je naravna spojina,</a:t>
            </a:r>
          </a:p>
          <a:p>
            <a:r>
              <a:rPr lang="sl-SI" altLang="sl-SI" sz="3600" b="1"/>
              <a:t>nastali s pomočjo geoloških procesov, </a:t>
            </a:r>
          </a:p>
          <a:p>
            <a:r>
              <a:rPr lang="sl-SI" altLang="sl-SI" sz="3600" b="1"/>
              <a:t>Mineralogija</a:t>
            </a:r>
          </a:p>
          <a:p>
            <a:r>
              <a:rPr lang="sl-SI" altLang="sl-SI" sz="3600" b="1"/>
              <a:t>Zapleteni(silikoni), preprosti diamant,</a:t>
            </a:r>
          </a:p>
          <a:p>
            <a:r>
              <a:rPr lang="sl-SI" altLang="sl-SI" sz="3600" b="1"/>
              <a:t>ogromno vrst, predstavil Vam jih bom samo nekaj</a:t>
            </a:r>
          </a:p>
          <a:p>
            <a:endParaRPr lang="sl-SI" altLang="sl-SI" sz="3600" b="1"/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F53F9608-A6E9-4B94-AAA1-F711317F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Mohsova trdotna lestvica</a:t>
            </a:r>
          </a:p>
        </p:txBody>
      </p:sp>
      <p:pic>
        <p:nvPicPr>
          <p:cNvPr id="4" name="Ograda vsebine 3" descr="prenos (2).jpg">
            <a:extLst>
              <a:ext uri="{FF2B5EF4-FFF2-40B4-BE49-F238E27FC236}">
                <a16:creationId xmlns:a16="http://schemas.microsoft.com/office/drawing/2014/main" id="{8C9520EC-1C0D-4B47-80A7-E4EA4ECC1E3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95288" y="1700213"/>
            <a:ext cx="1655762" cy="13144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292" name="PoljeZBesedilom 4">
            <a:extLst>
              <a:ext uri="{FF2B5EF4-FFF2-40B4-BE49-F238E27FC236}">
                <a16:creationId xmlns:a16="http://schemas.microsoft.com/office/drawing/2014/main" id="{F9F09BE3-1AD4-4A01-94CF-907104B38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068638"/>
            <a:ext cx="7532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Lojevec (1)                   Sadra (2)                     Kalcit (3)                   Fluorit (4)</a:t>
            </a:r>
          </a:p>
        </p:txBody>
      </p:sp>
      <p:pic>
        <p:nvPicPr>
          <p:cNvPr id="6" name="Slika 5" descr="prenos (3).jpg">
            <a:extLst>
              <a:ext uri="{FF2B5EF4-FFF2-40B4-BE49-F238E27FC236}">
                <a16:creationId xmlns:a16="http://schemas.microsoft.com/office/drawing/2014/main" id="{2854A646-AF7F-434F-9F7D-FA246C936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875" y="1700213"/>
            <a:ext cx="1728788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Slika 7" descr="Kalcit-prirodni-neobradjeni-mineral_slika_O_6477861.jpg">
            <a:extLst>
              <a:ext uri="{FF2B5EF4-FFF2-40B4-BE49-F238E27FC236}">
                <a16:creationId xmlns:a16="http://schemas.microsoft.com/office/drawing/2014/main" id="{ED97676D-60F0-4CAF-A02A-B95C9CCA44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463" y="1700213"/>
            <a:ext cx="1727200" cy="1296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Slika 8" descr="prenos (1).jpg">
            <a:extLst>
              <a:ext uri="{FF2B5EF4-FFF2-40B4-BE49-F238E27FC236}">
                <a16:creationId xmlns:a16="http://schemas.microsoft.com/office/drawing/2014/main" id="{912B9224-BE4A-4CE0-8D2C-E94FAF6A0A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4025" y="1700213"/>
            <a:ext cx="1728788" cy="1301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Slika 9" descr="images (3).jpg">
            <a:extLst>
              <a:ext uri="{FF2B5EF4-FFF2-40B4-BE49-F238E27FC236}">
                <a16:creationId xmlns:a16="http://schemas.microsoft.com/office/drawing/2014/main" id="{11123FF2-8B9D-4A51-A84D-F653E84FB3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850" y="3500438"/>
            <a:ext cx="1727200" cy="1296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297" name="PoljeZBesedilom 10">
            <a:extLst>
              <a:ext uri="{FF2B5EF4-FFF2-40B4-BE49-F238E27FC236}">
                <a16:creationId xmlns:a16="http://schemas.microsoft.com/office/drawing/2014/main" id="{4ECA5FBD-549B-4EF0-8D75-646D483EC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868863"/>
            <a:ext cx="7518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Apatit (5)                   Ortoklaz (6)                Kremen (7)                    topaz (8)</a:t>
            </a:r>
          </a:p>
        </p:txBody>
      </p:sp>
      <p:pic>
        <p:nvPicPr>
          <p:cNvPr id="12" name="Slika 11" descr="images (4).jpg">
            <a:extLst>
              <a:ext uri="{FF2B5EF4-FFF2-40B4-BE49-F238E27FC236}">
                <a16:creationId xmlns:a16="http://schemas.microsoft.com/office/drawing/2014/main" id="{AF6DB131-EA81-41B8-A243-922DAC1A18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5875" y="3573463"/>
            <a:ext cx="1655763" cy="1239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Slika 12" descr="prenos (4).jpg">
            <a:extLst>
              <a:ext uri="{FF2B5EF4-FFF2-40B4-BE49-F238E27FC236}">
                <a16:creationId xmlns:a16="http://schemas.microsoft.com/office/drawing/2014/main" id="{6E8E1786-4B5E-47BC-90FE-90BD262156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43438" y="3500438"/>
            <a:ext cx="1657350" cy="1323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Slika 13" descr="images (5).jpg">
            <a:extLst>
              <a:ext uri="{FF2B5EF4-FFF2-40B4-BE49-F238E27FC236}">
                <a16:creationId xmlns:a16="http://schemas.microsoft.com/office/drawing/2014/main" id="{7C377FBE-6185-4599-8FC6-953DC39F804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80213" y="3500438"/>
            <a:ext cx="1730375" cy="1296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Slika 14" descr="prenos (5).jpg">
            <a:extLst>
              <a:ext uri="{FF2B5EF4-FFF2-40B4-BE49-F238E27FC236}">
                <a16:creationId xmlns:a16="http://schemas.microsoft.com/office/drawing/2014/main" id="{FBB31CE8-CA5E-4E46-BBEF-41A35825C3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11413" y="5229225"/>
            <a:ext cx="1655762" cy="1239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302" name="PoljeZBesedilom 15">
            <a:extLst>
              <a:ext uri="{FF2B5EF4-FFF2-40B4-BE49-F238E27FC236}">
                <a16:creationId xmlns:a16="http://schemas.microsoft.com/office/drawing/2014/main" id="{9BADCBD4-D58C-4DC3-BAFA-B9659A657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6488113"/>
            <a:ext cx="3376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Korund (9)                Diamant (10)</a:t>
            </a:r>
          </a:p>
        </p:txBody>
      </p:sp>
      <p:pic>
        <p:nvPicPr>
          <p:cNvPr id="17" name="Slika 16" descr="prenos (6).jpg">
            <a:extLst>
              <a:ext uri="{FF2B5EF4-FFF2-40B4-BE49-F238E27FC236}">
                <a16:creationId xmlns:a16="http://schemas.microsoft.com/office/drawing/2014/main" id="{9ECD105C-49BE-41E5-852C-319B4A058D33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l="4844" t="27106" r="3128" b="9819"/>
          <a:stretch>
            <a:fillRect/>
          </a:stretch>
        </p:blipFill>
        <p:spPr>
          <a:xfrm>
            <a:off x="4427538" y="5229225"/>
            <a:ext cx="1873250" cy="1182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6BBD39A5-6E91-443A-8FD6-2BBB10A9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Nahajališča mineralov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D122BFEA-F566-4E5C-819D-E3D0C06E2C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/>
              <a:t>Južna Amerika</a:t>
            </a:r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1220A668-D7A0-4802-A30B-E65A291D5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Pirit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95BCF2D3-85FE-410A-A442-3B9D4A39E1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/>
              <a:t>Visoka temperatura strupen</a:t>
            </a:r>
          </a:p>
          <a:p>
            <a:r>
              <a:rPr lang="sl-SI" altLang="sl-SI"/>
              <a:t>Peru</a:t>
            </a:r>
          </a:p>
          <a:p>
            <a:endParaRPr lang="sl-SI" altLang="sl-SI"/>
          </a:p>
          <a:p>
            <a:endParaRPr lang="sl-SI" altLang="sl-SI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1A3E974-233F-4763-A6C5-18FA29EBE7D0}"/>
              </a:ext>
            </a:extLst>
          </p:cNvPr>
          <p:cNvGraphicFramePr>
            <a:graphicFrameLocks noGrp="1"/>
          </p:cNvGraphicFramePr>
          <p:nvPr/>
        </p:nvGraphicFramePr>
        <p:xfrm>
          <a:off x="5651500" y="1628775"/>
          <a:ext cx="2689225" cy="417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2041">
                <a:tc>
                  <a:txBody>
                    <a:bodyPr/>
                    <a:lstStyle/>
                    <a:p>
                      <a:r>
                        <a:rPr lang="sl-SI" sz="2000" b="1" dirty="0"/>
                        <a:t>Kategorija: Silikati</a:t>
                      </a:r>
                    </a:p>
                  </a:txBody>
                  <a:tcPr marL="91483" marR="91483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041">
                <a:tc>
                  <a:txBody>
                    <a:bodyPr/>
                    <a:lstStyle/>
                    <a:p>
                      <a:r>
                        <a:rPr lang="sl-SI" sz="2000" b="1" dirty="0"/>
                        <a:t>NaAlSi3O8</a:t>
                      </a:r>
                    </a:p>
                  </a:txBody>
                  <a:tcPr marL="91483" marR="91483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721">
                <a:tc>
                  <a:txBody>
                    <a:bodyPr/>
                    <a:lstStyle/>
                    <a:p>
                      <a:r>
                        <a:rPr lang="sl-SI" sz="2000" b="1" dirty="0"/>
                        <a:t>Lom: raven, školjkast</a:t>
                      </a:r>
                    </a:p>
                  </a:txBody>
                  <a:tcPr marL="91483" marR="91483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827">
                <a:tc>
                  <a:txBody>
                    <a:bodyPr/>
                    <a:lstStyle/>
                    <a:p>
                      <a:r>
                        <a:rPr lang="sl-SI" sz="2000" b="1" dirty="0"/>
                        <a:t>Barva:bela,siva,modra,</a:t>
                      </a:r>
                    </a:p>
                    <a:p>
                      <a:r>
                        <a:rPr lang="sl-SI" sz="2000" b="1" dirty="0"/>
                        <a:t>rdeča,zelena</a:t>
                      </a:r>
                    </a:p>
                  </a:txBody>
                  <a:tcPr marL="91483" marR="91483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041">
                <a:tc>
                  <a:txBody>
                    <a:bodyPr/>
                    <a:lstStyle/>
                    <a:p>
                      <a:r>
                        <a:rPr lang="sl-SI" sz="2000" b="1" dirty="0"/>
                        <a:t>Sijaj:steklast</a:t>
                      </a:r>
                    </a:p>
                  </a:txBody>
                  <a:tcPr marL="91483" marR="91483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041">
                <a:tc>
                  <a:txBody>
                    <a:bodyPr/>
                    <a:lstStyle/>
                    <a:p>
                      <a:r>
                        <a:rPr lang="sl-SI" sz="2000" b="1" dirty="0"/>
                        <a:t>Fluorescenca:brez</a:t>
                      </a:r>
                    </a:p>
                  </a:txBody>
                  <a:tcPr marL="91483" marR="91483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Slika 5" descr="1382031458727.jpg">
            <a:extLst>
              <a:ext uri="{FF2B5EF4-FFF2-40B4-BE49-F238E27FC236}">
                <a16:creationId xmlns:a16="http://schemas.microsoft.com/office/drawing/2014/main" id="{87B700A2-A82E-431B-AFA6-AAFE5918081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522899"/>
            <a:ext cx="3691357" cy="2922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Slika 6" descr="Pyrite_3.jpg">
            <a:extLst>
              <a:ext uri="{FF2B5EF4-FFF2-40B4-BE49-F238E27FC236}">
                <a16:creationId xmlns:a16="http://schemas.microsoft.com/office/drawing/2014/main" id="{07EAB6FF-21CB-4EEA-A286-C49EEDDBCD9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98637"/>
            <a:ext cx="3347864" cy="2159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632F2837-DA0A-4A79-8FEA-AF3970E54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Malahit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D5111757-05C9-42F2-9F85-99872DDBB41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/>
              <a:t>Ni strupen</a:t>
            </a:r>
          </a:p>
          <a:p>
            <a:r>
              <a:rPr lang="sl-SI" altLang="sl-SI"/>
              <a:t>Maroko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E1B66A5-1D2B-42C7-8806-3E9C23BDA438}"/>
              </a:ext>
            </a:extLst>
          </p:cNvPr>
          <p:cNvGraphicFramePr>
            <a:graphicFrameLocks noGrp="1"/>
          </p:cNvGraphicFramePr>
          <p:nvPr/>
        </p:nvGraphicFramePr>
        <p:xfrm>
          <a:off x="5292725" y="1773238"/>
          <a:ext cx="3359150" cy="3959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9871">
                <a:tc>
                  <a:txBody>
                    <a:bodyPr/>
                    <a:lstStyle/>
                    <a:p>
                      <a:r>
                        <a:rPr lang="sl-SI" sz="1800" dirty="0"/>
                        <a:t>Kategorija: minerali</a:t>
                      </a:r>
                    </a:p>
                  </a:txBody>
                  <a:tcPr marL="91425" marR="91425"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71">
                <a:tc>
                  <a:txBody>
                    <a:bodyPr/>
                    <a:lstStyle/>
                    <a:p>
                      <a:r>
                        <a:rPr lang="sl-SI" sz="1800" dirty="0"/>
                        <a:t>(Ca2CO3(OH3)</a:t>
                      </a:r>
                    </a:p>
                  </a:txBody>
                  <a:tcPr marL="91425" marR="91425"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871">
                <a:tc>
                  <a:txBody>
                    <a:bodyPr/>
                    <a:lstStyle/>
                    <a:p>
                      <a:r>
                        <a:rPr lang="sl-SI" sz="1800" dirty="0"/>
                        <a:t>Lom:raven</a:t>
                      </a:r>
                    </a:p>
                  </a:txBody>
                  <a:tcPr marL="91425" marR="91425"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871">
                <a:tc>
                  <a:txBody>
                    <a:bodyPr/>
                    <a:lstStyle/>
                    <a:p>
                      <a:r>
                        <a:rPr lang="sl-SI" sz="1800" dirty="0"/>
                        <a:t>Barva: zelena, rjava, modra</a:t>
                      </a:r>
                    </a:p>
                  </a:txBody>
                  <a:tcPr marL="91425" marR="91425" marT="45706" marB="457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871">
                <a:tc>
                  <a:txBody>
                    <a:bodyPr/>
                    <a:lstStyle/>
                    <a:p>
                      <a:r>
                        <a:rPr lang="sl-SI" sz="1800" dirty="0"/>
                        <a:t>Sijaj:</a:t>
                      </a:r>
                      <a:r>
                        <a:rPr lang="sl-SI" sz="1800" baseline="0" dirty="0"/>
                        <a:t> brez</a:t>
                      </a:r>
                      <a:endParaRPr lang="sl-SI" sz="1800" dirty="0"/>
                    </a:p>
                  </a:txBody>
                  <a:tcPr marL="91425" marR="91425" marT="45706" marB="457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871">
                <a:tc>
                  <a:txBody>
                    <a:bodyPr/>
                    <a:lstStyle/>
                    <a:p>
                      <a:r>
                        <a:rPr lang="sl-SI" sz="1800" b="0" dirty="0"/>
                        <a:t>Fluorescenca:</a:t>
                      </a:r>
                      <a:r>
                        <a:rPr lang="sl-SI" sz="1800" b="0" baseline="0" dirty="0"/>
                        <a:t> brez</a:t>
                      </a:r>
                      <a:endParaRPr lang="sl-SI" sz="1800" dirty="0"/>
                    </a:p>
                  </a:txBody>
                  <a:tcPr marL="91425" marR="91425" marT="45706" marB="457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Slika 7" descr="images (1).jpg">
            <a:extLst>
              <a:ext uri="{FF2B5EF4-FFF2-40B4-BE49-F238E27FC236}">
                <a16:creationId xmlns:a16="http://schemas.microsoft.com/office/drawing/2014/main" id="{8A5767AE-97B4-487F-A4F6-FC269C9929B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789040"/>
            <a:ext cx="3573926" cy="2951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Slika 3" descr="1382031373433.jpg">
            <a:extLst>
              <a:ext uri="{FF2B5EF4-FFF2-40B4-BE49-F238E27FC236}">
                <a16:creationId xmlns:a16="http://schemas.microsoft.com/office/drawing/2014/main" id="{DB57B0E9-C936-468C-BBB8-258E7CD4325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636912"/>
            <a:ext cx="316835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EB88DE53-5878-4997-B99E-6B4D1AB53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Albit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3CBCB322-B23F-43A1-ACA0-7AEF5EE400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pPr fontAlgn="t"/>
            <a:r>
              <a:rPr lang="sl-SI" altLang="sl-SI"/>
              <a:t>Ni strupen</a:t>
            </a:r>
          </a:p>
          <a:p>
            <a:pPr fontAlgn="t"/>
            <a:r>
              <a:rPr lang="sl-SI" altLang="sl-SI"/>
              <a:t>Brazilija</a:t>
            </a:r>
          </a:p>
          <a:p>
            <a:pPr fontAlgn="t"/>
            <a:endParaRPr lang="sl-SI" altLang="sl-SI"/>
          </a:p>
          <a:p>
            <a:endParaRPr lang="sl-SI" altLang="sl-SI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FB35FE6-8D75-43B1-AD24-646614053E50}"/>
              </a:ext>
            </a:extLst>
          </p:cNvPr>
          <p:cNvGraphicFramePr>
            <a:graphicFrameLocks noGrp="1"/>
          </p:cNvGraphicFramePr>
          <p:nvPr/>
        </p:nvGraphicFramePr>
        <p:xfrm>
          <a:off x="5651500" y="1557338"/>
          <a:ext cx="3144838" cy="4032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2042">
                <a:tc>
                  <a:txBody>
                    <a:bodyPr/>
                    <a:lstStyle/>
                    <a:p>
                      <a:r>
                        <a:rPr lang="sl-SI" sz="1800" dirty="0"/>
                        <a:t>Kategorija: silikati</a:t>
                      </a:r>
                    </a:p>
                  </a:txBody>
                  <a:tcPr marL="91474" marR="91474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dirty="0"/>
                        <a:t>NaAlSi3O8</a:t>
                      </a:r>
                    </a:p>
                    <a:p>
                      <a:endParaRPr lang="sl-SI" sz="1800" dirty="0"/>
                    </a:p>
                  </a:txBody>
                  <a:tcPr marL="91474" marR="91474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42">
                <a:tc>
                  <a:txBody>
                    <a:bodyPr/>
                    <a:lstStyle/>
                    <a:p>
                      <a:r>
                        <a:rPr lang="sl-SI" sz="1800" dirty="0"/>
                        <a:t>Lom: raven</a:t>
                      </a:r>
                    </a:p>
                  </a:txBody>
                  <a:tcPr marL="91474" marR="91474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42">
                <a:tc>
                  <a:txBody>
                    <a:bodyPr/>
                    <a:lstStyle/>
                    <a:p>
                      <a:r>
                        <a:rPr lang="sl-SI" sz="1800" dirty="0"/>
                        <a:t>Barva: </a:t>
                      </a:r>
                      <a:r>
                        <a:rPr kumimoji="0" lang="sl-SI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Bela, siva, modra, zelena, rdeča</a:t>
                      </a:r>
                      <a:endParaRPr lang="sl-SI" sz="1800" dirty="0"/>
                    </a:p>
                  </a:txBody>
                  <a:tcPr marL="91474" marR="91474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42">
                <a:tc>
                  <a:txBody>
                    <a:bodyPr/>
                    <a:lstStyle/>
                    <a:p>
                      <a:r>
                        <a:rPr lang="sl-SI" sz="1800" dirty="0"/>
                        <a:t>Sijaj: brez sijaja</a:t>
                      </a:r>
                    </a:p>
                  </a:txBody>
                  <a:tcPr marL="91474" marR="91474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42">
                <a:tc>
                  <a:txBody>
                    <a:bodyPr/>
                    <a:lstStyle/>
                    <a:p>
                      <a:r>
                        <a:rPr lang="sl-SI" sz="1800" dirty="0" err="1"/>
                        <a:t>Flourescenca</a:t>
                      </a:r>
                      <a:r>
                        <a:rPr lang="sl-SI" sz="1800" dirty="0"/>
                        <a:t>: brez</a:t>
                      </a:r>
                    </a:p>
                  </a:txBody>
                  <a:tcPr marL="91474" marR="91474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Slika 7" descr="240px-Albite_-_Crete_(Kriti)_Island,_Greece.jpg">
            <a:extLst>
              <a:ext uri="{FF2B5EF4-FFF2-40B4-BE49-F238E27FC236}">
                <a16:creationId xmlns:a16="http://schemas.microsoft.com/office/drawing/2014/main" id="{0FCC4512-2027-4C14-9232-809C69A13B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068960"/>
            <a:ext cx="3565929" cy="32390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Slika 3" descr="1382031407836.jpg">
            <a:extLst>
              <a:ext uri="{FF2B5EF4-FFF2-40B4-BE49-F238E27FC236}">
                <a16:creationId xmlns:a16="http://schemas.microsoft.com/office/drawing/2014/main" id="{C76FB6D8-13D2-44B8-9400-412927CCA33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013176"/>
            <a:ext cx="2616291" cy="1962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0BB8C170-F474-4EE0-80D2-FD5CE0FF0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Ametist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9C51BDB-760B-41AB-98AA-E444AFC8F6D5}"/>
              </a:ext>
            </a:extLst>
          </p:cNvPr>
          <p:cNvGraphicFramePr>
            <a:graphicFrameLocks noGrp="1"/>
          </p:cNvGraphicFramePr>
          <p:nvPr/>
        </p:nvGraphicFramePr>
        <p:xfrm>
          <a:off x="5508625" y="1628775"/>
          <a:ext cx="2927350" cy="3744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8983">
                <a:tc>
                  <a:txBody>
                    <a:bodyPr/>
                    <a:lstStyle/>
                    <a:p>
                      <a:r>
                        <a:rPr lang="sl-SI" sz="1800" dirty="0"/>
                        <a:t>Kategorija:</a:t>
                      </a:r>
                      <a:r>
                        <a:rPr lang="sl-SI" sz="1800" baseline="0" dirty="0"/>
                        <a:t> oksidi, hidroksidi</a:t>
                      </a:r>
                      <a:endParaRPr lang="sl-SI" sz="1800" dirty="0"/>
                    </a:p>
                  </a:txBody>
                  <a:tcPr marL="91431" marR="91431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983">
                <a:tc>
                  <a:txBody>
                    <a:bodyPr/>
                    <a:lstStyle/>
                    <a:p>
                      <a:r>
                        <a:rPr lang="sl-SI" sz="1800" dirty="0"/>
                        <a:t>Silicijev dioksid (SiO2)</a:t>
                      </a:r>
                    </a:p>
                  </a:txBody>
                  <a:tcPr marL="91431" marR="91431"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983">
                <a:tc>
                  <a:txBody>
                    <a:bodyPr/>
                    <a:lstStyle/>
                    <a:p>
                      <a:r>
                        <a:rPr lang="sl-SI" sz="1800" dirty="0"/>
                        <a:t>Lom: školjkast</a:t>
                      </a:r>
                    </a:p>
                  </a:txBody>
                  <a:tcPr marL="91431" marR="91431"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983">
                <a:tc>
                  <a:txBody>
                    <a:bodyPr/>
                    <a:lstStyle/>
                    <a:p>
                      <a:r>
                        <a:rPr lang="sl-SI" sz="1800" dirty="0"/>
                        <a:t>Barva: škrlatna, vijolična</a:t>
                      </a:r>
                    </a:p>
                  </a:txBody>
                  <a:tcPr marL="91431" marR="91431"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983">
                <a:tc>
                  <a:txBody>
                    <a:bodyPr/>
                    <a:lstStyle/>
                    <a:p>
                      <a:r>
                        <a:rPr lang="sl-SI" sz="1800" dirty="0"/>
                        <a:t>Sijaj:</a:t>
                      </a:r>
                      <a:r>
                        <a:rPr lang="sl-SI" sz="1800" baseline="0" dirty="0"/>
                        <a:t> steklast, bleščeč</a:t>
                      </a:r>
                      <a:endParaRPr lang="sl-SI" sz="1800" dirty="0"/>
                    </a:p>
                  </a:txBody>
                  <a:tcPr marL="91431" marR="91431"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Slika 6" descr="250px-Amethyst._Magaliesburg,_South_Africa.jpg">
            <a:extLst>
              <a:ext uri="{FF2B5EF4-FFF2-40B4-BE49-F238E27FC236}">
                <a16:creationId xmlns:a16="http://schemas.microsoft.com/office/drawing/2014/main" id="{3F7804A7-4E88-48BF-AB1C-57A0CA58E4F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48880"/>
            <a:ext cx="4176464" cy="2989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grada vsebine 3" descr="1382031494620.jpg">
            <a:extLst>
              <a:ext uri="{FF2B5EF4-FFF2-40B4-BE49-F238E27FC236}">
                <a16:creationId xmlns:a16="http://schemas.microsoft.com/office/drawing/2014/main" id="{5248A9AB-C751-4609-B887-E64A535BEE5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339752" y="4581128"/>
            <a:ext cx="3188960" cy="2391720"/>
          </a:xfrm>
          <a:effectLst>
            <a:softEdge rad="112500"/>
          </a:effectLst>
        </p:spPr>
      </p:pic>
      <p:sp>
        <p:nvSpPr>
          <p:cNvPr id="17427" name="PoljeZBesedilom 5">
            <a:extLst>
              <a:ext uri="{FF2B5EF4-FFF2-40B4-BE49-F238E27FC236}">
                <a16:creationId xmlns:a16="http://schemas.microsoft.com/office/drawing/2014/main" id="{236CD5DA-6453-445C-96C6-39A306DC3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16113"/>
            <a:ext cx="1425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Zelo razširjen</a:t>
            </a:r>
          </a:p>
        </p:txBody>
      </p:sp>
    </p:spTree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edinsko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redinsk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ovanj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1419</Words>
  <Application>Microsoft Office PowerPoint</Application>
  <PresentationFormat>On-screen Show (4:3)</PresentationFormat>
  <Paragraphs>104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Tw Cen MT</vt:lpstr>
      <vt:lpstr>Wingdings</vt:lpstr>
      <vt:lpstr>Wingdings 2</vt:lpstr>
      <vt:lpstr>Sredinsko</vt:lpstr>
      <vt:lpstr>MINERALI</vt:lpstr>
      <vt:lpstr>Kaj je mineral?</vt:lpstr>
      <vt:lpstr>Kaj je mineral?</vt:lpstr>
      <vt:lpstr>Mohsova trdotna lestvica</vt:lpstr>
      <vt:lpstr>Nahajališča mineralov</vt:lpstr>
      <vt:lpstr>Pirit</vt:lpstr>
      <vt:lpstr>Malahit</vt:lpstr>
      <vt:lpstr>Albit</vt:lpstr>
      <vt:lpstr>Ametist</vt:lpstr>
      <vt:lpstr>Cinober (ruda živega srebra Hg)</vt:lpstr>
      <vt:lpstr>Ahat</vt:lpstr>
      <vt:lpstr>Fluorit</vt:lpstr>
      <vt:lpstr>Galenit</vt:lpstr>
      <vt:lpstr>Kianit</vt:lpstr>
      <vt:lpstr>Viri in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2019-05-31T08:40:25Z</dcterms:created>
  <dcterms:modified xsi:type="dcterms:W3CDTF">2019-05-31T08:40:25Z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