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AF3E30E6-D3FA-4A24-8EBF-1C5073B5CB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9BF01980-77AC-48F5-835F-DB3953DD75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A87324-B309-42BC-A941-15BDCCB2DFD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36CB396B-7BC1-4DF2-8679-621B907413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A180BB4B-FD91-41AC-8145-E7304A579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FDA39EB2-E1F4-44BC-9CD3-A65CC21B2B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AB918277-8E10-48C4-B02E-AA016F9D3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11147B2-6F8B-42DE-B952-25D0DFD0D3B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9FDF145-1414-4314-93C1-CA287EA0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37BF-7A35-4B0D-811D-C1C0B0AE4B1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B674011-BD8E-42A9-A444-4C115055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4F97B7F-F217-4B54-A9B5-0D8B0CD5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3FA1E-F0D9-4CDB-AAD9-F2B98AA3D6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432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3B12C28-EFB6-42CF-AF45-906021DC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4B8D7-8665-44BF-963D-659AC868CA5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30D9630-B768-4817-A478-E32B41DB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2E4DCAD-9DF2-45B3-A9D8-F8AF60A0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C4953-58D7-4CBB-B9EA-78867DE47A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421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E34CE82-791C-4DD6-B377-05FADE85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50E4-5B8D-487C-8B66-2B1107BD1B7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A94CB52-BD5A-4930-9531-ECAB02146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C3A4844-45A4-4264-BA51-68EEE16F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36A70-25DA-461F-8A75-923872E1E6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454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6443F6C-7A0B-4E73-8F4A-3777D9BE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FA9DA-7323-4DE0-AF92-581A98B1C0A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0676014-F790-40A8-9148-B74D6C42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A7D1A75-A0B9-4A21-AF04-7E13BC0D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0142B-7EC3-49A8-8826-AEF8DDDF79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74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5F0E6C6-6A4D-4645-B838-C1EE4162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F0CFC-D3C9-4310-9A2D-47076262B30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824EDB0-0E86-4991-A531-467520CB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145A1F0-FEFE-488E-A00B-56889C59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56ED9-4A95-44F1-9DBA-713667B19D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9082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D5452C5-25F2-4C00-AD84-D37E1623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F6BE-A310-4E80-A638-0933811A085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F7B5071-A206-4600-AD2F-0F99E747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D50861D-910C-422D-A5A1-3970705D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8EDA4-CE24-468C-B97A-0E496B7E11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742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69036C2A-DB1A-46B0-93C8-B816C213A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C304-7C6E-40C2-AB55-0473FC7E270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8002DED6-61FE-4851-8153-C18CD6AC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33606CA9-F707-48F7-97C0-C7626724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9489B-65F9-458C-AFAF-8C9290EB35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354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FD3C2323-BE94-4575-8749-E8A91980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112D-F606-43D2-B686-81B8B7FE8E4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B11C15D7-B928-4EAA-9C20-75D0C5A0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E263A75C-6B65-4F4A-B0EA-C66D433F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E7D5E-3006-4B2D-A8C0-7D4DEC08BA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099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5FA00259-0A3E-47E1-B5DA-935D452C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BB24-5DF8-44F6-ACD6-45BC3ABE674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C0A32CAA-3C20-4783-B42B-5D3195AB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E66E1DE2-1C9C-4012-B5ED-1601B71F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CADA-43A0-4C84-853A-D82662E8BE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1181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C4589A0-D5A3-4E9A-9E55-9B728FEA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4DDCA-FD9C-4E32-BD36-80CF4A85BC5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54F04A0-D86B-4575-872B-EF737DD0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5E4C6DB-3910-4B39-81F5-34F1DFC3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9E3BE-C2FC-4602-BFB3-38805A0AFD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249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54D40F3-7362-4B79-AB48-7F11967A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F1C0-CDFD-4C7D-B420-77DEFE314CA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2F2C88C-6889-4DFD-BC54-17C815C0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722A431-1F2F-417B-A22C-158D6D33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5990C-74F2-49A6-8B88-1A14AB54A4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387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25510134-ED34-4D24-8CC7-A77544F1E9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6282DBD0-6F8D-40E8-9EE3-6D71598866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0EF5F08-2789-43CC-B75E-9841D8728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3C7FE2-05E0-466C-B0D1-F54569D5CE6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2EDA988-2C4A-47CD-A641-530C9398A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FA3320B-66F3-49C2-B1E0-F02306D81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29B40CD-558A-44A2-A0F0-61425AE36D5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life.notranjski-park.si/cmsimages/c_273_v.jpg" TargetMode="External"/><Relationship Id="rId13" Type="http://schemas.openxmlformats.org/officeDocument/2006/relationships/hyperlink" Target="http://lh6.ggpht.com/_rvq7_FpUxPE/SjC09cRo68I/AAAAAAAAKgw/6ATk9-UPEwM/s288/1.jpg" TargetMode="External"/><Relationship Id="rId18" Type="http://schemas.openxmlformats.org/officeDocument/2006/relationships/hyperlink" Target="http://images.google.si/images?hl=sl&amp;gbv=2&amp;tbs=isch:1&amp;sa=1&amp;q=fotosinteza&amp;btnG=Iskanje&amp;aq=f&amp;oq=&amp;start=0" TargetMode="External"/><Relationship Id="rId3" Type="http://schemas.openxmlformats.org/officeDocument/2006/relationships/hyperlink" Target="http://images.google.si/images?hl=sl&amp;um=1&amp;sa=1&amp;q=slovenske+reke&amp;btnG=Iskanje&amp;aq=f&amp;oq=&amp;start=0" TargetMode="External"/><Relationship Id="rId7" Type="http://schemas.openxmlformats.org/officeDocument/2006/relationships/hyperlink" Target="http://www.dzlb.si/barje-slike/pravi-kolmez.jpg" TargetMode="External"/><Relationship Id="rId12" Type="http://schemas.openxmlformats.org/officeDocument/2006/relationships/hyperlink" Target="http://images.google.com/imgres?imgurl=http://narava.sodja.net/albums/userpics/10005/thumb_pokoncni_petoprstnik.jpg&amp;imgrefurl=http://narava.sodja.net/thumbnails.php" TargetMode="External"/><Relationship Id="rId17" Type="http://schemas.openxmlformats.org/officeDocument/2006/relationships/hyperlink" Target="http://images.google.si/images?hl=sl&amp;gbv=2&amp;tbs=isch:1&amp;sa=1&amp;q=lipan&amp;btnG=Iskanje&amp;aq=f&amp;oq=&amp;start=0" TargetMode="External"/><Relationship Id="rId2" Type="http://schemas.openxmlformats.org/officeDocument/2006/relationships/hyperlink" Target="http://sl.wikipedia.org/wiki/Geografija_Slovenije#Zna.C4.8Dilnosti_voda_in_vodnih_obmo.C4.8Dij" TargetMode="External"/><Relationship Id="rId16" Type="http://schemas.openxmlformats.org/officeDocument/2006/relationships/hyperlink" Target="http://images.google.si/images?hl=sl&amp;gbv=2&amp;tbs=isch:1&amp;sa=3&amp;q=Travni%C5%A1ki+%C5%A1kratec+&amp;btnG=Iskanje+sli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si/images?hl=sl&amp;gbv=2&amp;tbs=isch:1&amp;sa=3&amp;q=kobulasta+vodoljuba&amp;btnG=Iskanje+slik" TargetMode="External"/><Relationship Id="rId11" Type="http://schemas.openxmlformats.org/officeDocument/2006/relationships/hyperlink" Target="http://images.google.com/images?um=1&amp;hl=sl&amp;safe=active&amp;tbs=isch:1&amp;sa=1&amp;q=obmorska+nebina&amp;btnG=Iskanje&amp;aq=f&amp;oq=&amp;start=0" TargetMode="External"/><Relationship Id="rId5" Type="http://schemas.openxmlformats.org/officeDocument/2006/relationships/hyperlink" Target="http://life.notranjski-park.si/cmsimages/c_221_s.jpg" TargetMode="External"/><Relationship Id="rId15" Type="http://schemas.openxmlformats.org/officeDocument/2006/relationships/hyperlink" Target="http://images.google.si/imgres?imgurl=http://www.os-volicina.si/ip/rom_sesalci_ribe_jzorko_ebruncic/slike/krap.jpg&amp;imgrefur" TargetMode="External"/><Relationship Id="rId10" Type="http://schemas.openxmlformats.org/officeDocument/2006/relationships/hyperlink" Target="http://lh5.ggpht.com/_GYnIMBK_-R0/Sn0r4D9jLhI/AAAAAAAABGM/6UAAcidJlD0/s160/DSCN3426-rezika.JPG" TargetMode="External"/><Relationship Id="rId4" Type="http://schemas.openxmlformats.org/officeDocument/2006/relationships/hyperlink" Target="http://sl.wikipedia.org/wiki/Rastlina" TargetMode="External"/><Relationship Id="rId9" Type="http://schemas.openxmlformats.org/officeDocument/2006/relationships/hyperlink" Target="http://www.aquanubis.com/datoteke/clanki/potamogeton_octandrus/thumbnails/thumb_potamogeton_octandrus3.jpg" TargetMode="External"/><Relationship Id="rId14" Type="http://schemas.openxmlformats.org/officeDocument/2006/relationships/hyperlink" Target="http://images.google.si/images?hl=sl&amp;gbv=2&amp;tbs=isch:1&amp;q=Postrv&amp;sa=N&amp;start=20&amp;ndsp=2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ages?um=1&amp;hl=sl&amp;safe=active&amp;tbs=isch:1&amp;q=Losos&amp;sa=N&amp;start=20&amp;ndsp=20" TargetMode="External"/><Relationship Id="rId13" Type="http://schemas.openxmlformats.org/officeDocument/2006/relationships/hyperlink" Target="http://images.google.si/images?hl=sl&amp;gbv=2&amp;tbs=isch:1&amp;q=krap&amp;sa=N&amp;start=0&amp;ndsp=20" TargetMode="External"/><Relationship Id="rId3" Type="http://schemas.openxmlformats.org/officeDocument/2006/relationships/hyperlink" Target="http://images.google.si/images?hl=sl&amp;gbv=2&amp;tbs=isch:1&amp;sa=1&amp;q=%C4%8Copasta+%C4%8Drnica+&amp;btnG=Iskanje&amp;aq=&amp;oq=&amp;start=0" TargetMode="External"/><Relationship Id="rId7" Type="http://schemas.openxmlformats.org/officeDocument/2006/relationships/hyperlink" Target="http://images.google.com/images?um=1&amp;hl=sl&amp;safe=active&amp;tbs=isch:1&amp;sa=1&amp;q=Velika+%C5%BEagarica+&amp;btnG=Iskanje&amp;aq=&amp;oq=&amp;start=0" TargetMode="External"/><Relationship Id="rId12" Type="http://schemas.openxmlformats.org/officeDocument/2006/relationships/hyperlink" Target="http://images.google.si/images?hl=sl&amp;gbv=2&amp;tbs=isch:1&amp;sa=1&amp;q=izsu%C5%A1ena+reka&amp;btnG=Iskanje&amp;aq=f&amp;oq=&amp;start=0" TargetMode="External"/><Relationship Id="rId2" Type="http://schemas.openxmlformats.org/officeDocument/2006/relationships/hyperlink" Target="http://images.google.si/images?hl=sl&amp;gbv=2&amp;tbs=isch:1&amp;sa=1&amp;q=Siva+%C4%8Daplja+&amp;btnG=Iskanje&amp;aq=&amp;oq=&amp;start=0" TargetMode="External"/><Relationship Id="rId16" Type="http://schemas.openxmlformats.org/officeDocument/2006/relationships/hyperlink" Target="http://images.google.com/images?um=1&amp;hl=sl&amp;safe=active&amp;tbs=isch:1&amp;sa=1&amp;q=MEANDRE&amp;btnG=Iskanje&amp;aq=&amp;oq=&amp;start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ages?um=1&amp;hl=sl&amp;safe=active&amp;tbs=isch:1&amp;sa=1&amp;q=Poto%C4%8Dna+postranica&amp;btnG=Iskanje&amp;aq=&amp;oq=&amp;start=0" TargetMode="External"/><Relationship Id="rId11" Type="http://schemas.openxmlformats.org/officeDocument/2006/relationships/hyperlink" Target="http://images.google.si/images?hl=sl&amp;gbv=2&amp;tbs=isch:1&amp;q=re%C4%8Dni+transport&amp;sa=N&amp;start=60&amp;ndsp=20" TargetMode="External"/><Relationship Id="rId5" Type="http://schemas.openxmlformats.org/officeDocument/2006/relationships/hyperlink" Target="http://images.google.com/images?um=1&amp;hl=sl&amp;safe=active&amp;tbs=isch:1&amp;sa=1&amp;q=+Mali+ponirek+&amp;btnG=Iskanje&amp;aq=&amp;oq=&amp;start=0" TargetMode="External"/><Relationship Id="rId15" Type="http://schemas.openxmlformats.org/officeDocument/2006/relationships/hyperlink" Target="http://images.google.com/images?um=1&amp;hl=sl&amp;safe=active&amp;tbs=isch:1&amp;sa=3&amp;q=slap&amp;btnG=Iskanje+slik" TargetMode="External"/><Relationship Id="rId10" Type="http://schemas.openxmlformats.org/officeDocument/2006/relationships/hyperlink" Target="http://t0.gstatic.com/images?q=tbn:OGFEBzr_ThsJgM:http://www.bohinj-info.com/blog/wp-content/uploads/2009/04/cistilna_akcija_bohinj5.jpg" TargetMode="External"/><Relationship Id="rId4" Type="http://schemas.openxmlformats.org/officeDocument/2006/relationships/hyperlink" Target="http://images.google.si/images?hl=sl&amp;gbv=2&amp;tbs=isch:1&amp;sa=1&amp;q=poto%C4%8Dni+rak&amp;btnG=Iskanje&amp;aq=f&amp;oq=&amp;start=0" TargetMode="External"/><Relationship Id="rId9" Type="http://schemas.openxmlformats.org/officeDocument/2006/relationships/hyperlink" Target="http://web.vecer.com/portali/2008/packa/slike_packe/2008/11/24/1825448914335101/slika-300.jpg" TargetMode="External"/><Relationship Id="rId14" Type="http://schemas.openxmlformats.org/officeDocument/2006/relationships/hyperlink" Target="http://images.google.com/images?um=1&amp;hl=sl&amp;safe=active&amp;tbs=isch:1&amp;sa=1&amp;q=TRPOT%C4%8CASTI+PORE%C4%8CNIK&amp;btnG=Iskanje&amp;aq=&amp;oq=&amp;start=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EF9648-8260-41D2-BEEB-3DF90AED2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br>
              <a:rPr lang="sl-SI" dirty="0"/>
            </a:br>
            <a:r>
              <a:rPr lang="sl-SI" sz="4900" dirty="0"/>
              <a:t>MOKRIŠČA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5A7330-3949-4B03-8B39-90C1F3C0E8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sl-SI" dirty="0"/>
          </a:p>
          <a:p>
            <a:pPr algn="r" fontAlgn="auto">
              <a:spcAft>
                <a:spcPts val="0"/>
              </a:spcAft>
              <a:defRPr/>
            </a:pPr>
            <a:endParaRPr lang="sl-SI" dirty="0"/>
          </a:p>
          <a:p>
            <a:pPr algn="r" fontAlgn="auto">
              <a:spcAft>
                <a:spcPts val="0"/>
              </a:spcAft>
              <a:defRPr/>
            </a:pPr>
            <a:r>
              <a:rPr lang="sl-SI"/>
              <a:t> </a:t>
            </a:r>
            <a:endParaRPr lang="sl-SI" dirty="0"/>
          </a:p>
        </p:txBody>
      </p:sp>
      <p:pic>
        <p:nvPicPr>
          <p:cNvPr id="2052" name="Slika 3" descr="moknS.jpg">
            <a:extLst>
              <a:ext uri="{FF2B5EF4-FFF2-40B4-BE49-F238E27FC236}">
                <a16:creationId xmlns:a16="http://schemas.microsoft.com/office/drawing/2014/main" id="{D547C2A7-B520-4DF1-B9FD-E442E4B51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785813"/>
            <a:ext cx="25717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Slika 4" descr="KGSKXDFX.jpg">
            <a:extLst>
              <a:ext uri="{FF2B5EF4-FFF2-40B4-BE49-F238E27FC236}">
                <a16:creationId xmlns:a16="http://schemas.microsoft.com/office/drawing/2014/main" id="{217CB119-A9CF-4913-985F-C77A77901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9550"/>
            <a:ext cx="40719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5" descr="JAJNKDYVJ.jpg">
            <a:extLst>
              <a:ext uri="{FF2B5EF4-FFF2-40B4-BE49-F238E27FC236}">
                <a16:creationId xmlns:a16="http://schemas.microsoft.com/office/drawing/2014/main" id="{293FF48C-A6EC-48BA-A563-1B710D663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429125"/>
            <a:ext cx="26177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967B73BE-B0F3-4317-A72F-817D8AA4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BF04DFD8-33D2-4EDD-8254-B561FB05E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000">
                <a:latin typeface="Comic Sans MS" panose="030F0702030302020204" pitchFamily="66" charset="0"/>
                <a:hlinkClick r:id="rId2"/>
              </a:rPr>
              <a:t>http://sl.wikipedia.org/wiki/Geografija_Slovenije#Zna.C4.8Dilnosti_voda_in_vodnih_obmo.C4.8Dij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>
                <a:latin typeface="Comic Sans MS" panose="030F0702030302020204" pitchFamily="66" charset="0"/>
                <a:hlinkClick r:id="rId3"/>
              </a:rPr>
              <a:t>http://images.google.si/images?hl=sl&amp;um=1&amp;sa=1&amp;q=slovenske+reke&amp;btnG=Iskanje&amp;aq=f&amp;oq=&amp;start=0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>
                <a:latin typeface="Comic Sans MS" panose="030F0702030302020204" pitchFamily="66" charset="0"/>
                <a:hlinkClick r:id="rId4"/>
              </a:rPr>
              <a:t>http://sl.wikipedia.org/wiki/Rastlina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 u="sng">
                <a:latin typeface="Comic Sans MS" panose="030F0702030302020204" pitchFamily="66" charset="0"/>
                <a:hlinkClick r:id="rId5"/>
              </a:rPr>
              <a:t>http://life.notranjski-park.si/cmsimages/c_221_s.jpg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 u="sng">
                <a:latin typeface="Comic Sans MS" panose="030F0702030302020204" pitchFamily="66" charset="0"/>
                <a:hlinkClick r:id="rId6"/>
              </a:rPr>
              <a:t>http://images.google.si/images?hl=sl&amp;gbv=2&amp;tbs=isch%3A1&amp;sa=3&amp;q=kobulasta+vodoljuba&amp;btnG=Iskanje+slik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 u="sng">
                <a:latin typeface="Comic Sans MS" panose="030F0702030302020204" pitchFamily="66" charset="0"/>
                <a:hlinkClick r:id="rId7"/>
              </a:rPr>
              <a:t>http://www.dzlb.si/barje-slike/pravi-kolmez.jpg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 u="sng">
                <a:latin typeface="Comic Sans MS" panose="030F0702030302020204" pitchFamily="66" charset="0"/>
                <a:hlinkClick r:id="rId8"/>
              </a:rPr>
              <a:t>http://life.notranjski-park.si/cmsimages/c_273_v.jpg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>
                <a:latin typeface="Comic Sans MS" panose="030F0702030302020204" pitchFamily="66" charset="0"/>
                <a:hlinkClick r:id="rId9"/>
              </a:rPr>
              <a:t>http://www.aquanubis.com/datoteke/clanki/potamogeton_octandrus/thumbnails/thumb_potamogeton_octandrus3.jpg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 u="sng">
                <a:latin typeface="Comic Sans MS" panose="030F0702030302020204" pitchFamily="66" charset="0"/>
                <a:hlinkClick r:id="rId10"/>
              </a:rPr>
              <a:t>http://lh5.ggpht.com/_GYnIMBK_-R0/Sn0r4D9jLhI/AAAAAAAABGM/6UAAcidJlD0/s160/DSCN3426-rezika.JPG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 u="sng">
                <a:latin typeface="Comic Sans MS" panose="030F0702030302020204" pitchFamily="66" charset="0"/>
                <a:hlinkClick r:id="rId11"/>
              </a:rPr>
              <a:t>http://images.google.com/images?um=1&amp;hl=sl&amp;safe=active&amp;tbs=isch%3A1&amp;sa=1&amp;q=obmorska+nebina&amp;btnG=Iskanje&amp;aq=f&amp;oq=&amp;start=0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 u="sng">
                <a:latin typeface="Comic Sans MS" panose="030F0702030302020204" pitchFamily="66" charset="0"/>
                <a:hlinkClick r:id="rId12"/>
              </a:rPr>
              <a:t>http://images.google.com/imgres?imgurl=http://narava.sodja.net/albums/userpics/10005/thumb_pokoncni_petoprstnik.jpg&amp;imgrefurl=http://narava.sodja.net/thumbnails.php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 u="sng">
                <a:latin typeface="Comic Sans MS" panose="030F0702030302020204" pitchFamily="66" charset="0"/>
                <a:hlinkClick r:id="rId13"/>
              </a:rPr>
              <a:t>http://lh6.ggpht.com/_rvq7_FpUxPE/SjC09cRo68I/AAAAAAAAKgw/6ATk9-UPEwM/s288/1.jpg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 u="sng">
                <a:latin typeface="Comic Sans MS" panose="030F0702030302020204" pitchFamily="66" charset="0"/>
                <a:hlinkClick r:id="rId14"/>
              </a:rPr>
              <a:t>http://images.google.si/images?hl=sl&amp;gbv=2&amp;tbs=isch:1&amp;q=Postrv&amp;sa=N&amp;start=20&amp;ndsp=20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 u="sng">
                <a:latin typeface="Comic Sans MS" panose="030F0702030302020204" pitchFamily="66" charset="0"/>
                <a:hlinkClick r:id="rId15"/>
              </a:rPr>
              <a:t>http://images.google.si/imgres?imgurl=http://www.os-volicina.si/ip/rom_sesalci_ribe_jzorko_ebruncic/slike/krap.jpg&amp;imgrefur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 u="sng">
                <a:latin typeface="Comic Sans MS" panose="030F0702030302020204" pitchFamily="66" charset="0"/>
                <a:hlinkClick r:id="rId16"/>
              </a:rPr>
              <a:t>http://images.google.si/images?hl=sl&amp;gbv=2&amp;tbs=isch%3A1&amp;sa=3&amp;q=Travni%C5%A1ki+%C5%A1kratec+&amp;btnG=Iskanje+slik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 u="sng">
                <a:latin typeface="Comic Sans MS" panose="030F0702030302020204" pitchFamily="66" charset="0"/>
                <a:hlinkClick r:id="rId17"/>
              </a:rPr>
              <a:t>http://images.google.si/images?hl=sl&amp;gbv=2&amp;tbs=isch%3A1&amp;sa=1&amp;q=lipan&amp;btnG=Iskanje&amp;aq=f&amp;oq=&amp;start=0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 u="sng">
                <a:latin typeface="Comic Sans MS" panose="030F0702030302020204" pitchFamily="66" charset="0"/>
                <a:hlinkClick r:id="rId18"/>
              </a:rPr>
              <a:t>http://images.google.si/images?hl=sl&amp;gbv=2&amp;tbs=isch%3A1&amp;sa=1&amp;q=fotosinteza&amp;btnG=Iskanje&amp;aq=f&amp;oq=&amp;start=0</a:t>
            </a:r>
            <a:endParaRPr lang="sl-SI" altLang="sl-SI" sz="1000">
              <a:latin typeface="Comic Sans MS" panose="030F0702030302020204" pitchFamily="66" charset="0"/>
            </a:endParaRPr>
          </a:p>
          <a:p>
            <a:r>
              <a:rPr lang="sl-SI" altLang="sl-SI" sz="1000">
                <a:latin typeface="Comic Sans MS" panose="030F0702030302020204" pitchFamily="66" charset="0"/>
              </a:rPr>
              <a:t> </a:t>
            </a:r>
            <a:endParaRPr lang="sl-SI" altLang="sl-SI"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4E55A635-78D1-4339-AF18-D663C371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4FA6495-13BF-48C3-911F-AA8434C2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u="sng" dirty="0">
                <a:latin typeface="Comic Sans MS" pitchFamily="66" charset="0"/>
                <a:hlinkClick r:id="rId2"/>
              </a:rPr>
              <a:t>http://images.google.si/images?hl=sl&amp;gbv=2&amp;tbs=isch%3A1&amp;sa=1&amp;q=Siva+%C4%8Daplja+&amp;btnG=Iskanje&amp;aq=&amp;oq=&amp;start=0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u="sng" dirty="0">
                <a:latin typeface="Comic Sans MS" pitchFamily="66" charset="0"/>
                <a:hlinkClick r:id="rId3"/>
              </a:rPr>
              <a:t>http://images.google.si/images?hl=sl&amp;gbv=2&amp;tbs=isch%3A1&amp;sa=1&amp;q=%C4%8Copasta+%C4%8Drnica+&amp;btnG=Iskanje&amp;aq=&amp;oq=&amp;start=0</a:t>
            </a:r>
            <a:r>
              <a:rPr lang="sl-SI" dirty="0">
                <a:latin typeface="Comic Sans MS" pitchFamily="66" charset="0"/>
              </a:rPr>
              <a:t> </a:t>
            </a:r>
            <a:r>
              <a:rPr lang="sl-SI" u="sng" dirty="0">
                <a:latin typeface="Comic Sans MS" pitchFamily="66" charset="0"/>
                <a:hlinkClick r:id="rId4"/>
              </a:rPr>
              <a:t>http://images.google.si/images?hl=sl&amp;gbv=2&amp;tbs=isch%3A1&amp;sa=1&amp;q=poto%C4%8Dni+rak&amp;btnG=Iskanje&amp;aq=f&amp;oq=&amp;start=0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u="sng" dirty="0">
                <a:latin typeface="Comic Sans MS" pitchFamily="66" charset="0"/>
                <a:hlinkClick r:id="rId5"/>
              </a:rPr>
              <a:t>http://images.google.com/images?um=1&amp;hl=sl&amp;safe=active&amp;tbs=isch%3A1&amp;sa=1&amp;q=+Mali+ponirek+&amp;btnG=Iskanje&amp;aq=&amp;oq=&amp;start=0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u="sng" dirty="0">
                <a:latin typeface="Comic Sans MS" pitchFamily="66" charset="0"/>
                <a:hlinkClick r:id="rId6"/>
              </a:rPr>
              <a:t>http://images.google.com/images?um=1&amp;hl=sl&amp;safe=active&amp;tbs=isch%3A1&amp;sa=1&amp;q=Poto%C4%8Dna+postranica&amp;btnG=Iskanje&amp;aq=&amp;oq=&amp;start=0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u="sng" dirty="0">
                <a:latin typeface="Comic Sans MS" pitchFamily="66" charset="0"/>
                <a:hlinkClick r:id="rId7"/>
              </a:rPr>
              <a:t>http://images.google.com/images?um=1&amp;hl=sl&amp;safe=active&amp;tbs=isch%3A1&amp;sa=1&amp;q=Velika+%C5%BEagarica+&amp;btnG=Iskanje&amp;aq=&amp;oq=&amp;start=0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u="sng" dirty="0">
                <a:latin typeface="Comic Sans MS" pitchFamily="66" charset="0"/>
                <a:hlinkClick r:id="rId8"/>
              </a:rPr>
              <a:t>http://images.google.com/images?um=1&amp;hl=sl&amp;safe=active&amp;tbs=isch:1&amp;q=Losos&amp;sa=N&amp;start=20&amp;ndsp=20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rgbClr val="002060"/>
                </a:solidFill>
                <a:latin typeface="Comic Sans MS" pitchFamily="66" charset="0"/>
              </a:rPr>
              <a:t>ttp</a:t>
            </a:r>
            <a:r>
              <a:rPr lang="sl-SI" dirty="0">
                <a:solidFill>
                  <a:srgbClr val="002060"/>
                </a:solidFill>
                <a:latin typeface="Comic Sans MS" pitchFamily="66" charset="0"/>
              </a:rPr>
              <a:t>://</a:t>
            </a:r>
            <a:r>
              <a:rPr lang="sl-SI" dirty="0" err="1">
                <a:solidFill>
                  <a:srgbClr val="002060"/>
                </a:solidFill>
                <a:latin typeface="Comic Sans MS" pitchFamily="66" charset="0"/>
              </a:rPr>
              <a:t>www.youth</a:t>
            </a:r>
            <a:r>
              <a:rPr lang="sl-SI" dirty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sl-SI" dirty="0" err="1">
                <a:solidFill>
                  <a:srgbClr val="002060"/>
                </a:solidFill>
                <a:latin typeface="Comic Sans MS" pitchFamily="66" charset="0"/>
              </a:rPr>
              <a:t>hostel.si/dinamic/editor/Playing</a:t>
            </a:r>
            <a:r>
              <a:rPr lang="sl-SI" dirty="0">
                <a:solidFill>
                  <a:srgbClr val="002060"/>
                </a:solidFill>
                <a:latin typeface="Comic Sans MS" pitchFamily="66" charset="0"/>
              </a:rPr>
              <a:t>_at_</a:t>
            </a:r>
            <a:r>
              <a:rPr lang="sl-SI" dirty="0" err="1">
                <a:solidFill>
                  <a:srgbClr val="002060"/>
                </a:solidFill>
                <a:latin typeface="Comic Sans MS" pitchFamily="66" charset="0"/>
              </a:rPr>
              <a:t>the</a:t>
            </a:r>
            <a:r>
              <a:rPr lang="sl-SI" dirty="0">
                <a:solidFill>
                  <a:srgbClr val="002060"/>
                </a:solidFill>
                <a:latin typeface="Comic Sans MS" pitchFamily="66" charset="0"/>
              </a:rPr>
              <a:t>_Kolpa_</a:t>
            </a:r>
            <a:r>
              <a:rPr lang="sl-SI" dirty="0" err="1">
                <a:solidFill>
                  <a:srgbClr val="002060"/>
                </a:solidFill>
                <a:latin typeface="Comic Sans MS" pitchFamily="66" charset="0"/>
              </a:rPr>
              <a:t>river</a:t>
            </a:r>
            <a:r>
              <a:rPr lang="sl-SI" dirty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sl-SI" dirty="0" err="1">
                <a:solidFill>
                  <a:srgbClr val="002060"/>
                </a:solidFill>
                <a:latin typeface="Comic Sans MS" pitchFamily="66" charset="0"/>
              </a:rPr>
              <a:t>Author</a:t>
            </a:r>
            <a:r>
              <a:rPr lang="sl-SI" dirty="0">
                <a:solidFill>
                  <a:srgbClr val="002060"/>
                </a:solidFill>
                <a:latin typeface="Comic Sans MS" pitchFamily="66" charset="0"/>
              </a:rPr>
              <a:t>_-_B._</a:t>
            </a:r>
            <a:r>
              <a:rPr lang="sl-SI" dirty="0" err="1">
                <a:solidFill>
                  <a:srgbClr val="002060"/>
                </a:solidFill>
                <a:latin typeface="Comic Sans MS" pitchFamily="66" charset="0"/>
              </a:rPr>
              <a:t>Bajzelj</a:t>
            </a:r>
            <a:r>
              <a:rPr lang="sl-SI" dirty="0">
                <a:solidFill>
                  <a:srgbClr val="002060"/>
                </a:solidFill>
                <a:latin typeface="Comic Sans MS" pitchFamily="66" charset="0"/>
              </a:rPr>
              <a:t>)1_</a:t>
            </a:r>
            <a:r>
              <a:rPr lang="sl-SI" dirty="0" err="1">
                <a:solidFill>
                  <a:srgbClr val="002060"/>
                </a:solidFill>
                <a:latin typeface="Comic Sans MS" pitchFamily="66" charset="0"/>
              </a:rPr>
              <a:t>AC411.jpg</a:t>
            </a:r>
            <a:endParaRPr lang="sl-SI" dirty="0">
              <a:solidFill>
                <a:srgbClr val="00206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u="sng" dirty="0">
                <a:solidFill>
                  <a:srgbClr val="002060"/>
                </a:solidFill>
                <a:latin typeface="Comic Sans MS" pitchFamily="66" charset="0"/>
                <a:hlinkClick r:id="rId9"/>
              </a:rPr>
              <a:t>http://web.vecer.com/portali/2008/packa/slike_packe/2008/11/24/1825448914335101/slika-300.jpg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Comic Sans MS" pitchFamily="66" charset="0"/>
              </a:rPr>
              <a:t> </a:t>
            </a:r>
            <a:r>
              <a:rPr lang="sl-SI" u="sng" dirty="0">
                <a:latin typeface="Comic Sans MS" pitchFamily="66" charset="0"/>
                <a:hlinkClick r:id="rId10"/>
              </a:rPr>
              <a:t>http://t0.gstatic.com/images?q=tbn:OGFEBzr_ThsJgM:http://www.bohinj-info.com/blog/wp-content/uploads/2009/04/cistilna_akcija_bohinj5.jpg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u="sng" dirty="0">
                <a:latin typeface="Comic Sans MS" pitchFamily="66" charset="0"/>
                <a:hlinkClick r:id="rId11"/>
              </a:rPr>
              <a:t>http://images.google.si/images?hl=sl&amp;gbv=2&amp;tbs=isch:1&amp;q=re%C4%8Dni+transport&amp;sa=N&amp;start=60&amp;ndsp=20</a:t>
            </a:r>
            <a:r>
              <a:rPr lang="sl-SI" dirty="0">
                <a:latin typeface="Comic Sans MS" pitchFamily="66" charset="0"/>
              </a:rPr>
              <a:t> </a:t>
            </a:r>
            <a:r>
              <a:rPr lang="sl-SI" dirty="0">
                <a:latin typeface="Comic Sans MS" pitchFamily="66" charset="0"/>
                <a:hlinkClick r:id="rId12"/>
              </a:rPr>
              <a:t>http://images.google.si/images?hl=sl&amp;gbv=2&amp;tbs=isch%3A1&amp;sa=1&amp;q=izsu%C5%A1ena+reka&amp;btnG=Iskanje&amp;aq=f&amp;oq=&amp;start=0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Comic Sans MS" pitchFamily="66" charset="0"/>
                <a:hlinkClick r:id="rId13"/>
              </a:rPr>
              <a:t>http://images.google.si/images?hl=sl&amp;gbv=2&amp;tbs=isch:1&amp;q=krap&amp;sa=N&amp;start=0&amp;ndsp=20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Comic Sans MS" pitchFamily="66" charset="0"/>
                <a:hlinkClick r:id="rId14"/>
              </a:rPr>
              <a:t>http://images.google.com/images?um=1&amp;hl=sl&amp;safe=active&amp;tbs=isch%3A1&amp;sa=1&amp;q=TRPOT%C4%8CASTI+PORE%C4%8CNIK&amp;btnG=Iskanje&amp;aq=&amp;oq=&amp;start=0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Comic Sans MS" pitchFamily="66" charset="0"/>
                <a:hlinkClick r:id="rId15"/>
              </a:rPr>
              <a:t>http://images.google.com/images?um=1&amp;hl=sl&amp;safe=active&amp;tbs=isch%3A1&amp;sa=3&amp;q=slap&amp;btnG=Iskanje+slik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Comic Sans MS" pitchFamily="66" charset="0"/>
                <a:hlinkClick r:id="rId16"/>
              </a:rPr>
              <a:t>http://images.google.com/images?um=1&amp;hl=sl&amp;safe=active&amp;tbs=isch%3A1&amp;sa=1&amp;q=MEANDRE&amp;btnG=Iskanje&amp;aq=&amp;oq=&amp;start=0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Comic Sans MS" pitchFamily="66" charset="0"/>
              </a:rPr>
              <a:t>http://lh3.</a:t>
            </a:r>
            <a:r>
              <a:rPr lang="sl-SI" dirty="0" err="1">
                <a:latin typeface="Comic Sans MS" pitchFamily="66" charset="0"/>
              </a:rPr>
              <a:t>ggpht</a:t>
            </a:r>
            <a:r>
              <a:rPr lang="sl-SI" dirty="0">
                <a:latin typeface="Comic Sans MS" pitchFamily="66" charset="0"/>
              </a:rPr>
              <a:t>.</a:t>
            </a:r>
            <a:r>
              <a:rPr lang="sl-SI" dirty="0" err="1">
                <a:latin typeface="Comic Sans MS" pitchFamily="66" charset="0"/>
              </a:rPr>
              <a:t>com</a:t>
            </a:r>
            <a:r>
              <a:rPr lang="sl-SI" dirty="0">
                <a:latin typeface="Comic Sans MS" pitchFamily="66" charset="0"/>
              </a:rPr>
              <a:t>/_2NS6HeIHFXA/SsPRu8mMdMI/AAAAAAAACB0/</a:t>
            </a:r>
            <a:r>
              <a:rPr lang="sl-SI" dirty="0" err="1">
                <a:latin typeface="Comic Sans MS" pitchFamily="66" charset="0"/>
              </a:rPr>
              <a:t>xyWaNrGAJyA</a:t>
            </a:r>
            <a:r>
              <a:rPr lang="sl-SI" dirty="0">
                <a:latin typeface="Comic Sans MS" pitchFamily="66" charset="0"/>
              </a:rPr>
              <a:t>/s160/IMG_</a:t>
            </a:r>
            <a:r>
              <a:rPr lang="sl-SI" dirty="0" err="1">
                <a:latin typeface="Comic Sans MS" pitchFamily="66" charset="0"/>
              </a:rPr>
              <a:t>1168.JPG</a:t>
            </a:r>
            <a:endParaRPr lang="sl-SI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A9D9C15B-7BAD-417D-9A78-8AA8AD27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ZNAČILNOSTI EKOSISTEMA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A25A4C58-0F6A-4E36-A2B0-497F75A5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Redno zadostno preplavljeno s površinsko ali podzemsko vodo</a:t>
            </a:r>
          </a:p>
          <a:p>
            <a:r>
              <a:rPr lang="sl-SI" altLang="sl-SI"/>
              <a:t>Zagotavlja pitno vodo</a:t>
            </a:r>
          </a:p>
          <a:p>
            <a:r>
              <a:rPr lang="sl-SI" altLang="sl-SI"/>
              <a:t>Različni biotopi</a:t>
            </a:r>
          </a:p>
          <a:p>
            <a:r>
              <a:rPr lang="sl-SI" altLang="sl-SI"/>
              <a:t>Najhitreje izginjajoči 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ekosistemi</a:t>
            </a:r>
          </a:p>
          <a:p>
            <a:endParaRPr lang="sl-SI" altLang="sl-SI"/>
          </a:p>
        </p:txBody>
      </p:sp>
      <p:pic>
        <p:nvPicPr>
          <p:cNvPr id="3076" name="Slika 3" descr="mokrišča1.JPG">
            <a:extLst>
              <a:ext uri="{FF2B5EF4-FFF2-40B4-BE49-F238E27FC236}">
                <a16:creationId xmlns:a16="http://schemas.microsoft.com/office/drawing/2014/main" id="{BB2B13BE-B9C5-4BBB-8237-18278A7E4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43125"/>
            <a:ext cx="402431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35098C14-997A-48B0-B796-0F2893DF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/>
              <a:t>DELITEV 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5AB43902-6BAD-46DD-8B23-59A884204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močvirja</a:t>
            </a:r>
          </a:p>
        </p:txBody>
      </p:sp>
      <p:pic>
        <p:nvPicPr>
          <p:cNvPr id="4100" name="Picture 11">
            <a:extLst>
              <a:ext uri="{FF2B5EF4-FFF2-40B4-BE49-F238E27FC236}">
                <a16:creationId xmlns:a16="http://schemas.microsoft.com/office/drawing/2014/main" id="{DA89F30F-3999-44F8-8608-71A3B4768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357438"/>
            <a:ext cx="3929063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http://upload.wikimedia.org/wikipedia/commons/thumb/2/2f/Lütt-Witt_Moor-2.jpg/300px-Lütt-Witt_Moor-2.jpg">
            <a:extLst>
              <a:ext uri="{FF2B5EF4-FFF2-40B4-BE49-F238E27FC236}">
                <a16:creationId xmlns:a16="http://schemas.microsoft.com/office/drawing/2014/main" id="{357D90F2-EA9D-4DD2-802D-801B355B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00063"/>
            <a:ext cx="46418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Slika 5" descr="močvirje.jpg">
            <a:extLst>
              <a:ext uri="{FF2B5EF4-FFF2-40B4-BE49-F238E27FC236}">
                <a16:creationId xmlns:a16="http://schemas.microsoft.com/office/drawing/2014/main" id="{1DFEE4C4-6A0C-41B4-8363-CDB8AE242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571875"/>
            <a:ext cx="3786187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8">
            <a:extLst>
              <a:ext uri="{FF2B5EF4-FFF2-40B4-BE49-F238E27FC236}">
                <a16:creationId xmlns:a16="http://schemas.microsoft.com/office/drawing/2014/main" id="{96FE5C39-89EB-4B2B-BA49-2690B4B8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9B6F2655-743C-4D62-B2ED-69E1D68E24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altLang="sl-SI"/>
              <a:t>barja</a:t>
            </a:r>
          </a:p>
        </p:txBody>
      </p:sp>
      <p:sp>
        <p:nvSpPr>
          <p:cNvPr id="5124" name="Ograda besedila 5">
            <a:extLst>
              <a:ext uri="{FF2B5EF4-FFF2-40B4-BE49-F238E27FC236}">
                <a16:creationId xmlns:a16="http://schemas.microsoft.com/office/drawing/2014/main" id="{FCEA44A3-801B-4E90-97B1-DA98EBB3AB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altLang="sl-SI"/>
              <a:t>Kraška polja</a:t>
            </a:r>
          </a:p>
        </p:txBody>
      </p:sp>
      <p:pic>
        <p:nvPicPr>
          <p:cNvPr id="5125" name="Slika 3" descr="lj_barje.jpg">
            <a:extLst>
              <a:ext uri="{FF2B5EF4-FFF2-40B4-BE49-F238E27FC236}">
                <a16:creationId xmlns:a16="http://schemas.microsoft.com/office/drawing/2014/main" id="{BC4127B3-0B72-4C58-939C-127334D5A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86000"/>
            <a:ext cx="27432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Slika 10" descr="kraška polja.jpg">
            <a:extLst>
              <a:ext uri="{FF2B5EF4-FFF2-40B4-BE49-F238E27FC236}">
                <a16:creationId xmlns:a16="http://schemas.microsoft.com/office/drawing/2014/main" id="{1D1B26EC-FBBB-49E0-BA57-06BD48B9B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214563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http://www.destinacije.com/Slike/Slovenija/JezeraiRibnjaci/Cerknisko_Jezero.JPG">
            <a:extLst>
              <a:ext uri="{FF2B5EF4-FFF2-40B4-BE49-F238E27FC236}">
                <a16:creationId xmlns:a16="http://schemas.microsoft.com/office/drawing/2014/main" id="{E2A8E26F-CE77-43F9-92CB-59096356C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929063"/>
            <a:ext cx="3643312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A37392E7-50D0-47E5-B909-E1452CEB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11D59CD-8004-4DDB-9103-38EBB39D9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Mokrotni travniki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Mlake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Ribniki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Glinokopi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Območja obalnega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pasu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Poplavna območja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rek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…</a:t>
            </a:r>
          </a:p>
        </p:txBody>
      </p:sp>
      <p:pic>
        <p:nvPicPr>
          <p:cNvPr id="6148" name="Slika 3" descr="mlaka2.jpg">
            <a:extLst>
              <a:ext uri="{FF2B5EF4-FFF2-40B4-BE49-F238E27FC236}">
                <a16:creationId xmlns:a16="http://schemas.microsoft.com/office/drawing/2014/main" id="{DCEB47ED-B47F-4C83-A21C-300E78B44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50018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lika 5" descr="koi_ribniki_010.jpg">
            <a:extLst>
              <a:ext uri="{FF2B5EF4-FFF2-40B4-BE49-F238E27FC236}">
                <a16:creationId xmlns:a16="http://schemas.microsoft.com/office/drawing/2014/main" id="{B79341F8-78D4-4C20-81F2-EDE236C06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714750"/>
            <a:ext cx="39290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0CA73CFD-D07A-4990-A749-3240658F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RASTLINE</a:t>
            </a:r>
          </a:p>
        </p:txBody>
      </p:sp>
      <p:sp>
        <p:nvSpPr>
          <p:cNvPr id="7171" name="Pravokotnik 4">
            <a:extLst>
              <a:ext uri="{FF2B5EF4-FFF2-40B4-BE49-F238E27FC236}">
                <a16:creationId xmlns:a16="http://schemas.microsoft.com/office/drawing/2014/main" id="{CEF80DC4-DB76-498B-B9A5-DFFCD570C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857500"/>
            <a:ext cx="135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Pravi kolmež</a:t>
            </a:r>
          </a:p>
        </p:txBody>
      </p:sp>
      <p:pic>
        <p:nvPicPr>
          <p:cNvPr id="7172" name="Slika 5" descr="http://picbase.turbosist.si/slonep_galerija/300.gif">
            <a:extLst>
              <a:ext uri="{FF2B5EF4-FFF2-40B4-BE49-F238E27FC236}">
                <a16:creationId xmlns:a16="http://schemas.microsoft.com/office/drawing/2014/main" id="{71C518D4-7476-4193-83CA-6999267D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285875"/>
            <a:ext cx="21431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Slika 6" descr="http://picbase.turbosist.si/slonep_galerija/299.gif">
            <a:extLst>
              <a:ext uri="{FF2B5EF4-FFF2-40B4-BE49-F238E27FC236}">
                <a16:creationId xmlns:a16="http://schemas.microsoft.com/office/drawing/2014/main" id="{6EE0ABEE-F56D-4198-BC8F-B4C52A4E4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71563"/>
            <a:ext cx="19288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Slika 7" descr="http://picbase.turbosist.si/slonep_galerija/296.gif">
            <a:extLst>
              <a:ext uri="{FF2B5EF4-FFF2-40B4-BE49-F238E27FC236}">
                <a16:creationId xmlns:a16="http://schemas.microsoft.com/office/drawing/2014/main" id="{55E5DBF1-D06D-4C63-A142-8C0D1057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86125"/>
            <a:ext cx="20716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Slika 8" descr="http://picbase.turbosist.si/slonep_galerija/294.gif">
            <a:extLst>
              <a:ext uri="{FF2B5EF4-FFF2-40B4-BE49-F238E27FC236}">
                <a16:creationId xmlns:a16="http://schemas.microsoft.com/office/drawing/2014/main" id="{22D7DABF-18D6-4C06-B02B-47E1D82A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071813"/>
            <a:ext cx="2000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Slika 9" descr="http://picbase.turbosist.si/slonep_galerija/298.gif">
            <a:extLst>
              <a:ext uri="{FF2B5EF4-FFF2-40B4-BE49-F238E27FC236}">
                <a16:creationId xmlns:a16="http://schemas.microsoft.com/office/drawing/2014/main" id="{DEC36927-5EBB-4FE4-B916-7DC142EC1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20716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Slika 10" descr="http://picbase.turbosist.si/slonep_galerija/293.gif">
            <a:extLst>
              <a:ext uri="{FF2B5EF4-FFF2-40B4-BE49-F238E27FC236}">
                <a16:creationId xmlns:a16="http://schemas.microsoft.com/office/drawing/2014/main" id="{7BCE79A4-694D-4B1B-B724-27FD7B80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500438"/>
            <a:ext cx="1928812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Slika 12" descr="http://picbase.turbosist.si/slonep_galerija/295.gif">
            <a:extLst>
              <a:ext uri="{FF2B5EF4-FFF2-40B4-BE49-F238E27FC236}">
                <a16:creationId xmlns:a16="http://schemas.microsoft.com/office/drawing/2014/main" id="{CC1C91D8-A553-46C5-9D79-0751BC24F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929063"/>
            <a:ext cx="2000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Ograda vsebine 3" descr="pravi-kolmež.jpg">
            <a:extLst>
              <a:ext uri="{FF2B5EF4-FFF2-40B4-BE49-F238E27FC236}">
                <a16:creationId xmlns:a16="http://schemas.microsoft.com/office/drawing/2014/main" id="{2075B8CC-2D06-490A-80C1-BBBE5D3C5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071563"/>
            <a:ext cx="1357312" cy="18129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A3FD765B-20EC-4708-A8E7-F7C86CCC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ŽIVALI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79399B8F-D6F4-4034-AF74-6A7657CA4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Font typeface="Arial" panose="020B0604020202020204" pitchFamily="34" charset="0"/>
              <a:buNone/>
            </a:pPr>
            <a:r>
              <a:rPr lang="sl-SI" altLang="sl-SI"/>
              <a:t>Drsalec</a:t>
            </a:r>
          </a:p>
          <a:p>
            <a:pPr lvl="3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8196" name="Slika 3" descr="drsalec.jpeg">
            <a:extLst>
              <a:ext uri="{FF2B5EF4-FFF2-40B4-BE49-F238E27FC236}">
                <a16:creationId xmlns:a16="http://schemas.microsoft.com/office/drawing/2014/main" id="{0A22E98A-BCEE-4E1D-B824-274BCB2F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57188"/>
            <a:ext cx="1487487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Slika 9" descr="žjaba.jpeg">
            <a:extLst>
              <a:ext uri="{FF2B5EF4-FFF2-40B4-BE49-F238E27FC236}">
                <a16:creationId xmlns:a16="http://schemas.microsoft.com/office/drawing/2014/main" id="{6B2DAC12-8ED8-47DD-8242-0C4F90249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428750"/>
            <a:ext cx="10572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Slika 10" descr="komar.jpeg">
            <a:extLst>
              <a:ext uri="{FF2B5EF4-FFF2-40B4-BE49-F238E27FC236}">
                <a16:creationId xmlns:a16="http://schemas.microsoft.com/office/drawing/2014/main" id="{71B3E32B-DAF3-49E1-BEF0-A01AD092A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71813"/>
            <a:ext cx="23796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Pravokotnik 11">
            <a:extLst>
              <a:ext uri="{FF2B5EF4-FFF2-40B4-BE49-F238E27FC236}">
                <a16:creationId xmlns:a16="http://schemas.microsoft.com/office/drawing/2014/main" id="{A9E14658-EB61-4E75-9A8C-DC0542C86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86250"/>
            <a:ext cx="79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Komar</a:t>
            </a:r>
          </a:p>
        </p:txBody>
      </p:sp>
      <p:sp>
        <p:nvSpPr>
          <p:cNvPr id="8200" name="Pravokotnik 12">
            <a:extLst>
              <a:ext uri="{FF2B5EF4-FFF2-40B4-BE49-F238E27FC236}">
                <a16:creationId xmlns:a16="http://schemas.microsoft.com/office/drawing/2014/main" id="{D66C3719-5C54-4E2C-B118-BECF5191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2357438"/>
            <a:ext cx="687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Žaba </a:t>
            </a:r>
          </a:p>
        </p:txBody>
      </p:sp>
      <p:pic>
        <p:nvPicPr>
          <p:cNvPr id="8201" name="Slika 13" descr="pijavka.jpeg">
            <a:extLst>
              <a:ext uri="{FF2B5EF4-FFF2-40B4-BE49-F238E27FC236}">
                <a16:creationId xmlns:a16="http://schemas.microsoft.com/office/drawing/2014/main" id="{DE197F7C-7729-4D98-8420-947D5F9E4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71500"/>
            <a:ext cx="561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Pravokotnik 14">
            <a:extLst>
              <a:ext uri="{FF2B5EF4-FFF2-40B4-BE49-F238E27FC236}">
                <a16:creationId xmlns:a16="http://schemas.microsoft.com/office/drawing/2014/main" id="{FDA4CF7C-E687-4634-8D6C-205D29AC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2071688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Pijavka</a:t>
            </a:r>
          </a:p>
        </p:txBody>
      </p:sp>
      <p:pic>
        <p:nvPicPr>
          <p:cNvPr id="8203" name="Slika 15" descr="raca.jpeg">
            <a:extLst>
              <a:ext uri="{FF2B5EF4-FFF2-40B4-BE49-F238E27FC236}">
                <a16:creationId xmlns:a16="http://schemas.microsoft.com/office/drawing/2014/main" id="{C1CAA32C-B13A-4270-BFE6-88B8E9974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214438"/>
            <a:ext cx="1238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Pravokotnik 16">
            <a:extLst>
              <a:ext uri="{FF2B5EF4-FFF2-40B4-BE49-F238E27FC236}">
                <a16:creationId xmlns:a16="http://schemas.microsoft.com/office/drawing/2014/main" id="{1A708206-1EBA-40BB-87F3-8D902D2CA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2357438"/>
            <a:ext cx="627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Raca</a:t>
            </a:r>
          </a:p>
        </p:txBody>
      </p:sp>
      <p:sp>
        <p:nvSpPr>
          <p:cNvPr id="8205" name="Rectangle 1">
            <a:extLst>
              <a:ext uri="{FF2B5EF4-FFF2-40B4-BE49-F238E27FC236}">
                <a16:creationId xmlns:a16="http://schemas.microsoft.com/office/drawing/2014/main" id="{49B0A756-9DFF-462F-8914-325AB909B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4786313"/>
            <a:ext cx="8572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ea typeface="Calibri" panose="020F0502020204030204" pitchFamily="34" charset="0"/>
                <a:cs typeface="Times New Roman" panose="02020603050405020304" pitchFamily="18" charset="0"/>
              </a:rPr>
              <a:t>Labod </a:t>
            </a:r>
            <a:endParaRPr lang="sl-SI" altLang="sl-SI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sl-SI" altLang="sl-SI" sz="16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206" name="Slika 18" descr="labod.jpeg">
            <a:extLst>
              <a:ext uri="{FF2B5EF4-FFF2-40B4-BE49-F238E27FC236}">
                <a16:creationId xmlns:a16="http://schemas.microsoft.com/office/drawing/2014/main" id="{C43A6836-BEDF-4A2C-A860-5198EFF52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786063"/>
            <a:ext cx="31432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Pravokotnik 19">
            <a:extLst>
              <a:ext uri="{FF2B5EF4-FFF2-40B4-BE49-F238E27FC236}">
                <a16:creationId xmlns:a16="http://schemas.microsoft.com/office/drawing/2014/main" id="{48A8FBA5-A5F3-41B7-8A14-5BDC57DE9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143375"/>
            <a:ext cx="77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Postrv</a:t>
            </a:r>
          </a:p>
        </p:txBody>
      </p:sp>
      <p:pic>
        <p:nvPicPr>
          <p:cNvPr id="8208" name="Slika 20" descr="postrv.jpeg">
            <a:extLst>
              <a:ext uri="{FF2B5EF4-FFF2-40B4-BE49-F238E27FC236}">
                <a16:creationId xmlns:a16="http://schemas.microsoft.com/office/drawing/2014/main" id="{FF46E640-8DDE-497D-9817-2686012C36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214688"/>
            <a:ext cx="22145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Pravokotnik 21">
            <a:extLst>
              <a:ext uri="{FF2B5EF4-FFF2-40B4-BE49-F238E27FC236}">
                <a16:creationId xmlns:a16="http://schemas.microsoft.com/office/drawing/2014/main" id="{1CE3DA92-F6B8-497F-A62A-88D75748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6215063"/>
            <a:ext cx="66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Zajec</a:t>
            </a:r>
          </a:p>
        </p:txBody>
      </p:sp>
      <p:pic>
        <p:nvPicPr>
          <p:cNvPr id="8210" name="Slika 22" descr="zajček.jpg">
            <a:extLst>
              <a:ext uri="{FF2B5EF4-FFF2-40B4-BE49-F238E27FC236}">
                <a16:creationId xmlns:a16="http://schemas.microsoft.com/office/drawing/2014/main" id="{3158FD14-1693-4E6F-B0BB-889AB5E129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681538"/>
            <a:ext cx="21431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Slika 24" descr="jastreb.jpeg">
            <a:extLst>
              <a:ext uri="{FF2B5EF4-FFF2-40B4-BE49-F238E27FC236}">
                <a16:creationId xmlns:a16="http://schemas.microsoft.com/office/drawing/2014/main" id="{433C6CCD-0C8B-4554-A3F4-C5EFE67C82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572000"/>
            <a:ext cx="13144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Pravokotnik 26">
            <a:extLst>
              <a:ext uri="{FF2B5EF4-FFF2-40B4-BE49-F238E27FC236}">
                <a16:creationId xmlns:a16="http://schemas.microsoft.com/office/drawing/2014/main" id="{D5E7D4B8-C0E7-4169-80B0-34A9EDCA1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6286500"/>
            <a:ext cx="84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Jastreb</a:t>
            </a:r>
          </a:p>
        </p:txBody>
      </p:sp>
      <p:sp>
        <p:nvSpPr>
          <p:cNvPr id="8213" name="Pravokotnik 27">
            <a:extLst>
              <a:ext uri="{FF2B5EF4-FFF2-40B4-BE49-F238E27FC236}">
                <a16:creationId xmlns:a16="http://schemas.microsoft.com/office/drawing/2014/main" id="{D9D1FAC3-D7DF-4B6B-882C-AB6F79AD0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6215063"/>
            <a:ext cx="1022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Belouška</a:t>
            </a:r>
          </a:p>
        </p:txBody>
      </p:sp>
      <p:pic>
        <p:nvPicPr>
          <p:cNvPr id="8214" name="Slika 28" descr="beluouška.jpg">
            <a:extLst>
              <a:ext uri="{FF2B5EF4-FFF2-40B4-BE49-F238E27FC236}">
                <a16:creationId xmlns:a16="http://schemas.microsoft.com/office/drawing/2014/main" id="{0C2006DA-96A5-454A-94DF-F693098E8F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143500"/>
            <a:ext cx="17145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AF3B5BDF-32A7-4F96-8802-D9949E19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PREHRANJEVALNI SPLET</a:t>
            </a:r>
          </a:p>
        </p:txBody>
      </p:sp>
      <p:sp>
        <p:nvSpPr>
          <p:cNvPr id="9219" name="Pravokotnik 4">
            <a:extLst>
              <a:ext uri="{FF2B5EF4-FFF2-40B4-BE49-F238E27FC236}">
                <a16:creationId xmlns:a16="http://schemas.microsoft.com/office/drawing/2014/main" id="{F4664715-7E2A-4057-828B-B9498588A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5786438"/>
            <a:ext cx="544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Šaši</a:t>
            </a:r>
          </a:p>
        </p:txBody>
      </p:sp>
      <p:cxnSp>
        <p:nvCxnSpPr>
          <p:cNvPr id="7" name="Raven puščični konektor 6">
            <a:extLst>
              <a:ext uri="{FF2B5EF4-FFF2-40B4-BE49-F238E27FC236}">
                <a16:creationId xmlns:a16="http://schemas.microsoft.com/office/drawing/2014/main" id="{0AADFE8B-B2B3-4AAF-8546-5E42339F0824}"/>
              </a:ext>
            </a:extLst>
          </p:cNvPr>
          <p:cNvCxnSpPr/>
          <p:nvPr/>
        </p:nvCxnSpPr>
        <p:spPr>
          <a:xfrm rot="5400000" flipH="1" flipV="1">
            <a:off x="3893344" y="5036344"/>
            <a:ext cx="1071562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21" name="Pravokotnik 8">
            <a:extLst>
              <a:ext uri="{FF2B5EF4-FFF2-40B4-BE49-F238E27FC236}">
                <a16:creationId xmlns:a16="http://schemas.microsoft.com/office/drawing/2014/main" id="{B3414063-DF69-40DD-A2C2-41B64209B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4357688"/>
            <a:ext cx="86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Drsalec</a:t>
            </a:r>
          </a:p>
        </p:txBody>
      </p:sp>
      <p:cxnSp>
        <p:nvCxnSpPr>
          <p:cNvPr id="12" name="Raven puščični konektor 11">
            <a:extLst>
              <a:ext uri="{FF2B5EF4-FFF2-40B4-BE49-F238E27FC236}">
                <a16:creationId xmlns:a16="http://schemas.microsoft.com/office/drawing/2014/main" id="{808EBB27-E2F9-4289-8C1E-731241711E4E}"/>
              </a:ext>
            </a:extLst>
          </p:cNvPr>
          <p:cNvCxnSpPr/>
          <p:nvPr/>
        </p:nvCxnSpPr>
        <p:spPr>
          <a:xfrm rot="16200000" flipV="1">
            <a:off x="2964656" y="5036344"/>
            <a:ext cx="1071563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23" name="Pravokotnik 12">
            <a:extLst>
              <a:ext uri="{FF2B5EF4-FFF2-40B4-BE49-F238E27FC236}">
                <a16:creationId xmlns:a16="http://schemas.microsoft.com/office/drawing/2014/main" id="{85EA7CD4-EFFE-421F-9EBE-C8837FFC9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4357688"/>
            <a:ext cx="796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Komar</a:t>
            </a:r>
          </a:p>
        </p:txBody>
      </p:sp>
      <p:sp>
        <p:nvSpPr>
          <p:cNvPr id="9224" name="Pravokotnik 15">
            <a:extLst>
              <a:ext uri="{FF2B5EF4-FFF2-40B4-BE49-F238E27FC236}">
                <a16:creationId xmlns:a16="http://schemas.microsoft.com/office/drawing/2014/main" id="{38824A19-44DC-4B7A-A587-B2BF1F266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3500438"/>
            <a:ext cx="77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Postrv</a:t>
            </a:r>
          </a:p>
        </p:txBody>
      </p:sp>
      <p:cxnSp>
        <p:nvCxnSpPr>
          <p:cNvPr id="20" name="Raven puščični konektor 19">
            <a:extLst>
              <a:ext uri="{FF2B5EF4-FFF2-40B4-BE49-F238E27FC236}">
                <a16:creationId xmlns:a16="http://schemas.microsoft.com/office/drawing/2014/main" id="{C28C26E0-C689-4258-9214-E73C4E12D167}"/>
              </a:ext>
            </a:extLst>
          </p:cNvPr>
          <p:cNvCxnSpPr/>
          <p:nvPr/>
        </p:nvCxnSpPr>
        <p:spPr>
          <a:xfrm rot="5400000" flipH="1" flipV="1">
            <a:off x="4286251" y="4071937"/>
            <a:ext cx="5715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Raven puščični konektor 21">
            <a:extLst>
              <a:ext uri="{FF2B5EF4-FFF2-40B4-BE49-F238E27FC236}">
                <a16:creationId xmlns:a16="http://schemas.microsoft.com/office/drawing/2014/main" id="{C16D0845-A78B-4917-8313-4E2D406B5DD0}"/>
              </a:ext>
            </a:extLst>
          </p:cNvPr>
          <p:cNvCxnSpPr/>
          <p:nvPr/>
        </p:nvCxnSpPr>
        <p:spPr>
          <a:xfrm flipV="1">
            <a:off x="3357563" y="3857625"/>
            <a:ext cx="1071562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27" name="Pravokotnik 23">
            <a:extLst>
              <a:ext uri="{FF2B5EF4-FFF2-40B4-BE49-F238E27FC236}">
                <a16:creationId xmlns:a16="http://schemas.microsoft.com/office/drawing/2014/main" id="{12D699B2-2BA1-4189-B20F-33A0826DD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3714750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Belouška</a:t>
            </a:r>
          </a:p>
        </p:txBody>
      </p:sp>
      <p:cxnSp>
        <p:nvCxnSpPr>
          <p:cNvPr id="26" name="Raven puščični konektor 25">
            <a:extLst>
              <a:ext uri="{FF2B5EF4-FFF2-40B4-BE49-F238E27FC236}">
                <a16:creationId xmlns:a16="http://schemas.microsoft.com/office/drawing/2014/main" id="{7FC07D6D-526C-46BF-9589-BC8404A9E70F}"/>
              </a:ext>
            </a:extLst>
          </p:cNvPr>
          <p:cNvCxnSpPr>
            <a:stCxn id="9221" idx="3"/>
          </p:cNvCxnSpPr>
          <p:nvPr/>
        </p:nvCxnSpPr>
        <p:spPr>
          <a:xfrm flipV="1">
            <a:off x="5156200" y="4071938"/>
            <a:ext cx="1273175" cy="469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29" name="Pravokotnik 27">
            <a:extLst>
              <a:ext uri="{FF2B5EF4-FFF2-40B4-BE49-F238E27FC236}">
                <a16:creationId xmlns:a16="http://schemas.microsoft.com/office/drawing/2014/main" id="{15A8E1F5-9FF3-45BD-9323-1DDF4AF8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857375"/>
            <a:ext cx="84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Jastreb</a:t>
            </a:r>
          </a:p>
        </p:txBody>
      </p:sp>
      <p:sp>
        <p:nvSpPr>
          <p:cNvPr id="9230" name="Pravokotnik 28">
            <a:extLst>
              <a:ext uri="{FF2B5EF4-FFF2-40B4-BE49-F238E27FC236}">
                <a16:creationId xmlns:a16="http://schemas.microsoft.com/office/drawing/2014/main" id="{DA9262F9-C1FA-4D6F-B914-3FF5490DA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3214688"/>
            <a:ext cx="627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Raca</a:t>
            </a:r>
          </a:p>
        </p:txBody>
      </p:sp>
      <p:cxnSp>
        <p:nvCxnSpPr>
          <p:cNvPr id="31" name="Raven puščični konektor 30">
            <a:extLst>
              <a:ext uri="{FF2B5EF4-FFF2-40B4-BE49-F238E27FC236}">
                <a16:creationId xmlns:a16="http://schemas.microsoft.com/office/drawing/2014/main" id="{FD900351-08FD-4C57-B31D-6BFF81595BC7}"/>
              </a:ext>
            </a:extLst>
          </p:cNvPr>
          <p:cNvCxnSpPr>
            <a:endCxn id="9230" idx="2"/>
          </p:cNvCxnSpPr>
          <p:nvPr/>
        </p:nvCxnSpPr>
        <p:spPr>
          <a:xfrm rot="5400000" flipH="1" flipV="1">
            <a:off x="2627313" y="4029075"/>
            <a:ext cx="915988" cy="26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Raven puščični konektor 33">
            <a:extLst>
              <a:ext uri="{FF2B5EF4-FFF2-40B4-BE49-F238E27FC236}">
                <a16:creationId xmlns:a16="http://schemas.microsoft.com/office/drawing/2014/main" id="{2BAED240-0191-4480-8E90-2E39C0E789AE}"/>
              </a:ext>
            </a:extLst>
          </p:cNvPr>
          <p:cNvCxnSpPr>
            <a:stCxn id="9224" idx="1"/>
            <a:endCxn id="9230" idx="3"/>
          </p:cNvCxnSpPr>
          <p:nvPr/>
        </p:nvCxnSpPr>
        <p:spPr>
          <a:xfrm rot="10800000">
            <a:off x="3413125" y="3398838"/>
            <a:ext cx="944563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Raven puščični konektor 37">
            <a:extLst>
              <a:ext uri="{FF2B5EF4-FFF2-40B4-BE49-F238E27FC236}">
                <a16:creationId xmlns:a16="http://schemas.microsoft.com/office/drawing/2014/main" id="{126350B9-2094-4FA8-B622-650E466FB34D}"/>
              </a:ext>
            </a:extLst>
          </p:cNvPr>
          <p:cNvCxnSpPr/>
          <p:nvPr/>
        </p:nvCxnSpPr>
        <p:spPr>
          <a:xfrm rot="10800000">
            <a:off x="3357563" y="3571875"/>
            <a:ext cx="1143000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Raven puščični konektor 39">
            <a:extLst>
              <a:ext uri="{FF2B5EF4-FFF2-40B4-BE49-F238E27FC236}">
                <a16:creationId xmlns:a16="http://schemas.microsoft.com/office/drawing/2014/main" id="{494B069D-550C-4B5F-87FE-094E67EABE50}"/>
              </a:ext>
            </a:extLst>
          </p:cNvPr>
          <p:cNvCxnSpPr/>
          <p:nvPr/>
        </p:nvCxnSpPr>
        <p:spPr>
          <a:xfrm rot="5400000" flipH="1" flipV="1">
            <a:off x="3286125" y="2286000"/>
            <a:ext cx="1000125" cy="1000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Raven puščični konektor 42">
            <a:extLst>
              <a:ext uri="{FF2B5EF4-FFF2-40B4-BE49-F238E27FC236}">
                <a16:creationId xmlns:a16="http://schemas.microsoft.com/office/drawing/2014/main" id="{ED9BC9AD-C784-418F-AD51-1AF7242D9F4C}"/>
              </a:ext>
            </a:extLst>
          </p:cNvPr>
          <p:cNvCxnSpPr>
            <a:stCxn id="9224" idx="0"/>
          </p:cNvCxnSpPr>
          <p:nvPr/>
        </p:nvCxnSpPr>
        <p:spPr>
          <a:xfrm rot="16200000" flipV="1">
            <a:off x="3979069" y="2736056"/>
            <a:ext cx="1214438" cy="314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Raven puščični konektor 44">
            <a:extLst>
              <a:ext uri="{FF2B5EF4-FFF2-40B4-BE49-F238E27FC236}">
                <a16:creationId xmlns:a16="http://schemas.microsoft.com/office/drawing/2014/main" id="{28B132E1-4425-4B5F-9F99-D07BAD4F2C73}"/>
              </a:ext>
            </a:extLst>
          </p:cNvPr>
          <p:cNvCxnSpPr/>
          <p:nvPr/>
        </p:nvCxnSpPr>
        <p:spPr>
          <a:xfrm rot="10800000">
            <a:off x="4572000" y="2214563"/>
            <a:ext cx="2000250" cy="142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237" name="Ograda vsebine 48">
            <a:extLst>
              <a:ext uri="{FF2B5EF4-FFF2-40B4-BE49-F238E27FC236}">
                <a16:creationId xmlns:a16="http://schemas.microsoft.com/office/drawing/2014/main" id="{9309A1B5-D7CA-4187-9EF0-DB678EF91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CB2777CB-8B94-4C91-A104-BD56CC63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POMEN ZA ČLOVEKA</a:t>
            </a:r>
          </a:p>
        </p:txBody>
      </p:sp>
      <p:pic>
        <p:nvPicPr>
          <p:cNvPr id="10243" name="Ograda vsebine 3" descr="smeče.jpeg">
            <a:extLst>
              <a:ext uri="{FF2B5EF4-FFF2-40B4-BE49-F238E27FC236}">
                <a16:creationId xmlns:a16="http://schemas.microsoft.com/office/drawing/2014/main" id="{20B26845-AC54-411C-A975-AC0BD2B37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500188"/>
            <a:ext cx="2951162" cy="1962150"/>
          </a:xfrm>
        </p:spPr>
      </p:pic>
      <p:sp>
        <p:nvSpPr>
          <p:cNvPr id="10244" name="Pravokotnik 4">
            <a:extLst>
              <a:ext uri="{FF2B5EF4-FFF2-40B4-BE49-F238E27FC236}">
                <a16:creationId xmlns:a16="http://schemas.microsoft.com/office/drawing/2014/main" id="{3C2DF76A-17E4-48F0-9E4F-8D23E3D46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929063"/>
            <a:ext cx="2503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sl-SI" altLang="sl-SI"/>
              <a:t>mokrišč je vedno manj</a:t>
            </a:r>
          </a:p>
        </p:txBody>
      </p:sp>
      <p:pic>
        <p:nvPicPr>
          <p:cNvPr id="10245" name="Slika 5" descr="pitna-voda.jpeg">
            <a:extLst>
              <a:ext uri="{FF2B5EF4-FFF2-40B4-BE49-F238E27FC236}">
                <a16:creationId xmlns:a16="http://schemas.microsoft.com/office/drawing/2014/main" id="{1A13B664-424F-4741-A5E9-3C90AA864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21443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Pravokotnik 6">
            <a:extLst>
              <a:ext uri="{FF2B5EF4-FFF2-40B4-BE49-F238E27FC236}">
                <a16:creationId xmlns:a16="http://schemas.microsoft.com/office/drawing/2014/main" id="{C9A70A79-7629-4CFB-AC52-0ADDA70E6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3857625"/>
            <a:ext cx="1379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sl-SI" altLang="sl-SI"/>
              <a:t>Pitna voda</a:t>
            </a:r>
          </a:p>
        </p:txBody>
      </p:sp>
      <p:sp>
        <p:nvSpPr>
          <p:cNvPr id="10247" name="Pravokotnik 8">
            <a:extLst>
              <a:ext uri="{FF2B5EF4-FFF2-40B4-BE49-F238E27FC236}">
                <a16:creationId xmlns:a16="http://schemas.microsoft.com/office/drawing/2014/main" id="{0E6BDE79-2115-4EFA-ADA3-DE42D2B6D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4929188"/>
            <a:ext cx="175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sl-SI" altLang="sl-SI"/>
              <a:t>2. februarja je </a:t>
            </a:r>
          </a:p>
          <a:p>
            <a:r>
              <a:rPr lang="sl-SI" altLang="sl-SI"/>
              <a:t>    svetovni dan </a:t>
            </a:r>
          </a:p>
          <a:p>
            <a:r>
              <a:rPr lang="sl-SI" altLang="sl-SI"/>
              <a:t>    mokrišč</a:t>
            </a:r>
          </a:p>
        </p:txBody>
      </p:sp>
      <p:pic>
        <p:nvPicPr>
          <p:cNvPr id="10248" name="Slika 9" descr="svetovni-dan.jpg">
            <a:extLst>
              <a:ext uri="{FF2B5EF4-FFF2-40B4-BE49-F238E27FC236}">
                <a16:creationId xmlns:a16="http://schemas.microsoft.com/office/drawing/2014/main" id="{C1CB87F3-8674-4A6B-99C2-D9E7A719C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000500"/>
            <a:ext cx="264318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Slika 10" descr="barje.jpg">
            <a:extLst>
              <a:ext uri="{FF2B5EF4-FFF2-40B4-BE49-F238E27FC236}">
                <a16:creationId xmlns:a16="http://schemas.microsoft.com/office/drawing/2014/main" id="{A3D9E613-FBD8-405D-8561-900D37704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610100"/>
            <a:ext cx="2809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Ograda vsebine 3" descr="smeče.jpeg">
            <a:extLst>
              <a:ext uri="{FF2B5EF4-FFF2-40B4-BE49-F238E27FC236}">
                <a16:creationId xmlns:a16="http://schemas.microsoft.com/office/drawing/2014/main" id="{1072FC2A-DA23-46F4-94EA-44D6FA2BA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28750"/>
            <a:ext cx="29511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Wingdings</vt:lpstr>
      <vt:lpstr>Officeova tema</vt:lpstr>
      <vt:lpstr>  MOKRIŠČA</vt:lpstr>
      <vt:lpstr>ZNAČILNOSTI EKOSISTEMA</vt:lpstr>
      <vt:lpstr>DELITEV </vt:lpstr>
      <vt:lpstr>PowerPoint Presentation</vt:lpstr>
      <vt:lpstr>PowerPoint Presentation</vt:lpstr>
      <vt:lpstr>RASTLINE</vt:lpstr>
      <vt:lpstr>ŽIVALI</vt:lpstr>
      <vt:lpstr>PREHRANJEVALNI SPLET</vt:lpstr>
      <vt:lpstr>POMEN ZA ČLOVEKA</vt:lpstr>
      <vt:lpstr>VIRI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2019-05-31T08:40:25Z</dcterms:created>
  <dcterms:modified xsi:type="dcterms:W3CDTF">2019-05-31T08:40:25Z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