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22"/>
  </p:notesMasterIdLst>
  <p:handoutMasterIdLst>
    <p:handoutMasterId r:id="rId23"/>
  </p:handoutMasterIdLst>
  <p:sldIdLst>
    <p:sldId id="271" r:id="rId2"/>
    <p:sldId id="274" r:id="rId3"/>
    <p:sldId id="314" r:id="rId4"/>
    <p:sldId id="313" r:id="rId5"/>
    <p:sldId id="319" r:id="rId6"/>
    <p:sldId id="323" r:id="rId7"/>
    <p:sldId id="347" r:id="rId8"/>
    <p:sldId id="342" r:id="rId9"/>
    <p:sldId id="343" r:id="rId10"/>
    <p:sldId id="344" r:id="rId11"/>
    <p:sldId id="351" r:id="rId12"/>
    <p:sldId id="352" r:id="rId13"/>
    <p:sldId id="345" r:id="rId14"/>
    <p:sldId id="346" r:id="rId15"/>
    <p:sldId id="337" r:id="rId16"/>
    <p:sldId id="353" r:id="rId17"/>
    <p:sldId id="340" r:id="rId18"/>
    <p:sldId id="354" r:id="rId19"/>
    <p:sldId id="349" r:id="rId20"/>
    <p:sldId id="292"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66"/>
    <a:srgbClr val="33CC33"/>
    <a:srgbClr val="00F2A1"/>
    <a:srgbClr val="00E496"/>
    <a:srgbClr val="97FFE4"/>
    <a:srgbClr val="FFE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49" autoAdjust="0"/>
    <p:restoredTop sz="94646" autoAdjust="0"/>
  </p:normalViewPr>
  <p:slideViewPr>
    <p:cSldViewPr>
      <p:cViewPr varScale="1">
        <p:scale>
          <a:sx n="163" d="100"/>
          <a:sy n="163" d="100"/>
        </p:scale>
        <p:origin x="226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17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D7C50761-E734-4B04-85C0-0BB25803A4D2}"/>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sl-SI"/>
          </a:p>
        </p:txBody>
      </p:sp>
      <p:sp>
        <p:nvSpPr>
          <p:cNvPr id="334851" name="Rectangle 3">
            <a:extLst>
              <a:ext uri="{FF2B5EF4-FFF2-40B4-BE49-F238E27FC236}">
                <a16:creationId xmlns:a16="http://schemas.microsoft.com/office/drawing/2014/main" id="{970BCFAE-70A8-442F-83BC-8E5BE3A6969D}"/>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sl-SI"/>
          </a:p>
        </p:txBody>
      </p:sp>
      <p:sp>
        <p:nvSpPr>
          <p:cNvPr id="334852" name="Rectangle 4">
            <a:extLst>
              <a:ext uri="{FF2B5EF4-FFF2-40B4-BE49-F238E27FC236}">
                <a16:creationId xmlns:a16="http://schemas.microsoft.com/office/drawing/2014/main" id="{40CADDBA-9DFE-4772-9DCD-A0B6DF753E77}"/>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sl-SI"/>
          </a:p>
        </p:txBody>
      </p:sp>
      <p:sp>
        <p:nvSpPr>
          <p:cNvPr id="334853" name="Rectangle 5">
            <a:extLst>
              <a:ext uri="{FF2B5EF4-FFF2-40B4-BE49-F238E27FC236}">
                <a16:creationId xmlns:a16="http://schemas.microsoft.com/office/drawing/2014/main" id="{3917B74C-E5DF-46DC-AE27-E1EC42E1C8F5}"/>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9A9DA4-025B-4237-A0B4-FB86A46BFE4A}"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AD834C7-6A35-4552-AB11-55B387BBF90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28003" name="Rectangle 3">
            <a:extLst>
              <a:ext uri="{FF2B5EF4-FFF2-40B4-BE49-F238E27FC236}">
                <a16:creationId xmlns:a16="http://schemas.microsoft.com/office/drawing/2014/main" id="{621BF1A3-E53F-4729-92C0-4A1E38C088E0}"/>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3556" name="Rectangle 4">
            <a:extLst>
              <a:ext uri="{FF2B5EF4-FFF2-40B4-BE49-F238E27FC236}">
                <a16:creationId xmlns:a16="http://schemas.microsoft.com/office/drawing/2014/main" id="{02FF4F6C-5FDE-4676-8010-E5D30B15E518}"/>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a:extLst>
              <a:ext uri="{FF2B5EF4-FFF2-40B4-BE49-F238E27FC236}">
                <a16:creationId xmlns:a16="http://schemas.microsoft.com/office/drawing/2014/main" id="{7026DBA0-75F0-4E1C-B7D1-E612D5FD0720}"/>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8006" name="Rectangle 6">
            <a:extLst>
              <a:ext uri="{FF2B5EF4-FFF2-40B4-BE49-F238E27FC236}">
                <a16:creationId xmlns:a16="http://schemas.microsoft.com/office/drawing/2014/main" id="{0C41D416-6A83-4C66-B9C2-18DED67DB9D3}"/>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28007" name="Rectangle 7">
            <a:extLst>
              <a:ext uri="{FF2B5EF4-FFF2-40B4-BE49-F238E27FC236}">
                <a16:creationId xmlns:a16="http://schemas.microsoft.com/office/drawing/2014/main" id="{90609366-22EF-472D-9C56-B8F7722DBC0D}"/>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A53FB6F-A87D-476F-9145-1F57C844DD1F}" type="slidenum">
              <a:rPr lang="en-US" altLang="sl-SI"/>
              <a:pPr/>
              <a:t>‹#›</a:t>
            </a:fld>
            <a:endParaRPr lang="en-US"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537F64B-53FD-47DA-912A-8745F5DE90E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ADCC21-89C2-4E8F-95DD-B4D7B585310A}" type="slidenum">
              <a:rPr lang="en-US" altLang="sl-SI"/>
              <a:pPr eaLnBrk="1" hangingPunct="1"/>
              <a:t>1</a:t>
            </a:fld>
            <a:endParaRPr lang="en-US" altLang="sl-SI"/>
          </a:p>
        </p:txBody>
      </p:sp>
      <p:sp>
        <p:nvSpPr>
          <p:cNvPr id="24579" name="Rectangle 2">
            <a:extLst>
              <a:ext uri="{FF2B5EF4-FFF2-40B4-BE49-F238E27FC236}">
                <a16:creationId xmlns:a16="http://schemas.microsoft.com/office/drawing/2014/main" id="{A919F6C4-8F49-4F4E-9C86-564DD780E399}"/>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8F096BC6-43E2-4C52-A7D2-F79917E46252}"/>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49CFB65-7BFD-47AE-A4E5-64FEC80F588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069305-0CC4-42BA-85DA-1B27B770F563}" type="slidenum">
              <a:rPr lang="en-US" altLang="sl-SI"/>
              <a:pPr eaLnBrk="1" hangingPunct="1"/>
              <a:t>2</a:t>
            </a:fld>
            <a:endParaRPr lang="en-US" altLang="sl-SI"/>
          </a:p>
        </p:txBody>
      </p:sp>
      <p:sp>
        <p:nvSpPr>
          <p:cNvPr id="25603" name="Rectangle 2">
            <a:extLst>
              <a:ext uri="{FF2B5EF4-FFF2-40B4-BE49-F238E27FC236}">
                <a16:creationId xmlns:a16="http://schemas.microsoft.com/office/drawing/2014/main" id="{F8A69219-36AC-40BC-82B5-9B780371E467}"/>
              </a:ext>
            </a:extLst>
          </p:cNvPr>
          <p:cNvSpPr>
            <a:spLocks noGrp="1" noRot="1" noChangeAspect="1" noChangeArrowheads="1" noTextEdit="1"/>
          </p:cNvSpPr>
          <p:nvPr>
            <p:ph type="sldImg"/>
          </p:nvPr>
        </p:nvSpPr>
        <p:spPr>
          <a:xfrm>
            <a:off x="917575" y="744538"/>
            <a:ext cx="4962525" cy="3722687"/>
          </a:xfrm>
          <a:ln/>
        </p:spPr>
      </p:sp>
      <p:sp>
        <p:nvSpPr>
          <p:cNvPr id="25604" name="Rectangle 3">
            <a:extLst>
              <a:ext uri="{FF2B5EF4-FFF2-40B4-BE49-F238E27FC236}">
                <a16:creationId xmlns:a16="http://schemas.microsoft.com/office/drawing/2014/main" id="{9E949F6C-30A8-4294-AC5E-5DF3A75AF4F6}"/>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58FC2A0-289C-4089-86BE-93AF6DD9EBD8}"/>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24461C-2C17-43E4-A457-1A034DF10873}" type="slidenum">
              <a:rPr lang="en-US" altLang="sl-SI"/>
              <a:pPr eaLnBrk="1" hangingPunct="1"/>
              <a:t>4</a:t>
            </a:fld>
            <a:endParaRPr lang="en-US" altLang="sl-SI"/>
          </a:p>
        </p:txBody>
      </p:sp>
      <p:sp>
        <p:nvSpPr>
          <p:cNvPr id="26627" name="Rectangle 7">
            <a:extLst>
              <a:ext uri="{FF2B5EF4-FFF2-40B4-BE49-F238E27FC236}">
                <a16:creationId xmlns:a16="http://schemas.microsoft.com/office/drawing/2014/main" id="{A0BB8ED7-F947-4ABF-8C5B-5E9D9B09DD60}"/>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06E6179-BDBF-4156-B9B1-1DC9A3D99BC4}" type="slidenum">
              <a:rPr lang="es-ES" altLang="sl-SI" sz="1200"/>
              <a:pPr algn="r" eaLnBrk="1" hangingPunct="1"/>
              <a:t>4</a:t>
            </a:fld>
            <a:endParaRPr lang="es-ES" altLang="sl-SI" sz="1200"/>
          </a:p>
        </p:txBody>
      </p:sp>
      <p:sp>
        <p:nvSpPr>
          <p:cNvPr id="26628" name="Rectangle 2">
            <a:extLst>
              <a:ext uri="{FF2B5EF4-FFF2-40B4-BE49-F238E27FC236}">
                <a16:creationId xmlns:a16="http://schemas.microsoft.com/office/drawing/2014/main" id="{5322255C-7956-424A-8413-713031FA5F9C}"/>
              </a:ext>
            </a:extLst>
          </p:cNvPr>
          <p:cNvSpPr>
            <a:spLocks noGrp="1" noRot="1" noChangeAspect="1" noChangeArrowheads="1" noTextEdit="1"/>
          </p:cNvSpPr>
          <p:nvPr>
            <p:ph type="sldImg"/>
          </p:nvPr>
        </p:nvSpPr>
        <p:spPr>
          <a:xfrm>
            <a:off x="917575" y="744538"/>
            <a:ext cx="4962525" cy="3722687"/>
          </a:xfrm>
          <a:ln/>
        </p:spPr>
      </p:sp>
      <p:sp>
        <p:nvSpPr>
          <p:cNvPr id="26629" name="Rectangle 3">
            <a:extLst>
              <a:ext uri="{FF2B5EF4-FFF2-40B4-BE49-F238E27FC236}">
                <a16:creationId xmlns:a16="http://schemas.microsoft.com/office/drawing/2014/main" id="{3E835120-297A-4C37-A39D-18FFC99A254F}"/>
              </a:ext>
            </a:extLst>
          </p:cNvPr>
          <p:cNvSpPr>
            <a:spLocks noGrp="1" noChangeArrowheads="1"/>
          </p:cNvSpPr>
          <p:nvPr>
            <p:ph type="body" idx="1"/>
          </p:nvPr>
        </p:nvSpPr>
        <p:spPr>
          <a:noFill/>
        </p:spPr>
        <p:txBody>
          <a:bodyPr/>
          <a:lstStyle/>
          <a:p>
            <a:pPr eaLnBrk="1" hangingPunct="1"/>
            <a:endParaRPr lang="es-ES" altLang="sl-SI">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FE1D10C-1ED0-4318-AD7A-E46573B7783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0B8B89-9D4B-4596-B02C-5ABBAE0AB14A}" type="slidenum">
              <a:rPr lang="en-US" altLang="sl-SI"/>
              <a:pPr eaLnBrk="1" hangingPunct="1"/>
              <a:t>20</a:t>
            </a:fld>
            <a:endParaRPr lang="en-US" altLang="sl-SI"/>
          </a:p>
        </p:txBody>
      </p:sp>
      <p:sp>
        <p:nvSpPr>
          <p:cNvPr id="27651" name="Rectangle 2">
            <a:extLst>
              <a:ext uri="{FF2B5EF4-FFF2-40B4-BE49-F238E27FC236}">
                <a16:creationId xmlns:a16="http://schemas.microsoft.com/office/drawing/2014/main" id="{670D2DCE-8EE5-457E-9482-DC8E15B87041}"/>
              </a:ext>
            </a:extLst>
          </p:cNvPr>
          <p:cNvSpPr>
            <a:spLocks noGrp="1" noRot="1" noChangeAspect="1" noChangeArrowheads="1" noTextEdit="1"/>
          </p:cNvSpPr>
          <p:nvPr>
            <p:ph type="sldImg"/>
          </p:nvPr>
        </p:nvSpPr>
        <p:spPr>
          <a:xfrm>
            <a:off x="917575" y="744538"/>
            <a:ext cx="4962525" cy="3722687"/>
          </a:xfrm>
          <a:ln/>
        </p:spPr>
      </p:sp>
      <p:sp>
        <p:nvSpPr>
          <p:cNvPr id="27652" name="Rectangle 3">
            <a:extLst>
              <a:ext uri="{FF2B5EF4-FFF2-40B4-BE49-F238E27FC236}">
                <a16:creationId xmlns:a16="http://schemas.microsoft.com/office/drawing/2014/main" id="{C9396FEE-218C-4BB7-9ED3-01B9668713B4}"/>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AF17442-0AA1-4079-90BA-D36F47CC53A5}"/>
              </a:ext>
            </a:extLst>
          </p:cNvPr>
          <p:cNvGrpSpPr>
            <a:grpSpLocks/>
          </p:cNvGrpSpPr>
          <p:nvPr/>
        </p:nvGrpSpPr>
        <p:grpSpPr bwMode="auto">
          <a:xfrm>
            <a:off x="0" y="0"/>
            <a:ext cx="8763000" cy="5943600"/>
            <a:chOff x="0" y="0"/>
            <a:chExt cx="5520" cy="3744"/>
          </a:xfrm>
        </p:grpSpPr>
        <p:sp>
          <p:nvSpPr>
            <p:cNvPr id="5" name="Rectangle 3">
              <a:extLst>
                <a:ext uri="{FF2B5EF4-FFF2-40B4-BE49-F238E27FC236}">
                  <a16:creationId xmlns:a16="http://schemas.microsoft.com/office/drawing/2014/main" id="{577CC273-1AFF-4346-B70A-ED23A1D64B16}"/>
                </a:ext>
              </a:extLst>
            </p:cNvPr>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l-SI" altLang="sl-SI" sz="2400">
                <a:latin typeface="Times New Roman" panose="02020603050405020304" pitchFamily="18" charset="0"/>
              </a:endParaRPr>
            </a:p>
          </p:txBody>
        </p:sp>
        <p:grpSp>
          <p:nvGrpSpPr>
            <p:cNvPr id="6" name="Group 4">
              <a:extLst>
                <a:ext uri="{FF2B5EF4-FFF2-40B4-BE49-F238E27FC236}">
                  <a16:creationId xmlns:a16="http://schemas.microsoft.com/office/drawing/2014/main" id="{94296BAE-C221-4C89-8819-F0ED7EE48569}"/>
                </a:ext>
              </a:extLst>
            </p:cNvPr>
            <p:cNvGrpSpPr>
              <a:grpSpLocks/>
            </p:cNvGrpSpPr>
            <p:nvPr userDrawn="1"/>
          </p:nvGrpSpPr>
          <p:grpSpPr bwMode="auto">
            <a:xfrm>
              <a:off x="0" y="2208"/>
              <a:ext cx="5520" cy="1536"/>
              <a:chOff x="0" y="2208"/>
              <a:chExt cx="5520" cy="1536"/>
            </a:xfrm>
          </p:grpSpPr>
          <p:sp>
            <p:nvSpPr>
              <p:cNvPr id="10" name="Rectangle 5">
                <a:extLst>
                  <a:ext uri="{FF2B5EF4-FFF2-40B4-BE49-F238E27FC236}">
                    <a16:creationId xmlns:a16="http://schemas.microsoft.com/office/drawing/2014/main" id="{51656473-D3AA-4F60-B9B3-2BBC16DAF95A}"/>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l-SI" altLang="sl-SI" sz="2400">
                  <a:latin typeface="Times New Roman" panose="02020603050405020304" pitchFamily="18" charset="0"/>
                </a:endParaRPr>
              </a:p>
            </p:txBody>
          </p:sp>
          <p:sp>
            <p:nvSpPr>
              <p:cNvPr id="11" name="Rectangle 6">
                <a:extLst>
                  <a:ext uri="{FF2B5EF4-FFF2-40B4-BE49-F238E27FC236}">
                    <a16:creationId xmlns:a16="http://schemas.microsoft.com/office/drawing/2014/main" id="{F5378CBE-7A04-4B04-8F01-3B042512C0DB}"/>
                  </a:ext>
                </a:extLst>
              </p:cNvPr>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l-SI" altLang="sl-SI" sz="2400">
                  <a:latin typeface="Times New Roman" panose="02020603050405020304" pitchFamily="18" charset="0"/>
                </a:endParaRPr>
              </a:p>
            </p:txBody>
          </p:sp>
          <p:sp>
            <p:nvSpPr>
              <p:cNvPr id="12" name="Line 7">
                <a:extLst>
                  <a:ext uri="{FF2B5EF4-FFF2-40B4-BE49-F238E27FC236}">
                    <a16:creationId xmlns:a16="http://schemas.microsoft.com/office/drawing/2014/main" id="{80323DC2-DE88-4D38-B308-E7A142DEDD14}"/>
                  </a:ext>
                </a:extLst>
              </p:cNvPr>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7" name="Group 8">
              <a:extLst>
                <a:ext uri="{FF2B5EF4-FFF2-40B4-BE49-F238E27FC236}">
                  <a16:creationId xmlns:a16="http://schemas.microsoft.com/office/drawing/2014/main" id="{B0E00855-69CE-4845-BF71-C0BCA3AD03B3}"/>
                </a:ext>
              </a:extLst>
            </p:cNvPr>
            <p:cNvGrpSpPr>
              <a:grpSpLocks/>
            </p:cNvGrpSpPr>
            <p:nvPr userDrawn="1"/>
          </p:nvGrpSpPr>
          <p:grpSpPr bwMode="auto">
            <a:xfrm>
              <a:off x="400" y="336"/>
              <a:ext cx="5088" cy="192"/>
              <a:chOff x="400" y="336"/>
              <a:chExt cx="5088" cy="192"/>
            </a:xfrm>
          </p:grpSpPr>
          <p:sp>
            <p:nvSpPr>
              <p:cNvPr id="8" name="Rectangle 9">
                <a:extLst>
                  <a:ext uri="{FF2B5EF4-FFF2-40B4-BE49-F238E27FC236}">
                    <a16:creationId xmlns:a16="http://schemas.microsoft.com/office/drawing/2014/main" id="{A19848C8-C9EF-4513-937F-BAF288CE2AD0}"/>
                  </a:ext>
                </a:extLst>
              </p:cNvPr>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l-SI" altLang="sl-SI" sz="2400">
                  <a:latin typeface="Times New Roman" panose="02020603050405020304" pitchFamily="18" charset="0"/>
                </a:endParaRPr>
              </a:p>
            </p:txBody>
          </p:sp>
          <p:sp>
            <p:nvSpPr>
              <p:cNvPr id="9" name="Line 10">
                <a:extLst>
                  <a:ext uri="{FF2B5EF4-FFF2-40B4-BE49-F238E27FC236}">
                    <a16:creationId xmlns:a16="http://schemas.microsoft.com/office/drawing/2014/main" id="{C2BF0DFB-6729-4381-855A-D63CD7B4EEF8}"/>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pic>
        <p:nvPicPr>
          <p:cNvPr id="13" name="Picture 16" descr="PPT prezentacija 06 bg">
            <a:extLst>
              <a:ext uri="{FF2B5EF4-FFF2-40B4-BE49-F238E27FC236}">
                <a16:creationId xmlns:a16="http://schemas.microsoft.com/office/drawing/2014/main" id="{33839A11-6EB3-4C5F-8672-E7D3B9B119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3800" r="41074"/>
          <a:stretch>
            <a:fillRect/>
          </a:stretch>
        </p:blipFill>
        <p:spPr bwMode="auto">
          <a:xfrm>
            <a:off x="0" y="6303963"/>
            <a:ext cx="914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PPT prezentacija 06 bg">
            <a:extLst>
              <a:ext uri="{FF2B5EF4-FFF2-40B4-BE49-F238E27FC236}">
                <a16:creationId xmlns:a16="http://schemas.microsoft.com/office/drawing/2014/main" id="{A9D9E778-3128-4D09-B790-4E2E0BBACD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38255"/>
          <a:stretch>
            <a:fillRect/>
          </a:stretch>
        </p:blipFill>
        <p:spPr bwMode="auto">
          <a:xfrm>
            <a:off x="-36513" y="-26988"/>
            <a:ext cx="91805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8">
            <a:extLst>
              <a:ext uri="{FF2B5EF4-FFF2-40B4-BE49-F238E27FC236}">
                <a16:creationId xmlns:a16="http://schemas.microsoft.com/office/drawing/2014/main" id="{F9573845-2E46-4AEF-A320-9D82F69258BD}"/>
              </a:ext>
            </a:extLst>
          </p:cNvPr>
          <p:cNvSpPr txBox="1">
            <a:spLocks noChangeArrowheads="1"/>
          </p:cNvSpPr>
          <p:nvPr userDrawn="1"/>
        </p:nvSpPr>
        <p:spPr bwMode="auto">
          <a:xfrm>
            <a:off x="8388350" y="6405563"/>
            <a:ext cx="576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fld id="{C8BD09E3-FFFA-4222-A6F9-9F39D0FA67E0}" type="slidenum">
              <a:rPr lang="sl-SI" altLang="sl-SI" sz="1600" b="1">
                <a:solidFill>
                  <a:srgbClr val="000066"/>
                </a:solidFill>
              </a:rPr>
              <a:pPr algn="ctr" eaLnBrk="1" hangingPunct="1">
                <a:spcBef>
                  <a:spcPct val="50000"/>
                </a:spcBef>
              </a:pPr>
              <a:t>‹#›</a:t>
            </a:fld>
            <a:endParaRPr lang="sl-SI" altLang="sl-SI" sz="1600" b="1">
              <a:solidFill>
                <a:srgbClr val="000066"/>
              </a:solidFill>
            </a:endParaRPr>
          </a:p>
        </p:txBody>
      </p:sp>
      <p:sp>
        <p:nvSpPr>
          <p:cNvPr id="289803" name="Rectangle 11"/>
          <p:cNvSpPr>
            <a:spLocks noGrp="1" noChangeArrowheads="1"/>
          </p:cNvSpPr>
          <p:nvPr>
            <p:ph type="ctrTitle"/>
          </p:nvPr>
        </p:nvSpPr>
        <p:spPr>
          <a:xfrm>
            <a:off x="2057400" y="1143000"/>
            <a:ext cx="6629400" cy="2209800"/>
          </a:xfrm>
        </p:spPr>
        <p:txBody>
          <a:bodyPr/>
          <a:lstStyle>
            <a:lvl1pPr>
              <a:defRPr sz="4800"/>
            </a:lvl1pPr>
          </a:lstStyle>
          <a:p>
            <a:pPr lvl="0"/>
            <a:r>
              <a:rPr lang="sl-SI" noProof="0"/>
              <a:t>Kliknite, če želite urediti slog naslova matrice</a:t>
            </a:r>
          </a:p>
        </p:txBody>
      </p:sp>
      <p:sp>
        <p:nvSpPr>
          <p:cNvPr id="28980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sl-SI" noProof="0"/>
              <a:t>Kliknite, če želite urediti slog podnaslova matrice</a:t>
            </a:r>
          </a:p>
        </p:txBody>
      </p:sp>
      <p:sp>
        <p:nvSpPr>
          <p:cNvPr id="16" name="Rectangle 13">
            <a:extLst>
              <a:ext uri="{FF2B5EF4-FFF2-40B4-BE49-F238E27FC236}">
                <a16:creationId xmlns:a16="http://schemas.microsoft.com/office/drawing/2014/main" id="{DB2FC65B-CED8-4B69-ADEF-3D8A940023FC}"/>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sl-SI"/>
          </a:p>
        </p:txBody>
      </p:sp>
      <p:sp>
        <p:nvSpPr>
          <p:cNvPr id="17" name="Rectangle 14">
            <a:extLst>
              <a:ext uri="{FF2B5EF4-FFF2-40B4-BE49-F238E27FC236}">
                <a16:creationId xmlns:a16="http://schemas.microsoft.com/office/drawing/2014/main" id="{BC567A2B-934C-4705-A870-910C84500567}"/>
              </a:ext>
            </a:extLst>
          </p:cNvPr>
          <p:cNvSpPr>
            <a:spLocks noGrp="1" noChangeArrowheads="1"/>
          </p:cNvSpPr>
          <p:nvPr>
            <p:ph type="ftr" sz="quarter" idx="11"/>
          </p:nvPr>
        </p:nvSpPr>
        <p:spPr>
          <a:xfrm>
            <a:off x="3354388" y="6248400"/>
            <a:ext cx="2895600" cy="457200"/>
          </a:xfrm>
        </p:spPr>
        <p:txBody>
          <a:bodyPr/>
          <a:lstStyle>
            <a:lvl1pPr>
              <a:defRPr/>
            </a:lvl1pPr>
          </a:lstStyle>
          <a:p>
            <a:pPr>
              <a:defRPr/>
            </a:pPr>
            <a:endParaRPr lang="sl-SI"/>
          </a:p>
        </p:txBody>
      </p:sp>
      <p:sp>
        <p:nvSpPr>
          <p:cNvPr id="18" name="Rectangle 15">
            <a:extLst>
              <a:ext uri="{FF2B5EF4-FFF2-40B4-BE49-F238E27FC236}">
                <a16:creationId xmlns:a16="http://schemas.microsoft.com/office/drawing/2014/main" id="{30020049-8ABE-47B9-8451-AE121E379FD0}"/>
              </a:ext>
            </a:extLst>
          </p:cNvPr>
          <p:cNvSpPr>
            <a:spLocks noGrp="1" noChangeArrowheads="1"/>
          </p:cNvSpPr>
          <p:nvPr>
            <p:ph type="sldNum" sz="quarter" idx="12"/>
          </p:nvPr>
        </p:nvSpPr>
        <p:spPr/>
        <p:txBody>
          <a:bodyPr/>
          <a:lstStyle>
            <a:lvl1pPr>
              <a:defRPr/>
            </a:lvl1pPr>
          </a:lstStyle>
          <a:p>
            <a:fld id="{099AAE95-7582-442F-BB73-E8BE3815A72B}" type="slidenum">
              <a:rPr lang="sl-SI" altLang="sl-SI"/>
              <a:pPr/>
              <a:t>‹#›</a:t>
            </a:fld>
            <a:endParaRPr lang="sl-SI" altLang="sl-SI"/>
          </a:p>
        </p:txBody>
      </p:sp>
    </p:spTree>
    <p:extLst>
      <p:ext uri="{BB962C8B-B14F-4D97-AF65-F5344CB8AC3E}">
        <p14:creationId xmlns:p14="http://schemas.microsoft.com/office/powerpoint/2010/main" val="401611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9">
            <a:extLst>
              <a:ext uri="{FF2B5EF4-FFF2-40B4-BE49-F238E27FC236}">
                <a16:creationId xmlns:a16="http://schemas.microsoft.com/office/drawing/2014/main" id="{B93CC022-6D7C-4F33-8BD6-4C992F68F6E9}"/>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0">
            <a:extLst>
              <a:ext uri="{FF2B5EF4-FFF2-40B4-BE49-F238E27FC236}">
                <a16:creationId xmlns:a16="http://schemas.microsoft.com/office/drawing/2014/main" id="{65C61355-5F2F-4F24-8CA5-5D4253C5D064}"/>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1">
            <a:extLst>
              <a:ext uri="{FF2B5EF4-FFF2-40B4-BE49-F238E27FC236}">
                <a16:creationId xmlns:a16="http://schemas.microsoft.com/office/drawing/2014/main" id="{C5AD3314-7048-4C4F-91AE-B3F4C78E9B42}"/>
              </a:ext>
            </a:extLst>
          </p:cNvPr>
          <p:cNvSpPr>
            <a:spLocks noGrp="1" noChangeArrowheads="1"/>
          </p:cNvSpPr>
          <p:nvPr>
            <p:ph type="sldNum" sz="quarter" idx="12"/>
          </p:nvPr>
        </p:nvSpPr>
        <p:spPr>
          <a:ln/>
        </p:spPr>
        <p:txBody>
          <a:bodyPr/>
          <a:lstStyle>
            <a:lvl1pPr>
              <a:defRPr/>
            </a:lvl1pPr>
          </a:lstStyle>
          <a:p>
            <a:fld id="{815B0B1C-74A0-4366-87A7-091D93F7E044}" type="slidenum">
              <a:rPr lang="sl-SI" altLang="sl-SI"/>
              <a:pPr/>
              <a:t>‹#›</a:t>
            </a:fld>
            <a:endParaRPr lang="sl-SI" altLang="sl-SI"/>
          </a:p>
        </p:txBody>
      </p:sp>
    </p:spTree>
    <p:extLst>
      <p:ext uri="{BB962C8B-B14F-4D97-AF65-F5344CB8AC3E}">
        <p14:creationId xmlns:p14="http://schemas.microsoft.com/office/powerpoint/2010/main" val="1254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43700" y="277813"/>
            <a:ext cx="1943100" cy="5853112"/>
          </a:xfrm>
        </p:spPr>
        <p:txBody>
          <a:bodyPr vert="eaVert"/>
          <a:lstStyle/>
          <a:p>
            <a:r>
              <a:rPr lang="sl-SI"/>
              <a:t>Uredite slog naslova matrice</a:t>
            </a:r>
          </a:p>
        </p:txBody>
      </p:sp>
      <p:sp>
        <p:nvSpPr>
          <p:cNvPr id="3" name="Ograda navpičnega besedila 2"/>
          <p:cNvSpPr>
            <a:spLocks noGrp="1"/>
          </p:cNvSpPr>
          <p:nvPr>
            <p:ph type="body" orient="vert" idx="1"/>
          </p:nvPr>
        </p:nvSpPr>
        <p:spPr>
          <a:xfrm>
            <a:off x="914400" y="277813"/>
            <a:ext cx="5676900" cy="585311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9">
            <a:extLst>
              <a:ext uri="{FF2B5EF4-FFF2-40B4-BE49-F238E27FC236}">
                <a16:creationId xmlns:a16="http://schemas.microsoft.com/office/drawing/2014/main" id="{10DF99E2-B424-48B8-B596-CC7D809569DF}"/>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0">
            <a:extLst>
              <a:ext uri="{FF2B5EF4-FFF2-40B4-BE49-F238E27FC236}">
                <a16:creationId xmlns:a16="http://schemas.microsoft.com/office/drawing/2014/main" id="{607F4C71-294F-424A-8A4B-A5158D8A088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1">
            <a:extLst>
              <a:ext uri="{FF2B5EF4-FFF2-40B4-BE49-F238E27FC236}">
                <a16:creationId xmlns:a16="http://schemas.microsoft.com/office/drawing/2014/main" id="{99B3DFA2-63E7-4A2B-B76D-7AEA848D3A3C}"/>
              </a:ext>
            </a:extLst>
          </p:cNvPr>
          <p:cNvSpPr>
            <a:spLocks noGrp="1" noChangeArrowheads="1"/>
          </p:cNvSpPr>
          <p:nvPr>
            <p:ph type="sldNum" sz="quarter" idx="12"/>
          </p:nvPr>
        </p:nvSpPr>
        <p:spPr>
          <a:ln/>
        </p:spPr>
        <p:txBody>
          <a:bodyPr/>
          <a:lstStyle>
            <a:lvl1pPr>
              <a:defRPr/>
            </a:lvl1pPr>
          </a:lstStyle>
          <a:p>
            <a:fld id="{97AA0385-D139-4C24-AA51-F76682199759}" type="slidenum">
              <a:rPr lang="sl-SI" altLang="sl-SI"/>
              <a:pPr/>
              <a:t>‹#›</a:t>
            </a:fld>
            <a:endParaRPr lang="sl-SI" altLang="sl-SI"/>
          </a:p>
        </p:txBody>
      </p:sp>
    </p:spTree>
    <p:extLst>
      <p:ext uri="{BB962C8B-B14F-4D97-AF65-F5344CB8AC3E}">
        <p14:creationId xmlns:p14="http://schemas.microsoft.com/office/powerpoint/2010/main" val="366574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9">
            <a:extLst>
              <a:ext uri="{FF2B5EF4-FFF2-40B4-BE49-F238E27FC236}">
                <a16:creationId xmlns:a16="http://schemas.microsoft.com/office/drawing/2014/main" id="{02053962-8392-42A2-A091-79BD1305A21F}"/>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0">
            <a:extLst>
              <a:ext uri="{FF2B5EF4-FFF2-40B4-BE49-F238E27FC236}">
                <a16:creationId xmlns:a16="http://schemas.microsoft.com/office/drawing/2014/main" id="{D19212F0-4914-42C7-BC2A-BF44E88FA23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1">
            <a:extLst>
              <a:ext uri="{FF2B5EF4-FFF2-40B4-BE49-F238E27FC236}">
                <a16:creationId xmlns:a16="http://schemas.microsoft.com/office/drawing/2014/main" id="{2AF0A0B3-AFE9-458E-9F20-0AB209163854}"/>
              </a:ext>
            </a:extLst>
          </p:cNvPr>
          <p:cNvSpPr>
            <a:spLocks noGrp="1" noChangeArrowheads="1"/>
          </p:cNvSpPr>
          <p:nvPr>
            <p:ph type="sldNum" sz="quarter" idx="12"/>
          </p:nvPr>
        </p:nvSpPr>
        <p:spPr>
          <a:ln/>
        </p:spPr>
        <p:txBody>
          <a:bodyPr/>
          <a:lstStyle>
            <a:lvl1pPr>
              <a:defRPr/>
            </a:lvl1pPr>
          </a:lstStyle>
          <a:p>
            <a:fld id="{ADA86BDF-3130-435A-829E-59519F8525E9}" type="slidenum">
              <a:rPr lang="sl-SI" altLang="sl-SI"/>
              <a:pPr/>
              <a:t>‹#›</a:t>
            </a:fld>
            <a:endParaRPr lang="sl-SI" altLang="sl-SI"/>
          </a:p>
        </p:txBody>
      </p:sp>
    </p:spTree>
    <p:extLst>
      <p:ext uri="{BB962C8B-B14F-4D97-AF65-F5344CB8AC3E}">
        <p14:creationId xmlns:p14="http://schemas.microsoft.com/office/powerpoint/2010/main" val="375830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Uredite sloge besedila matrice</a:t>
            </a:r>
          </a:p>
        </p:txBody>
      </p:sp>
      <p:sp>
        <p:nvSpPr>
          <p:cNvPr id="4" name="Rectangle 9">
            <a:extLst>
              <a:ext uri="{FF2B5EF4-FFF2-40B4-BE49-F238E27FC236}">
                <a16:creationId xmlns:a16="http://schemas.microsoft.com/office/drawing/2014/main" id="{95AB974D-40CC-49EC-962E-F6F8EC7DE05D}"/>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0">
            <a:extLst>
              <a:ext uri="{FF2B5EF4-FFF2-40B4-BE49-F238E27FC236}">
                <a16:creationId xmlns:a16="http://schemas.microsoft.com/office/drawing/2014/main" id="{72A54AAA-013E-4A10-9D72-06D2313B797E}"/>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1">
            <a:extLst>
              <a:ext uri="{FF2B5EF4-FFF2-40B4-BE49-F238E27FC236}">
                <a16:creationId xmlns:a16="http://schemas.microsoft.com/office/drawing/2014/main" id="{11E63BDA-0479-424E-B15B-B51F0AA8D497}"/>
              </a:ext>
            </a:extLst>
          </p:cNvPr>
          <p:cNvSpPr>
            <a:spLocks noGrp="1" noChangeArrowheads="1"/>
          </p:cNvSpPr>
          <p:nvPr>
            <p:ph type="sldNum" sz="quarter" idx="12"/>
          </p:nvPr>
        </p:nvSpPr>
        <p:spPr>
          <a:ln/>
        </p:spPr>
        <p:txBody>
          <a:bodyPr/>
          <a:lstStyle>
            <a:lvl1pPr>
              <a:defRPr/>
            </a:lvl1pPr>
          </a:lstStyle>
          <a:p>
            <a:fld id="{76461036-D231-4D54-9D65-47A6708A1E68}" type="slidenum">
              <a:rPr lang="sl-SI" altLang="sl-SI"/>
              <a:pPr/>
              <a:t>‹#›</a:t>
            </a:fld>
            <a:endParaRPr lang="sl-SI" altLang="sl-SI"/>
          </a:p>
        </p:txBody>
      </p:sp>
    </p:spTree>
    <p:extLst>
      <p:ext uri="{BB962C8B-B14F-4D97-AF65-F5344CB8AC3E}">
        <p14:creationId xmlns:p14="http://schemas.microsoft.com/office/powerpoint/2010/main" val="338922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9">
            <a:extLst>
              <a:ext uri="{FF2B5EF4-FFF2-40B4-BE49-F238E27FC236}">
                <a16:creationId xmlns:a16="http://schemas.microsoft.com/office/drawing/2014/main" id="{92CFCF63-D4A3-4C08-AE41-184490E80CDD}"/>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10">
            <a:extLst>
              <a:ext uri="{FF2B5EF4-FFF2-40B4-BE49-F238E27FC236}">
                <a16:creationId xmlns:a16="http://schemas.microsoft.com/office/drawing/2014/main" id="{D5107BBD-AB52-4D84-9933-4F4E003C729F}"/>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1">
            <a:extLst>
              <a:ext uri="{FF2B5EF4-FFF2-40B4-BE49-F238E27FC236}">
                <a16:creationId xmlns:a16="http://schemas.microsoft.com/office/drawing/2014/main" id="{34FBA8C2-5F29-40CE-B19C-3C9365355AB5}"/>
              </a:ext>
            </a:extLst>
          </p:cNvPr>
          <p:cNvSpPr>
            <a:spLocks noGrp="1" noChangeArrowheads="1"/>
          </p:cNvSpPr>
          <p:nvPr>
            <p:ph type="sldNum" sz="quarter" idx="12"/>
          </p:nvPr>
        </p:nvSpPr>
        <p:spPr>
          <a:ln/>
        </p:spPr>
        <p:txBody>
          <a:bodyPr/>
          <a:lstStyle>
            <a:lvl1pPr>
              <a:defRPr/>
            </a:lvl1pPr>
          </a:lstStyle>
          <a:p>
            <a:fld id="{C5443CB5-D55A-4F8F-8919-63C6A628BCD2}" type="slidenum">
              <a:rPr lang="sl-SI" altLang="sl-SI"/>
              <a:pPr/>
              <a:t>‹#›</a:t>
            </a:fld>
            <a:endParaRPr lang="sl-SI" altLang="sl-SI"/>
          </a:p>
        </p:txBody>
      </p:sp>
    </p:spTree>
    <p:extLst>
      <p:ext uri="{BB962C8B-B14F-4D97-AF65-F5344CB8AC3E}">
        <p14:creationId xmlns:p14="http://schemas.microsoft.com/office/powerpoint/2010/main" val="414652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9">
            <a:extLst>
              <a:ext uri="{FF2B5EF4-FFF2-40B4-BE49-F238E27FC236}">
                <a16:creationId xmlns:a16="http://schemas.microsoft.com/office/drawing/2014/main" id="{50D5D7C2-EFE6-4737-B45B-3FF6CDBF0EE1}"/>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10">
            <a:extLst>
              <a:ext uri="{FF2B5EF4-FFF2-40B4-BE49-F238E27FC236}">
                <a16:creationId xmlns:a16="http://schemas.microsoft.com/office/drawing/2014/main" id="{F2A656AA-4CC7-4105-80A6-6188A4ABD4A5}"/>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11">
            <a:extLst>
              <a:ext uri="{FF2B5EF4-FFF2-40B4-BE49-F238E27FC236}">
                <a16:creationId xmlns:a16="http://schemas.microsoft.com/office/drawing/2014/main" id="{122A3AF8-19D3-42D7-A79A-1F7F5840DCE0}"/>
              </a:ext>
            </a:extLst>
          </p:cNvPr>
          <p:cNvSpPr>
            <a:spLocks noGrp="1" noChangeArrowheads="1"/>
          </p:cNvSpPr>
          <p:nvPr>
            <p:ph type="sldNum" sz="quarter" idx="12"/>
          </p:nvPr>
        </p:nvSpPr>
        <p:spPr>
          <a:ln/>
        </p:spPr>
        <p:txBody>
          <a:bodyPr/>
          <a:lstStyle>
            <a:lvl1pPr>
              <a:defRPr/>
            </a:lvl1pPr>
          </a:lstStyle>
          <a:p>
            <a:fld id="{45EAF2F2-7F88-4EE5-9ED7-996F92AADBC8}" type="slidenum">
              <a:rPr lang="sl-SI" altLang="sl-SI"/>
              <a:pPr/>
              <a:t>‹#›</a:t>
            </a:fld>
            <a:endParaRPr lang="sl-SI" altLang="sl-SI"/>
          </a:p>
        </p:txBody>
      </p:sp>
    </p:spTree>
    <p:extLst>
      <p:ext uri="{BB962C8B-B14F-4D97-AF65-F5344CB8AC3E}">
        <p14:creationId xmlns:p14="http://schemas.microsoft.com/office/powerpoint/2010/main" val="191040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Rectangle 9">
            <a:extLst>
              <a:ext uri="{FF2B5EF4-FFF2-40B4-BE49-F238E27FC236}">
                <a16:creationId xmlns:a16="http://schemas.microsoft.com/office/drawing/2014/main" id="{BD969635-6872-49FD-80C6-18BE648857D8}"/>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10">
            <a:extLst>
              <a:ext uri="{FF2B5EF4-FFF2-40B4-BE49-F238E27FC236}">
                <a16:creationId xmlns:a16="http://schemas.microsoft.com/office/drawing/2014/main" id="{95BE8AD6-465A-4C78-8009-33C93D2EE11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11">
            <a:extLst>
              <a:ext uri="{FF2B5EF4-FFF2-40B4-BE49-F238E27FC236}">
                <a16:creationId xmlns:a16="http://schemas.microsoft.com/office/drawing/2014/main" id="{59FA3B49-8AF9-41A4-8060-7A61362A71BD}"/>
              </a:ext>
            </a:extLst>
          </p:cNvPr>
          <p:cNvSpPr>
            <a:spLocks noGrp="1" noChangeArrowheads="1"/>
          </p:cNvSpPr>
          <p:nvPr>
            <p:ph type="sldNum" sz="quarter" idx="12"/>
          </p:nvPr>
        </p:nvSpPr>
        <p:spPr>
          <a:ln/>
        </p:spPr>
        <p:txBody>
          <a:bodyPr/>
          <a:lstStyle>
            <a:lvl1pPr>
              <a:defRPr/>
            </a:lvl1pPr>
          </a:lstStyle>
          <a:p>
            <a:fld id="{68206B10-B821-4ECE-8B7C-61B6291D6B0A}" type="slidenum">
              <a:rPr lang="sl-SI" altLang="sl-SI"/>
              <a:pPr/>
              <a:t>‹#›</a:t>
            </a:fld>
            <a:endParaRPr lang="sl-SI" altLang="sl-SI"/>
          </a:p>
        </p:txBody>
      </p:sp>
    </p:spTree>
    <p:extLst>
      <p:ext uri="{BB962C8B-B14F-4D97-AF65-F5344CB8AC3E}">
        <p14:creationId xmlns:p14="http://schemas.microsoft.com/office/powerpoint/2010/main" val="369806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5E5B34F-6B20-4E5D-9C1E-2E843EBC2BD4}"/>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10">
            <a:extLst>
              <a:ext uri="{FF2B5EF4-FFF2-40B4-BE49-F238E27FC236}">
                <a16:creationId xmlns:a16="http://schemas.microsoft.com/office/drawing/2014/main" id="{DFE72170-6B38-4C4F-8BA9-023ABBBBD373}"/>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11">
            <a:extLst>
              <a:ext uri="{FF2B5EF4-FFF2-40B4-BE49-F238E27FC236}">
                <a16:creationId xmlns:a16="http://schemas.microsoft.com/office/drawing/2014/main" id="{31375FF5-DA80-45E4-A3F9-92ACD1669DDC}"/>
              </a:ext>
            </a:extLst>
          </p:cNvPr>
          <p:cNvSpPr>
            <a:spLocks noGrp="1" noChangeArrowheads="1"/>
          </p:cNvSpPr>
          <p:nvPr>
            <p:ph type="sldNum" sz="quarter" idx="12"/>
          </p:nvPr>
        </p:nvSpPr>
        <p:spPr>
          <a:ln/>
        </p:spPr>
        <p:txBody>
          <a:bodyPr/>
          <a:lstStyle>
            <a:lvl1pPr>
              <a:defRPr/>
            </a:lvl1pPr>
          </a:lstStyle>
          <a:p>
            <a:fld id="{120C4862-7400-4EF7-B6C0-0FD8AC0F968B}" type="slidenum">
              <a:rPr lang="sl-SI" altLang="sl-SI"/>
              <a:pPr/>
              <a:t>‹#›</a:t>
            </a:fld>
            <a:endParaRPr lang="sl-SI" altLang="sl-SI"/>
          </a:p>
        </p:txBody>
      </p:sp>
    </p:spTree>
    <p:extLst>
      <p:ext uri="{BB962C8B-B14F-4D97-AF65-F5344CB8AC3E}">
        <p14:creationId xmlns:p14="http://schemas.microsoft.com/office/powerpoint/2010/main" val="100009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Rectangle 9">
            <a:extLst>
              <a:ext uri="{FF2B5EF4-FFF2-40B4-BE49-F238E27FC236}">
                <a16:creationId xmlns:a16="http://schemas.microsoft.com/office/drawing/2014/main" id="{6EDD91EC-67CD-4998-8976-14712CC977C8}"/>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10">
            <a:extLst>
              <a:ext uri="{FF2B5EF4-FFF2-40B4-BE49-F238E27FC236}">
                <a16:creationId xmlns:a16="http://schemas.microsoft.com/office/drawing/2014/main" id="{0ADC601B-2E44-481F-8511-C97A758BE1E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1">
            <a:extLst>
              <a:ext uri="{FF2B5EF4-FFF2-40B4-BE49-F238E27FC236}">
                <a16:creationId xmlns:a16="http://schemas.microsoft.com/office/drawing/2014/main" id="{67BB2E70-1DAB-4CBB-8DD7-CB364E28ACF2}"/>
              </a:ext>
            </a:extLst>
          </p:cNvPr>
          <p:cNvSpPr>
            <a:spLocks noGrp="1" noChangeArrowheads="1"/>
          </p:cNvSpPr>
          <p:nvPr>
            <p:ph type="sldNum" sz="quarter" idx="12"/>
          </p:nvPr>
        </p:nvSpPr>
        <p:spPr>
          <a:ln/>
        </p:spPr>
        <p:txBody>
          <a:bodyPr/>
          <a:lstStyle>
            <a:lvl1pPr>
              <a:defRPr/>
            </a:lvl1pPr>
          </a:lstStyle>
          <a:p>
            <a:fld id="{053937C3-9894-4E72-930F-ABBA2B57F3CF}" type="slidenum">
              <a:rPr lang="sl-SI" altLang="sl-SI"/>
              <a:pPr/>
              <a:t>‹#›</a:t>
            </a:fld>
            <a:endParaRPr lang="sl-SI" altLang="sl-SI"/>
          </a:p>
        </p:txBody>
      </p:sp>
    </p:spTree>
    <p:extLst>
      <p:ext uri="{BB962C8B-B14F-4D97-AF65-F5344CB8AC3E}">
        <p14:creationId xmlns:p14="http://schemas.microsoft.com/office/powerpoint/2010/main" val="20014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Rectangle 9">
            <a:extLst>
              <a:ext uri="{FF2B5EF4-FFF2-40B4-BE49-F238E27FC236}">
                <a16:creationId xmlns:a16="http://schemas.microsoft.com/office/drawing/2014/main" id="{4F716D60-C2CE-4A59-AAED-DA926188E4E2}"/>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10">
            <a:extLst>
              <a:ext uri="{FF2B5EF4-FFF2-40B4-BE49-F238E27FC236}">
                <a16:creationId xmlns:a16="http://schemas.microsoft.com/office/drawing/2014/main" id="{8DCC5B0D-2627-459D-96FB-731C427BCA5B}"/>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1">
            <a:extLst>
              <a:ext uri="{FF2B5EF4-FFF2-40B4-BE49-F238E27FC236}">
                <a16:creationId xmlns:a16="http://schemas.microsoft.com/office/drawing/2014/main" id="{E402AD77-A7BB-47A9-B398-73CCAB0FDB03}"/>
              </a:ext>
            </a:extLst>
          </p:cNvPr>
          <p:cNvSpPr>
            <a:spLocks noGrp="1" noChangeArrowheads="1"/>
          </p:cNvSpPr>
          <p:nvPr>
            <p:ph type="sldNum" sz="quarter" idx="12"/>
          </p:nvPr>
        </p:nvSpPr>
        <p:spPr>
          <a:ln/>
        </p:spPr>
        <p:txBody>
          <a:bodyPr/>
          <a:lstStyle>
            <a:lvl1pPr>
              <a:defRPr/>
            </a:lvl1pPr>
          </a:lstStyle>
          <a:p>
            <a:fld id="{B48BACA2-0493-40C1-8435-D9E7D168F64C}" type="slidenum">
              <a:rPr lang="sl-SI" altLang="sl-SI"/>
              <a:pPr/>
              <a:t>‹#›</a:t>
            </a:fld>
            <a:endParaRPr lang="sl-SI" altLang="sl-SI"/>
          </a:p>
        </p:txBody>
      </p:sp>
    </p:spTree>
    <p:extLst>
      <p:ext uri="{BB962C8B-B14F-4D97-AF65-F5344CB8AC3E}">
        <p14:creationId xmlns:p14="http://schemas.microsoft.com/office/powerpoint/2010/main" val="168530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24D3C5E-1DED-4C59-96B9-D9B4EE9A0B49}"/>
              </a:ext>
            </a:extLst>
          </p:cNvPr>
          <p:cNvGrpSpPr>
            <a:grpSpLocks/>
          </p:cNvGrpSpPr>
          <p:nvPr/>
        </p:nvGrpSpPr>
        <p:grpSpPr bwMode="auto">
          <a:xfrm>
            <a:off x="0" y="0"/>
            <a:ext cx="8686800" cy="4876800"/>
            <a:chOff x="0" y="0"/>
            <a:chExt cx="5472" cy="3072"/>
          </a:xfrm>
        </p:grpSpPr>
        <p:sp>
          <p:nvSpPr>
            <p:cNvPr id="1036" name="Rectangle 3">
              <a:extLst>
                <a:ext uri="{FF2B5EF4-FFF2-40B4-BE49-F238E27FC236}">
                  <a16:creationId xmlns:a16="http://schemas.microsoft.com/office/drawing/2014/main" id="{466FD3CD-2A6F-4D0E-91B1-6E7C3433C488}"/>
                </a:ext>
              </a:extLst>
            </p:cNvPr>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l-SI" altLang="sl-SI" sz="2400">
                <a:latin typeface="Times New Roman" panose="02020603050405020304" pitchFamily="18" charset="0"/>
              </a:endParaRPr>
            </a:p>
          </p:txBody>
        </p:sp>
        <p:grpSp>
          <p:nvGrpSpPr>
            <p:cNvPr id="1037" name="Group 4">
              <a:extLst>
                <a:ext uri="{FF2B5EF4-FFF2-40B4-BE49-F238E27FC236}">
                  <a16:creationId xmlns:a16="http://schemas.microsoft.com/office/drawing/2014/main" id="{E8A0889D-B239-4A46-AE96-928D4BA69834}"/>
                </a:ext>
              </a:extLst>
            </p:cNvPr>
            <p:cNvGrpSpPr>
              <a:grpSpLocks/>
            </p:cNvGrpSpPr>
            <p:nvPr/>
          </p:nvGrpSpPr>
          <p:grpSpPr bwMode="auto">
            <a:xfrm>
              <a:off x="240" y="893"/>
              <a:ext cx="5232" cy="115"/>
              <a:chOff x="240" y="893"/>
              <a:chExt cx="5232" cy="115"/>
            </a:xfrm>
          </p:grpSpPr>
          <p:sp>
            <p:nvSpPr>
              <p:cNvPr id="1038" name="Rectangle 5">
                <a:extLst>
                  <a:ext uri="{FF2B5EF4-FFF2-40B4-BE49-F238E27FC236}">
                    <a16:creationId xmlns:a16="http://schemas.microsoft.com/office/drawing/2014/main" id="{1BA17CCC-E85F-4704-8F5B-352E5AE05F4C}"/>
                  </a:ext>
                </a:extLst>
              </p:cNvPr>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l-SI" altLang="sl-SI" sz="2400">
                  <a:latin typeface="Times New Roman" panose="02020603050405020304" pitchFamily="18" charset="0"/>
                </a:endParaRPr>
              </a:p>
            </p:txBody>
          </p:sp>
          <p:sp>
            <p:nvSpPr>
              <p:cNvPr id="1039" name="Line 6">
                <a:extLst>
                  <a:ext uri="{FF2B5EF4-FFF2-40B4-BE49-F238E27FC236}">
                    <a16:creationId xmlns:a16="http://schemas.microsoft.com/office/drawing/2014/main" id="{71A76612-C2B5-4DC2-9F90-422C63719971}"/>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sp>
        <p:nvSpPr>
          <p:cNvPr id="1027" name="Rectangle 7">
            <a:extLst>
              <a:ext uri="{FF2B5EF4-FFF2-40B4-BE49-F238E27FC236}">
                <a16:creationId xmlns:a16="http://schemas.microsoft.com/office/drawing/2014/main" id="{EB3B0730-417C-48D7-A0F2-7CF830C3FDAB}"/>
              </a:ext>
            </a:extLst>
          </p:cNvPr>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8" name="Rectangle 8">
            <a:extLst>
              <a:ext uri="{FF2B5EF4-FFF2-40B4-BE49-F238E27FC236}">
                <a16:creationId xmlns:a16="http://schemas.microsoft.com/office/drawing/2014/main" id="{294589DA-4077-4280-BE15-8266DF94E33F}"/>
              </a:ext>
            </a:extLst>
          </p:cNvPr>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288777" name="Rectangle 9">
            <a:extLst>
              <a:ext uri="{FF2B5EF4-FFF2-40B4-BE49-F238E27FC236}">
                <a16:creationId xmlns:a16="http://schemas.microsoft.com/office/drawing/2014/main" id="{A18C20BD-EB2B-43DB-8CEF-B2A470AC583E}"/>
              </a:ext>
            </a:extLst>
          </p:cNvPr>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cs typeface="+mn-cs"/>
              </a:defRPr>
            </a:lvl1pPr>
          </a:lstStyle>
          <a:p>
            <a:pPr>
              <a:defRPr/>
            </a:pPr>
            <a:endParaRPr lang="sl-SI"/>
          </a:p>
        </p:txBody>
      </p:sp>
      <p:sp>
        <p:nvSpPr>
          <p:cNvPr id="288778" name="Rectangle 10">
            <a:extLst>
              <a:ext uri="{FF2B5EF4-FFF2-40B4-BE49-F238E27FC236}">
                <a16:creationId xmlns:a16="http://schemas.microsoft.com/office/drawing/2014/main" id="{C683BA63-074B-4EA4-A3EF-D73BC44B0F5B}"/>
              </a:ext>
            </a:extLst>
          </p:cNvPr>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cs typeface="+mn-cs"/>
              </a:defRPr>
            </a:lvl1pPr>
          </a:lstStyle>
          <a:p>
            <a:pPr>
              <a:defRPr/>
            </a:pPr>
            <a:endParaRPr lang="sl-SI"/>
          </a:p>
        </p:txBody>
      </p:sp>
      <p:sp>
        <p:nvSpPr>
          <p:cNvPr id="288779" name="Rectangle 11">
            <a:extLst>
              <a:ext uri="{FF2B5EF4-FFF2-40B4-BE49-F238E27FC236}">
                <a16:creationId xmlns:a16="http://schemas.microsoft.com/office/drawing/2014/main" id="{875FF582-ECD5-42F1-BA27-DE7F1E3355FD}"/>
              </a:ext>
            </a:extLst>
          </p:cNvPr>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1E476B17-E570-451B-8F2B-06349DCF9D17}" type="slidenum">
              <a:rPr lang="sl-SI" altLang="sl-SI"/>
              <a:pPr/>
              <a:t>‹#›</a:t>
            </a:fld>
            <a:endParaRPr lang="sl-SI" altLang="sl-SI"/>
          </a:p>
        </p:txBody>
      </p:sp>
      <p:sp>
        <p:nvSpPr>
          <p:cNvPr id="1032" name="Line 12">
            <a:extLst>
              <a:ext uri="{FF2B5EF4-FFF2-40B4-BE49-F238E27FC236}">
                <a16:creationId xmlns:a16="http://schemas.microsoft.com/office/drawing/2014/main" id="{34CF4DD3-1E39-4CBF-B1E6-7F83B19112E1}"/>
              </a:ext>
            </a:extLst>
          </p:cNvPr>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pic>
        <p:nvPicPr>
          <p:cNvPr id="1033" name="Picture 13" descr="PPT prezentacija 06 bg">
            <a:extLst>
              <a:ext uri="{FF2B5EF4-FFF2-40B4-BE49-F238E27FC236}">
                <a16:creationId xmlns:a16="http://schemas.microsoft.com/office/drawing/2014/main" id="{7489DE64-626E-427D-BAEB-8E593F6DC4A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t="43800" r="41074"/>
          <a:stretch>
            <a:fillRect/>
          </a:stretch>
        </p:blipFill>
        <p:spPr bwMode="auto">
          <a:xfrm>
            <a:off x="0" y="6303963"/>
            <a:ext cx="914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4" descr="PPT prezentacija 06 bg">
            <a:extLst>
              <a:ext uri="{FF2B5EF4-FFF2-40B4-BE49-F238E27FC236}">
                <a16:creationId xmlns:a16="http://schemas.microsoft.com/office/drawing/2014/main" id="{491C197F-6339-47DC-B315-01675806E5D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r="38255"/>
          <a:stretch>
            <a:fillRect/>
          </a:stretch>
        </p:blipFill>
        <p:spPr bwMode="auto">
          <a:xfrm>
            <a:off x="-36513" y="-26988"/>
            <a:ext cx="91805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5">
            <a:extLst>
              <a:ext uri="{FF2B5EF4-FFF2-40B4-BE49-F238E27FC236}">
                <a16:creationId xmlns:a16="http://schemas.microsoft.com/office/drawing/2014/main" id="{A1B5A1B3-E271-44DE-B38E-DBA6C01AA4A6}"/>
              </a:ext>
            </a:extLst>
          </p:cNvPr>
          <p:cNvSpPr txBox="1">
            <a:spLocks noChangeArrowheads="1"/>
          </p:cNvSpPr>
          <p:nvPr userDrawn="1"/>
        </p:nvSpPr>
        <p:spPr bwMode="auto">
          <a:xfrm>
            <a:off x="8388350" y="6405563"/>
            <a:ext cx="576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fld id="{05164ABE-E5B5-499E-AA3C-B95F181FCE96}" type="slidenum">
              <a:rPr lang="sl-SI" altLang="sl-SI" sz="1600" b="1">
                <a:solidFill>
                  <a:srgbClr val="000066"/>
                </a:solidFill>
              </a:rPr>
              <a:pPr algn="ctr" eaLnBrk="1" hangingPunct="1">
                <a:spcBef>
                  <a:spcPct val="50000"/>
                </a:spcBef>
              </a:pPr>
              <a:t>‹#›</a:t>
            </a:fld>
            <a:endParaRPr lang="sl-SI" altLang="sl-SI" sz="1600" b="1">
              <a:solidFill>
                <a:srgbClr val="000066"/>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8/84/Kazah_jurta.jp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sr.wikipedia.org/sr-el/%D0%A1%D0%BB%D0%B8%D0%BA%D0%B0:Australian_Cashmere_Goats.jpg"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midvanabiciklu.com/images/moron_004.jpg"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travel-images.com/rosto.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File:Selenga2.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File:YuanEmperorAlbumGenghisPortrait.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commons/d/d8/Genghis_Khan_Equestrian_Statue.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7/7b/Genghis_Khan_statue_UB_MGL.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wikipedia.org/wiki/Slika:Flag_of_Mongolia.sv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l.wikipedia.org/wiki/Slika:Coat_of_Arms_of_Mongolia.sv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wikipedia.org/wiki/Slika:LocationMongolia.p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wikipedia.org/wiki/Slika:Mg-map.p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a:extLst>
              <a:ext uri="{FF2B5EF4-FFF2-40B4-BE49-F238E27FC236}">
                <a16:creationId xmlns:a16="http://schemas.microsoft.com/office/drawing/2014/main" id="{E6454383-C50B-4330-B135-00EF1F874552}"/>
              </a:ext>
            </a:extLst>
          </p:cNvPr>
          <p:cNvSpPr txBox="1">
            <a:spLocks noChangeArrowheads="1"/>
          </p:cNvSpPr>
          <p:nvPr/>
        </p:nvSpPr>
        <p:spPr bwMode="auto">
          <a:xfrm>
            <a:off x="1979613" y="2438400"/>
            <a:ext cx="56880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l-SI" altLang="sl-SI" sz="4000" b="1">
                <a:solidFill>
                  <a:srgbClr val="000066"/>
                </a:solidFill>
              </a:rPr>
              <a:t>MONGOLIJA</a:t>
            </a:r>
          </a:p>
        </p:txBody>
      </p:sp>
      <p:sp>
        <p:nvSpPr>
          <p:cNvPr id="3075" name="Text Box 16">
            <a:extLst>
              <a:ext uri="{FF2B5EF4-FFF2-40B4-BE49-F238E27FC236}">
                <a16:creationId xmlns:a16="http://schemas.microsoft.com/office/drawing/2014/main" id="{2F62DBFB-BC35-4ADB-83E3-252EF721D81F}"/>
              </a:ext>
            </a:extLst>
          </p:cNvPr>
          <p:cNvSpPr txBox="1">
            <a:spLocks noChangeArrowheads="1"/>
          </p:cNvSpPr>
          <p:nvPr/>
        </p:nvSpPr>
        <p:spPr bwMode="auto">
          <a:xfrm>
            <a:off x="3563938" y="5876925"/>
            <a:ext cx="22272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sz="1600" b="1">
                <a:solidFill>
                  <a:srgbClr val="000066"/>
                </a:solidFill>
              </a:rPr>
              <a:t>Ljubljana, 22.12.2013</a:t>
            </a:r>
            <a:endParaRPr lang="sl-SI" altLang="sl-SI" sz="1600"/>
          </a:p>
        </p:txBody>
      </p:sp>
      <p:sp>
        <p:nvSpPr>
          <p:cNvPr id="3076" name="Text Box 17">
            <a:extLst>
              <a:ext uri="{FF2B5EF4-FFF2-40B4-BE49-F238E27FC236}">
                <a16:creationId xmlns:a16="http://schemas.microsoft.com/office/drawing/2014/main" id="{444B2233-7911-4BC5-BC48-B45B5869B755}"/>
              </a:ext>
            </a:extLst>
          </p:cNvPr>
          <p:cNvSpPr txBox="1">
            <a:spLocks noChangeArrowheads="1"/>
          </p:cNvSpPr>
          <p:nvPr/>
        </p:nvSpPr>
        <p:spPr bwMode="auto">
          <a:xfrm>
            <a:off x="5219700" y="4149725"/>
            <a:ext cx="3744913"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sl-SI" altLang="sl-SI" sz="2200" b="1" dirty="0">
              <a:solidFill>
                <a:srgbClr val="000066"/>
              </a:solidFill>
            </a:endParaRPr>
          </a:p>
          <a:p>
            <a:pPr algn="ctr">
              <a:spcBef>
                <a:spcPct val="50000"/>
              </a:spcBef>
            </a:pPr>
            <a:r>
              <a:rPr lang="sl-SI" altLang="sl-SI" sz="2200" b="1" dirty="0">
                <a:solidFill>
                  <a:srgbClr val="000066"/>
                </a:solidFill>
              </a:rPr>
              <a:t> </a:t>
            </a:r>
            <a:endParaRPr lang="en-US" altLang="sl-SI" sz="2200" b="1" dirty="0">
              <a:solidFill>
                <a:srgbClr val="000066"/>
              </a:solidFill>
            </a:endParaRPr>
          </a:p>
        </p:txBody>
      </p:sp>
      <p:sp>
        <p:nvSpPr>
          <p:cNvPr id="3077" name="Text Box 21">
            <a:extLst>
              <a:ext uri="{FF2B5EF4-FFF2-40B4-BE49-F238E27FC236}">
                <a16:creationId xmlns:a16="http://schemas.microsoft.com/office/drawing/2014/main" id="{72C1BB80-1F81-4155-B7CB-D1A2279EF6D4}"/>
              </a:ext>
            </a:extLst>
          </p:cNvPr>
          <p:cNvSpPr txBox="1">
            <a:spLocks noChangeArrowheads="1"/>
          </p:cNvSpPr>
          <p:nvPr/>
        </p:nvSpPr>
        <p:spPr bwMode="auto">
          <a:xfrm>
            <a:off x="2257425" y="1052513"/>
            <a:ext cx="17494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sz="1600" b="1"/>
              <a:t>Gimnazija Šiška</a:t>
            </a:r>
          </a:p>
        </p:txBody>
      </p:sp>
      <p:pic>
        <p:nvPicPr>
          <p:cNvPr id="3078" name="Picture 3">
            <a:extLst>
              <a:ext uri="{FF2B5EF4-FFF2-40B4-BE49-F238E27FC236}">
                <a16:creationId xmlns:a16="http://schemas.microsoft.com/office/drawing/2014/main" id="{648F0CDE-9D3A-4309-8261-9A57C849A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98488"/>
            <a:ext cx="1512888"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85BF013-7FD6-43AF-85E7-833F17A4B5ED}"/>
              </a:ext>
            </a:extLst>
          </p:cNvPr>
          <p:cNvSpPr>
            <a:spLocks noGrp="1" noChangeArrowheads="1"/>
          </p:cNvSpPr>
          <p:nvPr>
            <p:ph type="title"/>
          </p:nvPr>
        </p:nvSpPr>
        <p:spPr>
          <a:xfrm>
            <a:off x="900113" y="620713"/>
            <a:ext cx="7772400" cy="1143000"/>
          </a:xfrm>
        </p:spPr>
        <p:txBody>
          <a:bodyPr/>
          <a:lstStyle/>
          <a:p>
            <a:pPr eaLnBrk="1" hangingPunct="1"/>
            <a:r>
              <a:rPr lang="sl-SI" altLang="sl-SI" sz="2800" b="1">
                <a:latin typeface="Arial" panose="020B0604020202020204" pitchFamily="34" charset="0"/>
              </a:rPr>
              <a:t>Gobi</a:t>
            </a:r>
          </a:p>
        </p:txBody>
      </p:sp>
      <p:sp>
        <p:nvSpPr>
          <p:cNvPr id="12291" name="Rectangle 3">
            <a:extLst>
              <a:ext uri="{FF2B5EF4-FFF2-40B4-BE49-F238E27FC236}">
                <a16:creationId xmlns:a16="http://schemas.microsoft.com/office/drawing/2014/main" id="{5987B899-FADE-4E42-8E9B-065D6CE1FD00}"/>
              </a:ext>
            </a:extLst>
          </p:cNvPr>
          <p:cNvSpPr>
            <a:spLocks noGrp="1" noChangeArrowheads="1"/>
          </p:cNvSpPr>
          <p:nvPr>
            <p:ph type="body" idx="1"/>
          </p:nvPr>
        </p:nvSpPr>
        <p:spPr>
          <a:xfrm>
            <a:off x="755650" y="1600200"/>
            <a:ext cx="7931150" cy="4708525"/>
          </a:xfrm>
        </p:spPr>
        <p:txBody>
          <a:bodyPr/>
          <a:lstStyle/>
          <a:p>
            <a:pPr eaLnBrk="1" hangingPunct="1"/>
            <a:r>
              <a:rPr lang="sl-SI" altLang="sl-SI" sz="2000"/>
              <a:t>Gobi je največja azijska puščava, ki meri od vzhoda proti zahodu1600 km, od severa proti jugu pa 950 km.</a:t>
            </a:r>
            <a:r>
              <a:rPr lang="sl-SI" altLang="sl-SI" sz="2400"/>
              <a:t> </a:t>
            </a:r>
          </a:p>
          <a:p>
            <a:pPr eaLnBrk="1" hangingPunct="1"/>
            <a:endParaRPr lang="sl-SI" altLang="sl-SI" sz="2400"/>
          </a:p>
          <a:p>
            <a:pPr eaLnBrk="1" hangingPunct="1"/>
            <a:endParaRPr lang="sl-SI" altLang="sl-SI" sz="2400"/>
          </a:p>
          <a:p>
            <a:pPr eaLnBrk="1" hangingPunct="1"/>
            <a:endParaRPr lang="sl-SI" altLang="sl-SI" sz="2400"/>
          </a:p>
          <a:p>
            <a:pPr eaLnBrk="1" hangingPunct="1"/>
            <a:endParaRPr lang="sl-SI" altLang="sl-SI" sz="2400"/>
          </a:p>
          <a:p>
            <a:pPr eaLnBrk="1" hangingPunct="1"/>
            <a:endParaRPr lang="sl-SI" altLang="sl-SI" sz="2400"/>
          </a:p>
          <a:p>
            <a:pPr eaLnBrk="1" hangingPunct="1"/>
            <a:endParaRPr lang="sl-SI" altLang="sl-SI" sz="2400"/>
          </a:p>
          <a:p>
            <a:pPr eaLnBrk="1" hangingPunct="1"/>
            <a:endParaRPr lang="sl-SI" altLang="sl-SI" sz="2400"/>
          </a:p>
          <a:p>
            <a:pPr eaLnBrk="1" hangingPunct="1"/>
            <a:endParaRPr lang="sl-SI" altLang="sl-SI" sz="2400"/>
          </a:p>
          <a:p>
            <a:pPr eaLnBrk="1" hangingPunct="1"/>
            <a:endParaRPr lang="sl-SI" altLang="sl-SI" sz="2400"/>
          </a:p>
          <a:p>
            <a:pPr eaLnBrk="1" hangingPunct="1">
              <a:buFont typeface="Wingdings" panose="05000000000000000000" pitchFamily="2" charset="2"/>
              <a:buNone/>
            </a:pPr>
            <a:endParaRPr lang="sl-SI" altLang="sl-SI" sz="2400"/>
          </a:p>
          <a:p>
            <a:pPr eaLnBrk="1" hangingPunct="1">
              <a:buFont typeface="Wingdings" panose="05000000000000000000" pitchFamily="2" charset="2"/>
              <a:buNone/>
            </a:pPr>
            <a:endParaRPr lang="sl-SI" altLang="sl-SI" sz="2400"/>
          </a:p>
          <a:p>
            <a:pPr eaLnBrk="1" hangingPunct="1"/>
            <a:endParaRPr lang="sl-SI" altLang="sl-SI" sz="2400"/>
          </a:p>
        </p:txBody>
      </p:sp>
      <p:pic>
        <p:nvPicPr>
          <p:cNvPr id="12292" name="Picture 4">
            <a:extLst>
              <a:ext uri="{FF2B5EF4-FFF2-40B4-BE49-F238E27FC236}">
                <a16:creationId xmlns:a16="http://schemas.microsoft.com/office/drawing/2014/main" id="{4345552F-2D71-450D-8EB4-837A99EEC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88" y="2390775"/>
            <a:ext cx="43926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9B5EDD59-7E53-4E30-8DB5-08F07827E4AA}"/>
              </a:ext>
            </a:extLst>
          </p:cNvPr>
          <p:cNvSpPr txBox="1">
            <a:spLocks noChangeArrowheads="1"/>
          </p:cNvSpPr>
          <p:nvPr/>
        </p:nvSpPr>
        <p:spPr bwMode="auto">
          <a:xfrm>
            <a:off x="3851275" y="543242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l-SI" altLang="sl-SI" sz="1400" b="1"/>
              <a:t>Puščava GOBI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41EB9C0-664A-4D99-A771-698A6178B645}"/>
              </a:ext>
            </a:extLst>
          </p:cNvPr>
          <p:cNvSpPr>
            <a:spLocks noGrp="1" noChangeArrowheads="1"/>
          </p:cNvSpPr>
          <p:nvPr>
            <p:ph type="title"/>
          </p:nvPr>
        </p:nvSpPr>
        <p:spPr>
          <a:xfrm>
            <a:off x="938213" y="836613"/>
            <a:ext cx="7772400" cy="655637"/>
          </a:xfrm>
        </p:spPr>
        <p:txBody>
          <a:bodyPr/>
          <a:lstStyle/>
          <a:p>
            <a:pPr eaLnBrk="1" hangingPunct="1"/>
            <a:r>
              <a:rPr lang="sl-SI" altLang="sl-SI" sz="2800" b="1">
                <a:latin typeface="Arial" panose="020B0604020202020204" pitchFamily="34" charset="0"/>
              </a:rPr>
              <a:t>Gobi</a:t>
            </a:r>
          </a:p>
        </p:txBody>
      </p:sp>
      <p:sp>
        <p:nvSpPr>
          <p:cNvPr id="13315" name="Rectangle 3">
            <a:extLst>
              <a:ext uri="{FF2B5EF4-FFF2-40B4-BE49-F238E27FC236}">
                <a16:creationId xmlns:a16="http://schemas.microsoft.com/office/drawing/2014/main" id="{EF2B6B54-6163-45B8-9D90-BC88CAE9AF20}"/>
              </a:ext>
            </a:extLst>
          </p:cNvPr>
          <p:cNvSpPr>
            <a:spLocks noGrp="1" noChangeArrowheads="1"/>
          </p:cNvSpPr>
          <p:nvPr>
            <p:ph type="body" idx="1"/>
          </p:nvPr>
        </p:nvSpPr>
        <p:spPr/>
        <p:txBody>
          <a:bodyPr/>
          <a:lstStyle/>
          <a:p>
            <a:pPr eaLnBrk="1" hangingPunct="1"/>
            <a:r>
              <a:rPr lang="sl-SI" altLang="sl-SI" sz="2000"/>
              <a:t>Pogosti so peščeni viharji, saj je od 60 do 127 prašnih dni v letu; povprečen čas trajanja viharja znaša 4,6 ure,</a:t>
            </a:r>
          </a:p>
          <a:p>
            <a:pPr eaLnBrk="1" hangingPunct="1"/>
            <a:r>
              <a:rPr lang="sl-SI" altLang="sl-SI" sz="2000"/>
              <a:t>Temperatura je v razponu od -48</a:t>
            </a:r>
            <a:r>
              <a:rPr lang="en-US" altLang="sl-SI" sz="2000">
                <a:cs typeface="Arial" panose="020B0604020202020204" pitchFamily="34" charset="0"/>
              </a:rPr>
              <a:t>°</a:t>
            </a:r>
            <a:r>
              <a:rPr lang="sl-SI" altLang="sl-SI" sz="2000"/>
              <a:t>C do +50 </a:t>
            </a:r>
            <a:r>
              <a:rPr lang="en-US" altLang="sl-SI" sz="2000">
                <a:cs typeface="Arial" panose="020B0604020202020204" pitchFamily="34" charset="0"/>
              </a:rPr>
              <a:t>°</a:t>
            </a:r>
            <a:r>
              <a:rPr lang="sl-SI" altLang="sl-SI" sz="2000"/>
              <a:t> C.</a:t>
            </a:r>
          </a:p>
          <a:p>
            <a:pPr eaLnBrk="1" hangingPunct="1">
              <a:buFont typeface="Wingdings" panose="05000000000000000000" pitchFamily="2" charset="2"/>
              <a:buNone/>
            </a:pPr>
            <a:endParaRPr lang="sl-SI" altLang="sl-SI" sz="2000"/>
          </a:p>
        </p:txBody>
      </p:sp>
      <p:pic>
        <p:nvPicPr>
          <p:cNvPr id="13316" name="Picture 4" descr="Gobi_Desert">
            <a:extLst>
              <a:ext uri="{FF2B5EF4-FFF2-40B4-BE49-F238E27FC236}">
                <a16:creationId xmlns:a16="http://schemas.microsoft.com/office/drawing/2014/main" id="{AAC60A28-C9EC-4278-A077-7F636EF62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2682875"/>
            <a:ext cx="48958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FF413B35-B7B1-4E24-8C9E-79D26CD1FFE0}"/>
              </a:ext>
            </a:extLst>
          </p:cNvPr>
          <p:cNvSpPr txBox="1">
            <a:spLocks noChangeArrowheads="1"/>
          </p:cNvSpPr>
          <p:nvPr/>
        </p:nvSpPr>
        <p:spPr bwMode="auto">
          <a:xfrm>
            <a:off x="3708400" y="5516563"/>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l-SI" altLang="sl-SI" sz="1400" b="1"/>
              <a:t>Puščava GOBI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F7EF0A1-67EB-4E75-A8A4-8F4931BCF606}"/>
              </a:ext>
            </a:extLst>
          </p:cNvPr>
          <p:cNvSpPr>
            <a:spLocks noGrp="1" noChangeArrowheads="1"/>
          </p:cNvSpPr>
          <p:nvPr>
            <p:ph type="title"/>
          </p:nvPr>
        </p:nvSpPr>
        <p:spPr>
          <a:xfrm>
            <a:off x="839788" y="908050"/>
            <a:ext cx="7772400" cy="584200"/>
          </a:xfrm>
        </p:spPr>
        <p:txBody>
          <a:bodyPr/>
          <a:lstStyle/>
          <a:p>
            <a:pPr eaLnBrk="1" hangingPunct="1"/>
            <a:r>
              <a:rPr lang="sl-SI" altLang="sl-SI" sz="2800" b="1">
                <a:latin typeface="Arial" panose="020B0604020202020204" pitchFamily="34" charset="0"/>
              </a:rPr>
              <a:t>Okostja dinozavrov iz puščave Gobi</a:t>
            </a:r>
          </a:p>
        </p:txBody>
      </p:sp>
      <p:sp>
        <p:nvSpPr>
          <p:cNvPr id="14339" name="Rectangle 3">
            <a:extLst>
              <a:ext uri="{FF2B5EF4-FFF2-40B4-BE49-F238E27FC236}">
                <a16:creationId xmlns:a16="http://schemas.microsoft.com/office/drawing/2014/main" id="{EABBF013-77A3-4B24-AC0D-B111D9047B54}"/>
              </a:ext>
            </a:extLst>
          </p:cNvPr>
          <p:cNvSpPr>
            <a:spLocks noGrp="1" noChangeArrowheads="1"/>
          </p:cNvSpPr>
          <p:nvPr>
            <p:ph type="body" idx="1"/>
          </p:nvPr>
        </p:nvSpPr>
        <p:spPr/>
        <p:txBody>
          <a:bodyPr/>
          <a:lstStyle/>
          <a:p>
            <a:pPr eaLnBrk="1" hangingPunct="1"/>
            <a:r>
              <a:rPr lang="sl-SI" altLang="sl-SI" sz="2000"/>
              <a:t>V zadnjih 20 letih so v puščavi Gobi odkrili kar 67 odlično ohranjenih dinozavrovih okostij.</a:t>
            </a:r>
          </a:p>
        </p:txBody>
      </p:sp>
      <p:pic>
        <p:nvPicPr>
          <p:cNvPr id="14340" name="Picture 4" descr="TIRANOSAURIO">
            <a:extLst>
              <a:ext uri="{FF2B5EF4-FFF2-40B4-BE49-F238E27FC236}">
                <a16:creationId xmlns:a16="http://schemas.microsoft.com/office/drawing/2014/main" id="{CE5D641A-E14A-486D-AAED-48F6C44F1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76475"/>
            <a:ext cx="367347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HUEVOS DE DINOSAURIO MOMIFICADOS">
            <a:extLst>
              <a:ext uri="{FF2B5EF4-FFF2-40B4-BE49-F238E27FC236}">
                <a16:creationId xmlns:a16="http://schemas.microsoft.com/office/drawing/2014/main" id="{876A4BF0-B0FA-47E7-8DFD-963A59062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2259013"/>
            <a:ext cx="38163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a:extLst>
              <a:ext uri="{FF2B5EF4-FFF2-40B4-BE49-F238E27FC236}">
                <a16:creationId xmlns:a16="http://schemas.microsoft.com/office/drawing/2014/main" id="{31259E55-5BE2-4540-8D10-745993BAE835}"/>
              </a:ext>
            </a:extLst>
          </p:cNvPr>
          <p:cNvSpPr>
            <a:spLocks noChangeArrowheads="1"/>
          </p:cNvSpPr>
          <p:nvPr/>
        </p:nvSpPr>
        <p:spPr bwMode="auto">
          <a:xfrm>
            <a:off x="839788" y="5886450"/>
            <a:ext cx="7485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90000"/>
              <a:buFont typeface="Wingdings" panose="05000000000000000000" pitchFamily="2" charset="2"/>
              <a:buNone/>
            </a:pPr>
            <a:r>
              <a:rPr lang="sl-SI" altLang="sl-SI" sz="1400" b="1"/>
              <a:t>Skelet Tiranosaura in njegova jajca shranjeni v prirodoslovnem muzeju v Ulan Batorju</a:t>
            </a:r>
            <a:r>
              <a:rPr lang="sl-SI" altLang="sl-SI"/>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DA772EA-4A7F-468A-BEB3-FB2962FDC901}"/>
              </a:ext>
            </a:extLst>
          </p:cNvPr>
          <p:cNvSpPr>
            <a:spLocks noGrp="1" noChangeArrowheads="1"/>
          </p:cNvSpPr>
          <p:nvPr>
            <p:ph type="title"/>
          </p:nvPr>
        </p:nvSpPr>
        <p:spPr>
          <a:xfrm>
            <a:off x="900113" y="620713"/>
            <a:ext cx="7772400" cy="1143000"/>
          </a:xfrm>
        </p:spPr>
        <p:txBody>
          <a:bodyPr/>
          <a:lstStyle/>
          <a:p>
            <a:pPr eaLnBrk="1" hangingPunct="1"/>
            <a:r>
              <a:rPr lang="sl-SI" altLang="sl-SI" sz="2800" b="1">
                <a:latin typeface="Arial" panose="020B0604020202020204" pitchFamily="34" charset="0"/>
              </a:rPr>
              <a:t>Jurta</a:t>
            </a:r>
          </a:p>
        </p:txBody>
      </p:sp>
      <p:sp>
        <p:nvSpPr>
          <p:cNvPr id="15363" name="Rectangle 3">
            <a:extLst>
              <a:ext uri="{FF2B5EF4-FFF2-40B4-BE49-F238E27FC236}">
                <a16:creationId xmlns:a16="http://schemas.microsoft.com/office/drawing/2014/main" id="{845ADD80-4727-469C-9ED8-74F77CB4EC5B}"/>
              </a:ext>
            </a:extLst>
          </p:cNvPr>
          <p:cNvSpPr>
            <a:spLocks noGrp="1" noChangeArrowheads="1"/>
          </p:cNvSpPr>
          <p:nvPr>
            <p:ph type="body" idx="1"/>
          </p:nvPr>
        </p:nvSpPr>
        <p:spPr/>
        <p:txBody>
          <a:bodyPr/>
          <a:lstStyle/>
          <a:p>
            <a:pPr eaLnBrk="1" hangingPunct="1"/>
            <a:r>
              <a:rPr lang="sl-SI" altLang="sl-SI" sz="2000" b="1"/>
              <a:t>Júrto </a:t>
            </a:r>
            <a:r>
              <a:rPr lang="sl-SI" altLang="sl-SI" sz="2000"/>
              <a:t>najdemo v azijskem okolju, to je  okrogel, kupolast šotor, narejen iz kož in klobučevine. V njem prebivajo nomadi.</a:t>
            </a:r>
          </a:p>
        </p:txBody>
      </p:sp>
      <p:pic>
        <p:nvPicPr>
          <p:cNvPr id="15364" name="Picture 5" descr="Datoteka:Kazah jurta.jpg">
            <a:hlinkClick r:id="rId2"/>
            <a:extLst>
              <a:ext uri="{FF2B5EF4-FFF2-40B4-BE49-F238E27FC236}">
                <a16:creationId xmlns:a16="http://schemas.microsoft.com/office/drawing/2014/main" id="{F0522849-3178-4FE6-84E3-41CC75DFE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690813"/>
            <a:ext cx="42481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mongolija6">
            <a:extLst>
              <a:ext uri="{FF2B5EF4-FFF2-40B4-BE49-F238E27FC236}">
                <a16:creationId xmlns:a16="http://schemas.microsoft.com/office/drawing/2014/main" id="{1C49B481-28D6-4098-849E-DFB9A2EE8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866" t="25537" b="25537"/>
          <a:stretch>
            <a:fillRect/>
          </a:stretch>
        </p:blipFill>
        <p:spPr bwMode="auto">
          <a:xfrm>
            <a:off x="5148263" y="2708275"/>
            <a:ext cx="343376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8">
            <a:extLst>
              <a:ext uri="{FF2B5EF4-FFF2-40B4-BE49-F238E27FC236}">
                <a16:creationId xmlns:a16="http://schemas.microsoft.com/office/drawing/2014/main" id="{033876B0-C285-4FCD-96C6-DFBE513664CC}"/>
              </a:ext>
            </a:extLst>
          </p:cNvPr>
          <p:cNvSpPr txBox="1">
            <a:spLocks noChangeArrowheads="1"/>
          </p:cNvSpPr>
          <p:nvPr/>
        </p:nvSpPr>
        <p:spPr bwMode="auto">
          <a:xfrm>
            <a:off x="1692275" y="587692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l-SI" altLang="sl-SI" sz="1400" b="1"/>
              <a:t>Jurta</a:t>
            </a:r>
          </a:p>
        </p:txBody>
      </p:sp>
      <p:sp>
        <p:nvSpPr>
          <p:cNvPr id="15367" name="Text Box 10">
            <a:extLst>
              <a:ext uri="{FF2B5EF4-FFF2-40B4-BE49-F238E27FC236}">
                <a16:creationId xmlns:a16="http://schemas.microsoft.com/office/drawing/2014/main" id="{B1D5FC2E-E198-41B4-A234-7D80FA453D54}"/>
              </a:ext>
            </a:extLst>
          </p:cNvPr>
          <p:cNvSpPr txBox="1">
            <a:spLocks noChangeArrowheads="1"/>
          </p:cNvSpPr>
          <p:nvPr/>
        </p:nvSpPr>
        <p:spPr bwMode="auto">
          <a:xfrm>
            <a:off x="5724525" y="5949950"/>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l-SI" altLang="sl-SI" sz="1400" b="1"/>
              <a:t>Jurta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0A9BFC1-5EED-4E97-AD09-374E00DF1BB6}"/>
              </a:ext>
            </a:extLst>
          </p:cNvPr>
          <p:cNvSpPr>
            <a:spLocks noGrp="1" noChangeArrowheads="1"/>
          </p:cNvSpPr>
          <p:nvPr>
            <p:ph type="title"/>
          </p:nvPr>
        </p:nvSpPr>
        <p:spPr>
          <a:xfrm>
            <a:off x="846138" y="620713"/>
            <a:ext cx="7772400" cy="1143000"/>
          </a:xfrm>
        </p:spPr>
        <p:txBody>
          <a:bodyPr/>
          <a:lstStyle/>
          <a:p>
            <a:pPr eaLnBrk="1" hangingPunct="1"/>
            <a:r>
              <a:rPr lang="sl-SI" altLang="sl-SI" sz="2400" b="1">
                <a:latin typeface="Arial" panose="020B0604020202020204" pitchFamily="34" charset="0"/>
              </a:rPr>
              <a:t>Kašmirska koza </a:t>
            </a:r>
          </a:p>
        </p:txBody>
      </p:sp>
      <p:sp>
        <p:nvSpPr>
          <p:cNvPr id="16387" name="Rectangle 3">
            <a:extLst>
              <a:ext uri="{FF2B5EF4-FFF2-40B4-BE49-F238E27FC236}">
                <a16:creationId xmlns:a16="http://schemas.microsoft.com/office/drawing/2014/main" id="{00B16AE7-15D8-45ED-AC06-89A9C0232AFE}"/>
              </a:ext>
            </a:extLst>
          </p:cNvPr>
          <p:cNvSpPr>
            <a:spLocks noGrp="1" noChangeArrowheads="1"/>
          </p:cNvSpPr>
          <p:nvPr>
            <p:ph type="body" idx="1"/>
          </p:nvPr>
        </p:nvSpPr>
        <p:spPr/>
        <p:txBody>
          <a:bodyPr/>
          <a:lstStyle/>
          <a:p>
            <a:pPr algn="just" eaLnBrk="1" hangingPunct="1"/>
            <a:r>
              <a:rPr lang="sl-SI" altLang="sl-SI" sz="2000"/>
              <a:t>Zaradi povečanega števila kašmirskih koz, katerih dlaka se uporablja za pridelavo kašmira, mongolski stepi grozi, da se bo spremenila v puščavo. V puščavi Gobi je 40 milijonov kašmirskih koz od leta 2007. Iz njihove dlake pridelujejo t. i. "diamantno vlakno", iz katerega izdelujejo oblačila, kot so jopice in puloverji, ki so izjemno priljubljeni med premožnejšimi Evropejci in Američani. Na drugi strani pa si z izkupičkom od prodaje revni mongolski kmetje kupujejo osnovne dobrine.</a:t>
            </a:r>
          </a:p>
        </p:txBody>
      </p:sp>
      <p:pic>
        <p:nvPicPr>
          <p:cNvPr id="16388" name="Picture 5" descr="64610928_moldavija">
            <a:extLst>
              <a:ext uri="{FF2B5EF4-FFF2-40B4-BE49-F238E27FC236}">
                <a16:creationId xmlns:a16="http://schemas.microsoft.com/office/drawing/2014/main" id="{1AD0E176-D5EA-41ED-9E8A-FCCC6C5DD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508500"/>
            <a:ext cx="280828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a:extLst>
              <a:ext uri="{FF2B5EF4-FFF2-40B4-BE49-F238E27FC236}">
                <a16:creationId xmlns:a16="http://schemas.microsoft.com/office/drawing/2014/main" id="{DBE7A00E-97E7-42C6-88FE-78F3C35CEF3C}"/>
              </a:ext>
            </a:extLst>
          </p:cNvPr>
          <p:cNvSpPr>
            <a:spLocks noChangeArrowheads="1"/>
          </p:cNvSpPr>
          <p:nvPr/>
        </p:nvSpPr>
        <p:spPr bwMode="auto">
          <a:xfrm>
            <a:off x="755650" y="6308725"/>
            <a:ext cx="25209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latin typeface="Times New Roman" panose="02020603050405020304" pitchFamily="18" charset="0"/>
              </a:rPr>
              <a:t>Konji v Mongolski stepi</a:t>
            </a:r>
            <a:endParaRPr lang="en-US" altLang="sl-SI" sz="1400" b="1">
              <a:solidFill>
                <a:schemeClr val="tx2"/>
              </a:solidFill>
              <a:latin typeface="Times New Roman" panose="02020603050405020304" pitchFamily="18" charset="0"/>
            </a:endParaRPr>
          </a:p>
        </p:txBody>
      </p:sp>
      <p:pic>
        <p:nvPicPr>
          <p:cNvPr id="16390" name="Picture 9" descr="200px-Australian_Cashmere_Goats">
            <a:hlinkClick r:id="rId3"/>
            <a:extLst>
              <a:ext uri="{FF2B5EF4-FFF2-40B4-BE49-F238E27FC236}">
                <a16:creationId xmlns:a16="http://schemas.microsoft.com/office/drawing/2014/main" id="{0DC7C339-8A74-43F2-A88F-870870A86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508500"/>
            <a:ext cx="24812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10">
            <a:extLst>
              <a:ext uri="{FF2B5EF4-FFF2-40B4-BE49-F238E27FC236}">
                <a16:creationId xmlns:a16="http://schemas.microsoft.com/office/drawing/2014/main" id="{56C74DEC-0176-4863-A5D8-151AD82886DF}"/>
              </a:ext>
            </a:extLst>
          </p:cNvPr>
          <p:cNvSpPr>
            <a:spLocks noChangeArrowheads="1"/>
          </p:cNvSpPr>
          <p:nvPr/>
        </p:nvSpPr>
        <p:spPr bwMode="auto">
          <a:xfrm>
            <a:off x="3635375" y="6308725"/>
            <a:ext cx="20161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latin typeface="Times New Roman" panose="02020603050405020304" pitchFamily="18" charset="0"/>
              </a:rPr>
              <a:t>Kašmirska koza</a:t>
            </a:r>
            <a:endParaRPr lang="en-US" altLang="sl-SI" sz="1400" b="1">
              <a:solidFill>
                <a:schemeClr val="tx2"/>
              </a:solidFill>
              <a:latin typeface="Times New Roman" panose="02020603050405020304" pitchFamily="18" charset="0"/>
            </a:endParaRPr>
          </a:p>
        </p:txBody>
      </p:sp>
      <p:pic>
        <p:nvPicPr>
          <p:cNvPr id="16392" name="Picture 12" descr="Pokaži sliko v polni velikosti">
            <a:hlinkClick r:id="rId5"/>
            <a:extLst>
              <a:ext uri="{FF2B5EF4-FFF2-40B4-BE49-F238E27FC236}">
                <a16:creationId xmlns:a16="http://schemas.microsoft.com/office/drawing/2014/main" id="{9D9A39AF-E24D-403F-9BAF-B0BF1EF3B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538663"/>
            <a:ext cx="259238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13">
            <a:extLst>
              <a:ext uri="{FF2B5EF4-FFF2-40B4-BE49-F238E27FC236}">
                <a16:creationId xmlns:a16="http://schemas.microsoft.com/office/drawing/2014/main" id="{1DA0E72E-5FA6-4E76-9DC3-A12105D38073}"/>
              </a:ext>
            </a:extLst>
          </p:cNvPr>
          <p:cNvSpPr>
            <a:spLocks noChangeArrowheads="1"/>
          </p:cNvSpPr>
          <p:nvPr/>
        </p:nvSpPr>
        <p:spPr bwMode="auto">
          <a:xfrm>
            <a:off x="6443663" y="6308725"/>
            <a:ext cx="20161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latin typeface="Times New Roman" panose="02020603050405020304" pitchFamily="18" charset="0"/>
              </a:rPr>
              <a:t>Mongolsko govedo-jak</a:t>
            </a:r>
            <a:endParaRPr lang="en-US" altLang="sl-SI" sz="1400" b="1">
              <a:solidFill>
                <a:schemeClr val="tx2"/>
              </a:solidFill>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34770E6-266F-47EC-A889-21699B807E41}"/>
              </a:ext>
            </a:extLst>
          </p:cNvPr>
          <p:cNvSpPr>
            <a:spLocks noGrp="1" noChangeArrowheads="1"/>
          </p:cNvSpPr>
          <p:nvPr>
            <p:ph type="title"/>
          </p:nvPr>
        </p:nvSpPr>
        <p:spPr>
          <a:xfrm>
            <a:off x="900113" y="549275"/>
            <a:ext cx="7772400" cy="1143000"/>
          </a:xfrm>
        </p:spPr>
        <p:txBody>
          <a:bodyPr/>
          <a:lstStyle/>
          <a:p>
            <a:pPr eaLnBrk="1" hangingPunct="1"/>
            <a:r>
              <a:rPr lang="sl-SI" altLang="sl-SI" sz="2800" b="1">
                <a:latin typeface="Arial" panose="020B0604020202020204" pitchFamily="34" charset="0"/>
              </a:rPr>
              <a:t>Zanimivosti – najvišja gora</a:t>
            </a:r>
          </a:p>
        </p:txBody>
      </p:sp>
      <p:sp>
        <p:nvSpPr>
          <p:cNvPr id="17411" name="Rectangle 8">
            <a:extLst>
              <a:ext uri="{FF2B5EF4-FFF2-40B4-BE49-F238E27FC236}">
                <a16:creationId xmlns:a16="http://schemas.microsoft.com/office/drawing/2014/main" id="{C82B3F4E-8234-4F19-B04F-94BD23C5F810}"/>
              </a:ext>
            </a:extLst>
          </p:cNvPr>
          <p:cNvSpPr>
            <a:spLocks noGrp="1" noChangeArrowheads="1"/>
          </p:cNvSpPr>
          <p:nvPr>
            <p:ph type="body" idx="1"/>
          </p:nvPr>
        </p:nvSpPr>
        <p:spPr>
          <a:xfrm>
            <a:off x="755650" y="1484313"/>
            <a:ext cx="7772400" cy="503237"/>
          </a:xfrm>
        </p:spPr>
        <p:txBody>
          <a:bodyPr/>
          <a:lstStyle/>
          <a:p>
            <a:pPr eaLnBrk="1" hangingPunct="1"/>
            <a:r>
              <a:rPr lang="sl-SI" altLang="sl-SI" sz="2000"/>
              <a:t>Najvišja gora je Altaj z 4374m (najvišji vrh Khuiten Peak)</a:t>
            </a:r>
          </a:p>
          <a:p>
            <a:pPr eaLnBrk="1" hangingPunct="1"/>
            <a:endParaRPr lang="sl-SI" altLang="sl-SI" sz="2000"/>
          </a:p>
          <a:p>
            <a:pPr eaLnBrk="1" hangingPunct="1"/>
            <a:endParaRPr lang="sl-SI" altLang="sl-SI" sz="3600"/>
          </a:p>
          <a:p>
            <a:pPr eaLnBrk="1" hangingPunct="1">
              <a:buFont typeface="Wingdings" panose="05000000000000000000" pitchFamily="2" charset="2"/>
              <a:buNone/>
            </a:pPr>
            <a:endParaRPr lang="sl-SI" altLang="sl-SI" sz="3600"/>
          </a:p>
          <a:p>
            <a:pPr eaLnBrk="1" hangingPunct="1"/>
            <a:endParaRPr lang="sl-SI" altLang="sl-SI" sz="3600"/>
          </a:p>
          <a:p>
            <a:pPr eaLnBrk="1" hangingPunct="1">
              <a:buFont typeface="Wingdings" panose="05000000000000000000" pitchFamily="2" charset="2"/>
              <a:buNone/>
            </a:pPr>
            <a:endParaRPr lang="sl-SI" altLang="sl-SI" sz="3600"/>
          </a:p>
          <a:p>
            <a:pPr eaLnBrk="1" hangingPunct="1">
              <a:buFont typeface="Wingdings" panose="05000000000000000000" pitchFamily="2" charset="2"/>
              <a:buNone/>
            </a:pPr>
            <a:endParaRPr lang="sl-SI" altLang="sl-SI" sz="3600"/>
          </a:p>
        </p:txBody>
      </p:sp>
      <p:pic>
        <p:nvPicPr>
          <p:cNvPr id="17412" name="Picture 10" descr="mongolia43: Mongolia - Altai mountains - Bayan-Ölgii Province / aimag: Mt Khuiten - NE ridge- Mongolia's highest peak - Altay Tavanbogd National Park - photo by A.Summers - (c) Travel-Images.com - Stock Photography agency - Image Bank">
            <a:hlinkClick r:id="rId2"/>
            <a:extLst>
              <a:ext uri="{FF2B5EF4-FFF2-40B4-BE49-F238E27FC236}">
                <a16:creationId xmlns:a16="http://schemas.microsoft.com/office/drawing/2014/main" id="{09D524B0-88C9-4333-860F-DDDEF9D14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310"/>
          <a:stretch>
            <a:fillRect/>
          </a:stretch>
        </p:blipFill>
        <p:spPr bwMode="auto">
          <a:xfrm>
            <a:off x="3348038" y="2060575"/>
            <a:ext cx="35290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3">
            <a:extLst>
              <a:ext uri="{FF2B5EF4-FFF2-40B4-BE49-F238E27FC236}">
                <a16:creationId xmlns:a16="http://schemas.microsoft.com/office/drawing/2014/main" id="{F906B037-BA54-4F72-9553-094E17BE7F12}"/>
              </a:ext>
            </a:extLst>
          </p:cNvPr>
          <p:cNvSpPr>
            <a:spLocks noChangeArrowheads="1"/>
          </p:cNvSpPr>
          <p:nvPr/>
        </p:nvSpPr>
        <p:spPr bwMode="auto">
          <a:xfrm>
            <a:off x="3563938" y="5661025"/>
            <a:ext cx="302418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rPr>
              <a:t>Khuiten Peak</a:t>
            </a:r>
            <a:endParaRPr lang="en-US" altLang="sl-SI" sz="140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5CB6D9D-72E0-43D7-A64B-9CEAC15830E1}"/>
              </a:ext>
            </a:extLst>
          </p:cNvPr>
          <p:cNvSpPr>
            <a:spLocks noGrp="1" noChangeArrowheads="1"/>
          </p:cNvSpPr>
          <p:nvPr>
            <p:ph type="title"/>
          </p:nvPr>
        </p:nvSpPr>
        <p:spPr>
          <a:xfrm>
            <a:off x="865188" y="836613"/>
            <a:ext cx="7772400" cy="655637"/>
          </a:xfrm>
        </p:spPr>
        <p:txBody>
          <a:bodyPr/>
          <a:lstStyle/>
          <a:p>
            <a:pPr eaLnBrk="1" hangingPunct="1"/>
            <a:r>
              <a:rPr lang="sl-SI" altLang="sl-SI" sz="2800" b="1">
                <a:latin typeface="Arial" panose="020B0604020202020204" pitchFamily="34" charset="0"/>
              </a:rPr>
              <a:t>Zanimivosti – najdaljša reka</a:t>
            </a:r>
          </a:p>
        </p:txBody>
      </p:sp>
      <p:sp>
        <p:nvSpPr>
          <p:cNvPr id="18435" name="Rectangle 3">
            <a:extLst>
              <a:ext uri="{FF2B5EF4-FFF2-40B4-BE49-F238E27FC236}">
                <a16:creationId xmlns:a16="http://schemas.microsoft.com/office/drawing/2014/main" id="{B0134FF3-2DD4-41C8-9D51-7B2E9A4A2BD6}"/>
              </a:ext>
            </a:extLst>
          </p:cNvPr>
          <p:cNvSpPr>
            <a:spLocks noGrp="1" noChangeArrowheads="1"/>
          </p:cNvSpPr>
          <p:nvPr>
            <p:ph type="body" idx="1"/>
          </p:nvPr>
        </p:nvSpPr>
        <p:spPr/>
        <p:txBody>
          <a:bodyPr/>
          <a:lstStyle/>
          <a:p>
            <a:pPr eaLnBrk="1" hangingPunct="1"/>
            <a:r>
              <a:rPr lang="sl-SI" altLang="sl-SI" sz="2000"/>
              <a:t>Najdaljša reka je z 992 km Selenga. </a:t>
            </a:r>
          </a:p>
        </p:txBody>
      </p:sp>
      <p:pic>
        <p:nvPicPr>
          <p:cNvPr id="18436" name="Picture 4" descr="220px-Selenga2">
            <a:hlinkClick r:id="rId2"/>
            <a:extLst>
              <a:ext uri="{FF2B5EF4-FFF2-40B4-BE49-F238E27FC236}">
                <a16:creationId xmlns:a16="http://schemas.microsoft.com/office/drawing/2014/main" id="{CCF04E72-A7F3-4FD1-88D7-4CDF2C302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133600"/>
            <a:ext cx="49672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a:extLst>
              <a:ext uri="{FF2B5EF4-FFF2-40B4-BE49-F238E27FC236}">
                <a16:creationId xmlns:a16="http://schemas.microsoft.com/office/drawing/2014/main" id="{855DBEE3-427B-449C-8765-38EC12E745D0}"/>
              </a:ext>
            </a:extLst>
          </p:cNvPr>
          <p:cNvSpPr>
            <a:spLocks noChangeArrowheads="1"/>
          </p:cNvSpPr>
          <p:nvPr/>
        </p:nvSpPr>
        <p:spPr bwMode="auto">
          <a:xfrm>
            <a:off x="3240088" y="5516563"/>
            <a:ext cx="302418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rPr>
              <a:t>Selenga</a:t>
            </a:r>
            <a:endParaRPr lang="en-US" altLang="sl-SI" sz="140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EED70B1-F7CC-43B3-B5C5-AD9F879364F0}"/>
              </a:ext>
            </a:extLst>
          </p:cNvPr>
          <p:cNvSpPr>
            <a:spLocks noGrp="1" noChangeArrowheads="1"/>
          </p:cNvSpPr>
          <p:nvPr>
            <p:ph type="title"/>
          </p:nvPr>
        </p:nvSpPr>
        <p:spPr>
          <a:xfrm>
            <a:off x="900113" y="908050"/>
            <a:ext cx="7772400" cy="584200"/>
          </a:xfrm>
        </p:spPr>
        <p:txBody>
          <a:bodyPr/>
          <a:lstStyle/>
          <a:p>
            <a:pPr eaLnBrk="1" hangingPunct="1"/>
            <a:r>
              <a:rPr lang="sl-SI" altLang="sl-SI" sz="2800" b="1">
                <a:latin typeface="Arial" panose="020B0604020202020204" pitchFamily="34" charset="0"/>
              </a:rPr>
              <a:t>Zanimivost - Ginngis Khan</a:t>
            </a:r>
          </a:p>
        </p:txBody>
      </p:sp>
      <p:sp>
        <p:nvSpPr>
          <p:cNvPr id="19459" name="Rectangle 5">
            <a:extLst>
              <a:ext uri="{FF2B5EF4-FFF2-40B4-BE49-F238E27FC236}">
                <a16:creationId xmlns:a16="http://schemas.microsoft.com/office/drawing/2014/main" id="{9DFEE7EC-2F8E-429C-99DC-0F4ED04CF1D7}"/>
              </a:ext>
            </a:extLst>
          </p:cNvPr>
          <p:cNvSpPr>
            <a:spLocks noGrp="1" noChangeArrowheads="1"/>
          </p:cNvSpPr>
          <p:nvPr>
            <p:ph type="body" idx="1"/>
          </p:nvPr>
        </p:nvSpPr>
        <p:spPr/>
        <p:txBody>
          <a:bodyPr/>
          <a:lstStyle/>
          <a:p>
            <a:pPr algn="just" eaLnBrk="1" hangingPunct="1"/>
            <a:r>
              <a:rPr lang="sl-SI" altLang="sl-SI" sz="2000"/>
              <a:t>Kan Mongolskega cesarstva, </a:t>
            </a:r>
            <a:r>
              <a:rPr lang="sl-SI" altLang="sl-SI" sz="2000" b="1"/>
              <a:t>Džingiskan</a:t>
            </a:r>
            <a:r>
              <a:rPr lang="sl-SI" altLang="sl-SI" sz="2000"/>
              <a:t>, rojen leta 1162, umrl 18. avgusta 1227, je bil ustanovitelj, vladar in kagan (cesar), največjega strnjenega cesarstva v zgodovini. Na oblast je prišel z združitvijo in pokoritvijo številnih nomadskih plemen severovzhodne Azije. Po ustanovitvi Mongolskega cesarstva se je proglasil za velikega kana in začel z vojnimi pohodi ter osvojil velik del Srednje Azije in Kitajske</a:t>
            </a:r>
            <a:r>
              <a:rPr lang="sl-SI" altLang="sl-SI" sz="1800"/>
              <a:t>. </a:t>
            </a:r>
          </a:p>
        </p:txBody>
      </p:sp>
      <p:pic>
        <p:nvPicPr>
          <p:cNvPr id="19460" name="Picture 7" descr="YuanEmperorAlbumGenghisPortrait.jpg">
            <a:hlinkClick r:id="rId2"/>
            <a:extLst>
              <a:ext uri="{FF2B5EF4-FFF2-40B4-BE49-F238E27FC236}">
                <a16:creationId xmlns:a16="http://schemas.microsoft.com/office/drawing/2014/main" id="{D5C83F77-5FCA-44FE-9508-ACA722D78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573463"/>
            <a:ext cx="19653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22">
            <a:extLst>
              <a:ext uri="{FF2B5EF4-FFF2-40B4-BE49-F238E27FC236}">
                <a16:creationId xmlns:a16="http://schemas.microsoft.com/office/drawing/2014/main" id="{9BC33CEB-A2A1-459B-8B3D-0592DFD200AF}"/>
              </a:ext>
            </a:extLst>
          </p:cNvPr>
          <p:cNvSpPr>
            <a:spLocks noChangeArrowheads="1"/>
          </p:cNvSpPr>
          <p:nvPr/>
        </p:nvSpPr>
        <p:spPr bwMode="auto">
          <a:xfrm>
            <a:off x="5724525" y="5949950"/>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b="1"/>
              <a:t>Džingiskanov portret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69BB23B2-A437-455C-82C1-78966C1CD7E8}"/>
              </a:ext>
            </a:extLst>
          </p:cNvPr>
          <p:cNvSpPr>
            <a:spLocks noGrp="1" noChangeArrowheads="1"/>
          </p:cNvSpPr>
          <p:nvPr>
            <p:ph type="body" idx="1"/>
          </p:nvPr>
        </p:nvSpPr>
        <p:spPr>
          <a:xfrm>
            <a:off x="755650" y="1557338"/>
            <a:ext cx="4305300" cy="3311525"/>
          </a:xfrm>
        </p:spPr>
        <p:txBody>
          <a:bodyPr/>
          <a:lstStyle/>
          <a:p>
            <a:pPr algn="just" eaLnBrk="1" hangingPunct="1">
              <a:lnSpc>
                <a:spcPct val="90000"/>
              </a:lnSpc>
            </a:pPr>
            <a:r>
              <a:rPr lang="sl-SI" altLang="sl-SI" sz="2000"/>
              <a:t>Dve leti pred smrtjo je za svojega naslednika izbral sina Ogedeja ter razdelil Mongolsko cesarstvo na kanate in jih podelil svojim sinovom in vnukom. Umrl je leta 1227 po uspešni vojni poti. Pokopan je v neoznačenem grobu nekje v Mongoliji. Njegovi nasledniki so Mongolsko cesarstvo razširili preko velikega dela Evroazije.. </a:t>
            </a:r>
          </a:p>
          <a:p>
            <a:pPr eaLnBrk="1" hangingPunct="1">
              <a:lnSpc>
                <a:spcPct val="90000"/>
              </a:lnSpc>
              <a:buFont typeface="Wingdings" panose="05000000000000000000" pitchFamily="2" charset="2"/>
              <a:buNone/>
            </a:pPr>
            <a:endParaRPr lang="sl-SI" altLang="sl-SI" sz="2000"/>
          </a:p>
        </p:txBody>
      </p:sp>
      <p:sp>
        <p:nvSpPr>
          <p:cNvPr id="20483" name="Rectangle 4">
            <a:extLst>
              <a:ext uri="{FF2B5EF4-FFF2-40B4-BE49-F238E27FC236}">
                <a16:creationId xmlns:a16="http://schemas.microsoft.com/office/drawing/2014/main" id="{A03612A9-814E-4C7F-8D81-1DD37B816557}"/>
              </a:ext>
            </a:extLst>
          </p:cNvPr>
          <p:cNvSpPr>
            <a:spLocks noGrp="1" noChangeArrowheads="1"/>
          </p:cNvSpPr>
          <p:nvPr>
            <p:ph type="title"/>
          </p:nvPr>
        </p:nvSpPr>
        <p:spPr>
          <a:xfrm>
            <a:off x="900113" y="836613"/>
            <a:ext cx="7772400" cy="655637"/>
          </a:xfrm>
        </p:spPr>
        <p:txBody>
          <a:bodyPr/>
          <a:lstStyle/>
          <a:p>
            <a:pPr eaLnBrk="1" hangingPunct="1"/>
            <a:r>
              <a:rPr lang="sl-SI" altLang="sl-SI" sz="2800" b="1">
                <a:latin typeface="Arial" panose="020B0604020202020204" pitchFamily="34" charset="0"/>
              </a:rPr>
              <a:t>Zanimivost - Ginngis Khan</a:t>
            </a:r>
          </a:p>
        </p:txBody>
      </p:sp>
      <p:pic>
        <p:nvPicPr>
          <p:cNvPr id="20484" name="Picture 6" descr="Slika:Genghis Khan Equestrian Statue.JPG">
            <a:hlinkClick r:id="rId2"/>
            <a:extLst>
              <a:ext uri="{FF2B5EF4-FFF2-40B4-BE49-F238E27FC236}">
                <a16:creationId xmlns:a16="http://schemas.microsoft.com/office/drawing/2014/main" id="{F8F3624E-4251-42A4-865D-0989033AF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628775"/>
            <a:ext cx="26892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7">
            <a:extLst>
              <a:ext uri="{FF2B5EF4-FFF2-40B4-BE49-F238E27FC236}">
                <a16:creationId xmlns:a16="http://schemas.microsoft.com/office/drawing/2014/main" id="{96344C3B-6827-437D-BCBA-9988BF02B5C7}"/>
              </a:ext>
            </a:extLst>
          </p:cNvPr>
          <p:cNvSpPr>
            <a:spLocks noChangeArrowheads="1"/>
          </p:cNvSpPr>
          <p:nvPr/>
        </p:nvSpPr>
        <p:spPr bwMode="auto">
          <a:xfrm>
            <a:off x="5724525" y="5661025"/>
            <a:ext cx="27352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b="1"/>
              <a:t>Džingiskanov kip je najvišji kip na svetu, visok je 40 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A89C599-0327-41A3-BFB7-8F5707185279}"/>
              </a:ext>
            </a:extLst>
          </p:cNvPr>
          <p:cNvSpPr>
            <a:spLocks noGrp="1" noChangeArrowheads="1"/>
          </p:cNvSpPr>
          <p:nvPr>
            <p:ph type="title"/>
          </p:nvPr>
        </p:nvSpPr>
        <p:spPr>
          <a:xfrm>
            <a:off x="1258888" y="5661025"/>
            <a:ext cx="6553200" cy="433388"/>
          </a:xfrm>
        </p:spPr>
        <p:txBody>
          <a:bodyPr/>
          <a:lstStyle/>
          <a:p>
            <a:pPr algn="ctr" eaLnBrk="1" hangingPunct="1"/>
            <a:r>
              <a:rPr lang="sl-SI" altLang="sl-SI" sz="1400" b="1">
                <a:latin typeface="Arial" panose="020B0604020202020204" pitchFamily="34" charset="0"/>
              </a:rPr>
              <a:t>     Džingiskanov kip pred palačo mongolskega parlamenta v Ulan Batorju</a:t>
            </a:r>
            <a:r>
              <a:rPr lang="sl-SI" altLang="sl-SI" sz="3800"/>
              <a:t> </a:t>
            </a:r>
          </a:p>
        </p:txBody>
      </p:sp>
      <p:sp>
        <p:nvSpPr>
          <p:cNvPr id="21507" name="Text Box 4">
            <a:extLst>
              <a:ext uri="{FF2B5EF4-FFF2-40B4-BE49-F238E27FC236}">
                <a16:creationId xmlns:a16="http://schemas.microsoft.com/office/drawing/2014/main" id="{2D52FB58-E170-4EE2-8137-16F7A62122B0}"/>
              </a:ext>
            </a:extLst>
          </p:cNvPr>
          <p:cNvSpPr txBox="1">
            <a:spLocks noChangeArrowheads="1"/>
          </p:cNvSpPr>
          <p:nvPr/>
        </p:nvSpPr>
        <p:spPr bwMode="auto">
          <a:xfrm>
            <a:off x="1692275" y="2565400"/>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sl-SI" altLang="sl-SI"/>
          </a:p>
        </p:txBody>
      </p:sp>
      <p:pic>
        <p:nvPicPr>
          <p:cNvPr id="21508" name="Picture 6" descr="Slika:Genghis Khan statue UB MGL.JPG">
            <a:hlinkClick r:id="rId2"/>
            <a:extLst>
              <a:ext uri="{FF2B5EF4-FFF2-40B4-BE49-F238E27FC236}">
                <a16:creationId xmlns:a16="http://schemas.microsoft.com/office/drawing/2014/main" id="{F5DC4477-5445-45CF-9D7D-E4835733C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1639888"/>
            <a:ext cx="5400675"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7">
            <a:extLst>
              <a:ext uri="{FF2B5EF4-FFF2-40B4-BE49-F238E27FC236}">
                <a16:creationId xmlns:a16="http://schemas.microsoft.com/office/drawing/2014/main" id="{086F3CEC-16F7-411E-8D50-77A762289E26}"/>
              </a:ext>
            </a:extLst>
          </p:cNvPr>
          <p:cNvSpPr>
            <a:spLocks noChangeArrowheads="1"/>
          </p:cNvSpPr>
          <p:nvPr/>
        </p:nvSpPr>
        <p:spPr bwMode="auto">
          <a:xfrm>
            <a:off x="755650" y="908050"/>
            <a:ext cx="7772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2800" b="1">
                <a:solidFill>
                  <a:schemeClr val="tx2"/>
                </a:solidFill>
              </a:rPr>
              <a:t>Zanimivost – Ginngis Khan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573CE41-21DF-475D-9426-C9988EB0C390}"/>
              </a:ext>
            </a:extLst>
          </p:cNvPr>
          <p:cNvSpPr>
            <a:spLocks noGrp="1" noChangeArrowheads="1"/>
          </p:cNvSpPr>
          <p:nvPr>
            <p:ph type="title"/>
          </p:nvPr>
        </p:nvSpPr>
        <p:spPr>
          <a:xfrm>
            <a:off x="1371600" y="908050"/>
            <a:ext cx="7772400" cy="560388"/>
          </a:xfrm>
        </p:spPr>
        <p:txBody>
          <a:bodyPr/>
          <a:lstStyle/>
          <a:p>
            <a:pPr eaLnBrk="1" hangingPunct="1"/>
            <a:r>
              <a:rPr lang="sl-SI" altLang="sl-SI" sz="2800" b="1">
                <a:latin typeface="Arial" panose="020B0604020202020204" pitchFamily="34" charset="0"/>
              </a:rPr>
              <a:t>Značilnosti MONGOLIJE</a:t>
            </a:r>
            <a:endParaRPr lang="en-US" altLang="sl-SI" sz="2800" b="1">
              <a:latin typeface="Arial" panose="020B0604020202020204" pitchFamily="34" charset="0"/>
            </a:endParaRPr>
          </a:p>
        </p:txBody>
      </p:sp>
      <p:sp>
        <p:nvSpPr>
          <p:cNvPr id="293891" name="Rectangle 3">
            <a:extLst>
              <a:ext uri="{FF2B5EF4-FFF2-40B4-BE49-F238E27FC236}">
                <a16:creationId xmlns:a16="http://schemas.microsoft.com/office/drawing/2014/main" id="{F609CFE7-925B-41C3-A611-118B9A810262}"/>
              </a:ext>
            </a:extLst>
          </p:cNvPr>
          <p:cNvSpPr>
            <a:spLocks noGrp="1" noChangeArrowheads="1"/>
          </p:cNvSpPr>
          <p:nvPr>
            <p:ph type="body" idx="1"/>
          </p:nvPr>
        </p:nvSpPr>
        <p:spPr>
          <a:xfrm>
            <a:off x="684213" y="3068638"/>
            <a:ext cx="8135937" cy="2952750"/>
          </a:xfrm>
        </p:spPr>
        <p:txBody>
          <a:bodyPr/>
          <a:lstStyle/>
          <a:p>
            <a:pPr algn="just" eaLnBrk="1" hangingPunct="1"/>
            <a:r>
              <a:rPr lang="sl-SI" altLang="sl-SI" sz="2000"/>
              <a:t>Značilnosti</a:t>
            </a:r>
            <a:r>
              <a:rPr lang="sl-SI" altLang="sl-SI" sz="2400"/>
              <a:t>:</a:t>
            </a:r>
          </a:p>
          <a:p>
            <a:pPr lvl="1" algn="just" eaLnBrk="1" hangingPunct="1"/>
            <a:r>
              <a:rPr lang="sl-SI" altLang="sl-SI" sz="2000"/>
              <a:t>skupna površina približno 1.500.000 km</a:t>
            </a:r>
            <a:r>
              <a:rPr lang="sl-SI" altLang="sl-SI" sz="2000" baseline="30000"/>
              <a:t>2</a:t>
            </a:r>
            <a:r>
              <a:rPr lang="sl-SI" altLang="sl-SI" sz="2000"/>
              <a:t>(1.564.116 km</a:t>
            </a:r>
            <a:r>
              <a:rPr lang="sl-SI" altLang="sl-SI" sz="2000" baseline="30000"/>
              <a:t>2</a:t>
            </a:r>
            <a:r>
              <a:rPr lang="sl-SI" altLang="sl-SI" sz="2000"/>
              <a:t>) od tega je pa 0,6% voda, je 19. največja država na svetu</a:t>
            </a:r>
          </a:p>
          <a:p>
            <a:pPr lvl="1" algn="just" eaLnBrk="1" hangingPunct="1"/>
            <a:r>
              <a:rPr lang="sl-SI" altLang="sl-SI" sz="2000"/>
              <a:t>ustanovljena leta 1206 , ustanovitelj Džingiskan</a:t>
            </a:r>
          </a:p>
          <a:p>
            <a:pPr lvl="1" algn="just" eaLnBrk="1" hangingPunct="1"/>
            <a:r>
              <a:rPr lang="sl-SI" altLang="sl-SI" sz="2000"/>
              <a:t>uradni jezik mongolščina, </a:t>
            </a:r>
          </a:p>
          <a:p>
            <a:pPr lvl="1" algn="just" eaLnBrk="1" hangingPunct="1"/>
            <a:r>
              <a:rPr lang="sl-SI" altLang="sl-SI" sz="2000"/>
              <a:t>približno 3 milijona prebivalcev (2.951.786  leta 2007) </a:t>
            </a:r>
          </a:p>
          <a:p>
            <a:pPr lvl="1" algn="just" eaLnBrk="1" hangingPunct="1"/>
            <a:r>
              <a:rPr lang="sl-SI" altLang="sl-SI" sz="2000"/>
              <a:t>glavno mesto Ulan Bator ( 1 milijon prebivalcev)</a:t>
            </a:r>
          </a:p>
          <a:p>
            <a:pPr lvl="1" eaLnBrk="1" hangingPunct="1">
              <a:buFont typeface="Wingdings" panose="05000000000000000000" pitchFamily="2" charset="2"/>
              <a:buNone/>
            </a:pPr>
            <a:endParaRPr lang="sl-SI" altLang="sl-SI" sz="2000"/>
          </a:p>
        </p:txBody>
      </p:sp>
      <p:sp>
        <p:nvSpPr>
          <p:cNvPr id="4100" name="Rectangle 5">
            <a:extLst>
              <a:ext uri="{FF2B5EF4-FFF2-40B4-BE49-F238E27FC236}">
                <a16:creationId xmlns:a16="http://schemas.microsoft.com/office/drawing/2014/main" id="{BBDEA423-85A7-4668-B942-D8BA55BDADB1}"/>
              </a:ext>
            </a:extLst>
          </p:cNvPr>
          <p:cNvSpPr>
            <a:spLocks noChangeArrowheads="1"/>
          </p:cNvSpPr>
          <p:nvPr/>
        </p:nvSpPr>
        <p:spPr bwMode="auto">
          <a:xfrm>
            <a:off x="1547813" y="6443663"/>
            <a:ext cx="683577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latin typeface="Times New Roman" panose="02020603050405020304" pitchFamily="18" charset="0"/>
              </a:rPr>
              <a:t>Vir: internet Vikipedija</a:t>
            </a:r>
            <a:endParaRPr lang="en-US" altLang="sl-SI" sz="1400">
              <a:solidFill>
                <a:schemeClr val="tx2"/>
              </a:solidFill>
              <a:latin typeface="Times New Roman" panose="02020603050405020304" pitchFamily="18" charset="0"/>
            </a:endParaRPr>
          </a:p>
        </p:txBody>
      </p:sp>
      <p:sp>
        <p:nvSpPr>
          <p:cNvPr id="4101" name="Text Box 9">
            <a:extLst>
              <a:ext uri="{FF2B5EF4-FFF2-40B4-BE49-F238E27FC236}">
                <a16:creationId xmlns:a16="http://schemas.microsoft.com/office/drawing/2014/main" id="{DD416D8C-10CB-496D-AFFD-E4C0D29C0669}"/>
              </a:ext>
            </a:extLst>
          </p:cNvPr>
          <p:cNvSpPr txBox="1">
            <a:spLocks noChangeArrowheads="1"/>
          </p:cNvSpPr>
          <p:nvPr/>
        </p:nvSpPr>
        <p:spPr bwMode="auto">
          <a:xfrm>
            <a:off x="1692275" y="1700213"/>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sl-SI" altLang="sl-SI"/>
          </a:p>
        </p:txBody>
      </p:sp>
      <p:sp>
        <p:nvSpPr>
          <p:cNvPr id="4102" name="Text Box 14">
            <a:extLst>
              <a:ext uri="{FF2B5EF4-FFF2-40B4-BE49-F238E27FC236}">
                <a16:creationId xmlns:a16="http://schemas.microsoft.com/office/drawing/2014/main" id="{94A668B0-CDF0-4587-80A7-039EE542B1BE}"/>
              </a:ext>
            </a:extLst>
          </p:cNvPr>
          <p:cNvSpPr txBox="1">
            <a:spLocks noChangeArrowheads="1"/>
          </p:cNvSpPr>
          <p:nvPr/>
        </p:nvSpPr>
        <p:spPr bwMode="auto">
          <a:xfrm>
            <a:off x="2124075" y="2781300"/>
            <a:ext cx="2879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l-SI" altLang="sl-SI" sz="1400"/>
              <a:t>Zastava Mongolije</a:t>
            </a:r>
          </a:p>
        </p:txBody>
      </p:sp>
      <p:sp>
        <p:nvSpPr>
          <p:cNvPr id="4103" name="Text Box 15">
            <a:extLst>
              <a:ext uri="{FF2B5EF4-FFF2-40B4-BE49-F238E27FC236}">
                <a16:creationId xmlns:a16="http://schemas.microsoft.com/office/drawing/2014/main" id="{549925BA-F192-4486-B9EB-C22EC5B6ED45}"/>
              </a:ext>
            </a:extLst>
          </p:cNvPr>
          <p:cNvSpPr txBox="1">
            <a:spLocks noChangeArrowheads="1"/>
          </p:cNvSpPr>
          <p:nvPr/>
        </p:nvSpPr>
        <p:spPr bwMode="auto">
          <a:xfrm>
            <a:off x="5292725" y="2781300"/>
            <a:ext cx="208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l-SI" altLang="sl-SI" sz="1400"/>
              <a:t>Grb Mongolije</a:t>
            </a:r>
          </a:p>
        </p:txBody>
      </p:sp>
      <p:pic>
        <p:nvPicPr>
          <p:cNvPr id="4104" name="Picture 16" descr="Zastava Mongolije">
            <a:hlinkClick r:id="rId3" tooltip="&quot;Zastava Mongolije&quot;"/>
            <a:extLst>
              <a:ext uri="{FF2B5EF4-FFF2-40B4-BE49-F238E27FC236}">
                <a16:creationId xmlns:a16="http://schemas.microsoft.com/office/drawing/2014/main" id="{7CCC10E7-7E76-469F-9965-9FF8951D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628775"/>
            <a:ext cx="22320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7" descr="Grb  Mongolije">
            <a:hlinkClick r:id="rId5" tooltip="&quot;Grb  Mongolije&quot;"/>
            <a:extLst>
              <a:ext uri="{FF2B5EF4-FFF2-40B4-BE49-F238E27FC236}">
                <a16:creationId xmlns:a16="http://schemas.microsoft.com/office/drawing/2014/main" id="{04F34BCF-99C8-4B79-BDA5-59707B8756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1773238"/>
            <a:ext cx="9398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3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08B3013-6104-46BD-A406-8C0D39BD8D3F}"/>
              </a:ext>
            </a:extLst>
          </p:cNvPr>
          <p:cNvSpPr>
            <a:spLocks noGrp="1" noChangeArrowheads="1"/>
          </p:cNvSpPr>
          <p:nvPr>
            <p:ph type="title"/>
          </p:nvPr>
        </p:nvSpPr>
        <p:spPr>
          <a:xfrm>
            <a:off x="900113" y="765175"/>
            <a:ext cx="7772400" cy="703263"/>
          </a:xfrm>
        </p:spPr>
        <p:txBody>
          <a:bodyPr/>
          <a:lstStyle/>
          <a:p>
            <a:pPr eaLnBrk="1" hangingPunct="1"/>
            <a:r>
              <a:rPr lang="sl-SI" altLang="sl-SI" sz="3800" b="1"/>
              <a:t>KONEC</a:t>
            </a:r>
            <a:endParaRPr lang="en-US" altLang="sl-SI" sz="3800" b="1"/>
          </a:p>
        </p:txBody>
      </p:sp>
      <p:sp>
        <p:nvSpPr>
          <p:cNvPr id="22531" name="Rectangle 3">
            <a:extLst>
              <a:ext uri="{FF2B5EF4-FFF2-40B4-BE49-F238E27FC236}">
                <a16:creationId xmlns:a16="http://schemas.microsoft.com/office/drawing/2014/main" id="{CBC4C395-E52E-4DF8-BC6B-EC971897F4CB}"/>
              </a:ext>
            </a:extLst>
          </p:cNvPr>
          <p:cNvSpPr>
            <a:spLocks noGrp="1" noChangeArrowheads="1"/>
          </p:cNvSpPr>
          <p:nvPr>
            <p:ph type="body" idx="1"/>
          </p:nvPr>
        </p:nvSpPr>
        <p:spPr>
          <a:xfrm>
            <a:off x="900113" y="2060575"/>
            <a:ext cx="7772400" cy="4962525"/>
          </a:xfrm>
        </p:spPr>
        <p:txBody>
          <a:bodyPr/>
          <a:lstStyle/>
          <a:p>
            <a:pPr eaLnBrk="1" hangingPunct="1">
              <a:buFont typeface="Wingdings" panose="05000000000000000000" pitchFamily="2" charset="2"/>
              <a:buNone/>
            </a:pPr>
            <a:endParaRPr lang="sl-SI" altLang="sl-SI"/>
          </a:p>
          <a:p>
            <a:pPr eaLnBrk="1" hangingPunct="1"/>
            <a:endParaRPr lang="sl-SI" altLang="sl-SI"/>
          </a:p>
          <a:p>
            <a:pPr eaLnBrk="1" hangingPunct="1"/>
            <a:endParaRPr lang="en-US" altLang="sl-SI"/>
          </a:p>
        </p:txBody>
      </p:sp>
      <p:sp>
        <p:nvSpPr>
          <p:cNvPr id="22532" name="Rectangle 4">
            <a:extLst>
              <a:ext uri="{FF2B5EF4-FFF2-40B4-BE49-F238E27FC236}">
                <a16:creationId xmlns:a16="http://schemas.microsoft.com/office/drawing/2014/main" id="{173A1FF3-66A5-4B09-AFB0-6E0BF3B51980}"/>
              </a:ext>
            </a:extLst>
          </p:cNvPr>
          <p:cNvSpPr>
            <a:spLocks noChangeArrowheads="1"/>
          </p:cNvSpPr>
          <p:nvPr/>
        </p:nvSpPr>
        <p:spPr bwMode="auto">
          <a:xfrm>
            <a:off x="755650" y="4437063"/>
            <a:ext cx="7561263"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b="1">
                <a:solidFill>
                  <a:schemeClr val="tx2"/>
                </a:solidFill>
                <a:latin typeface="Times New Roman" panose="02020603050405020304" pitchFamily="18" charset="0"/>
              </a:rPr>
              <a:t>Viri: </a:t>
            </a:r>
            <a:br>
              <a:rPr lang="sl-SI" altLang="sl-SI" sz="1400" b="1">
                <a:solidFill>
                  <a:schemeClr val="tx2"/>
                </a:solidFill>
                <a:latin typeface="Times New Roman" panose="02020603050405020304" pitchFamily="18" charset="0"/>
              </a:rPr>
            </a:br>
            <a:br>
              <a:rPr lang="sl-SI" altLang="sl-SI" sz="1400" b="1">
                <a:solidFill>
                  <a:schemeClr val="tx2"/>
                </a:solidFill>
                <a:latin typeface="Times New Roman" panose="02020603050405020304" pitchFamily="18" charset="0"/>
              </a:rPr>
            </a:br>
            <a:r>
              <a:rPr lang="sl-SI" altLang="sl-SI" sz="1400" b="1">
                <a:solidFill>
                  <a:schemeClr val="tx2"/>
                </a:solidFill>
                <a:latin typeface="Times New Roman" panose="02020603050405020304" pitchFamily="18" charset="0"/>
              </a:rPr>
              <a:t>- Veliki splošni leksikon, založba DZS, Ljubljana 1997  </a:t>
            </a:r>
            <a:br>
              <a:rPr lang="sl-SI" altLang="sl-SI" sz="1400" b="1">
                <a:solidFill>
                  <a:schemeClr val="tx2"/>
                </a:solidFill>
                <a:latin typeface="Times New Roman" panose="02020603050405020304" pitchFamily="18" charset="0"/>
              </a:rPr>
            </a:br>
            <a:r>
              <a:rPr lang="sl-SI" altLang="sl-SI" sz="1400" b="1">
                <a:solidFill>
                  <a:schemeClr val="tx2"/>
                </a:solidFill>
                <a:latin typeface="Times New Roman" panose="02020603050405020304" pitchFamily="18" charset="0"/>
              </a:rPr>
              <a:t>- dokumentarna TV oddaja – Puščava Gobi, HTV2, 13. marec 2010</a:t>
            </a:r>
            <a:br>
              <a:rPr lang="sl-SI" altLang="sl-SI" sz="1400" b="1">
                <a:solidFill>
                  <a:schemeClr val="tx2"/>
                </a:solidFill>
                <a:latin typeface="Times New Roman" panose="02020603050405020304" pitchFamily="18" charset="0"/>
              </a:rPr>
            </a:br>
            <a:r>
              <a:rPr lang="sl-SI" altLang="sl-SI" sz="1400" b="1">
                <a:solidFill>
                  <a:schemeClr val="tx2"/>
                </a:solidFill>
                <a:latin typeface="Times New Roman" panose="02020603050405020304" pitchFamily="18" charset="0"/>
              </a:rPr>
              <a:t>- Times on line</a:t>
            </a:r>
            <a:br>
              <a:rPr lang="sl-SI" altLang="sl-SI" sz="1400" b="1">
                <a:solidFill>
                  <a:schemeClr val="tx2"/>
                </a:solidFill>
                <a:latin typeface="Times New Roman" panose="02020603050405020304" pitchFamily="18" charset="0"/>
              </a:rPr>
            </a:br>
            <a:r>
              <a:rPr lang="sl-SI" altLang="sl-SI" sz="1400" b="1">
                <a:solidFill>
                  <a:schemeClr val="tx2"/>
                </a:solidFill>
                <a:latin typeface="Times New Roman" panose="02020603050405020304" pitchFamily="18" charset="0"/>
              </a:rPr>
              <a:t>- Wikipedija internet</a:t>
            </a:r>
            <a:endParaRPr lang="en-US" altLang="sl-SI" sz="1400">
              <a:solidFill>
                <a:schemeClr val="tx2"/>
              </a:solidFill>
              <a:latin typeface="Times New Roman" panose="02020603050405020304" pitchFamily="18" charset="0"/>
            </a:endParaRPr>
          </a:p>
        </p:txBody>
      </p:sp>
      <p:sp>
        <p:nvSpPr>
          <p:cNvPr id="22533" name="Rectangle 5">
            <a:extLst>
              <a:ext uri="{FF2B5EF4-FFF2-40B4-BE49-F238E27FC236}">
                <a16:creationId xmlns:a16="http://schemas.microsoft.com/office/drawing/2014/main" id="{7CA37286-C45F-46AE-9540-998A5A008ACC}"/>
              </a:ext>
            </a:extLst>
          </p:cNvPr>
          <p:cNvSpPr>
            <a:spLocks noChangeArrowheads="1"/>
          </p:cNvSpPr>
          <p:nvPr/>
        </p:nvSpPr>
        <p:spPr bwMode="auto">
          <a:xfrm>
            <a:off x="971550" y="2349500"/>
            <a:ext cx="7772400"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sl-SI" altLang="sl-SI" sz="3800" b="1" dirty="0">
                <a:solidFill>
                  <a:schemeClr val="tx2"/>
                </a:solidFill>
                <a:latin typeface="Times New Roman" panose="02020603050405020304" pitchFamily="18" charset="0"/>
              </a:rPr>
              <a:t>Hvala za vašo pozornost!</a:t>
            </a:r>
            <a:br>
              <a:rPr lang="sl-SI" altLang="sl-SI" sz="3800" b="1" dirty="0">
                <a:solidFill>
                  <a:schemeClr val="tx2"/>
                </a:solidFill>
                <a:latin typeface="Times New Roman" panose="02020603050405020304" pitchFamily="18" charset="0"/>
              </a:rPr>
            </a:br>
            <a:r>
              <a:rPr lang="sl-SI" altLang="sl-SI" sz="3800" b="1" dirty="0">
                <a:solidFill>
                  <a:schemeClr val="tx2"/>
                </a:solidFill>
                <a:latin typeface="Times New Roman" panose="02020603050405020304" pitchFamily="18" charset="0"/>
              </a:rPr>
              <a:t>	</a:t>
            </a:r>
            <a:br>
              <a:rPr lang="sl-SI" altLang="sl-SI" sz="3800" b="1" dirty="0">
                <a:solidFill>
                  <a:schemeClr val="tx2"/>
                </a:solidFill>
                <a:latin typeface="Times New Roman" panose="02020603050405020304" pitchFamily="18" charset="0"/>
              </a:rPr>
            </a:br>
            <a:r>
              <a:rPr lang="sl-SI" altLang="sl-SI" sz="3800" b="1" dirty="0">
                <a:solidFill>
                  <a:schemeClr val="tx2"/>
                </a:solidFill>
                <a:latin typeface="Times New Roman" panose="02020603050405020304" pitchFamily="18" charset="0"/>
              </a:rPr>
              <a:t>								</a:t>
            </a:r>
            <a:r>
              <a:rPr lang="sl-SI" altLang="sl-SI" sz="3800" b="1">
                <a:solidFill>
                  <a:schemeClr val="tx2"/>
                </a:solidFill>
                <a:latin typeface="Times New Roman" panose="02020603050405020304" pitchFamily="18" charset="0"/>
              </a:rPr>
              <a:t>	 </a:t>
            </a:r>
          </a:p>
          <a:p>
            <a:pPr algn="r" eaLnBrk="1" hangingPunct="1"/>
            <a:r>
              <a:rPr lang="sl-SI" altLang="sl-SI" sz="3800" b="1" dirty="0">
                <a:solidFill>
                  <a:schemeClr val="tx2"/>
                </a:solidFill>
                <a:latin typeface="Times New Roman" panose="02020603050405020304" pitchFamily="18" charset="0"/>
              </a:rPr>
              <a:t>		</a:t>
            </a:r>
            <a:endParaRPr lang="en-US" altLang="sl-SI" sz="3800" b="1" dirty="0">
              <a:solidFill>
                <a:schemeClr val="tx2"/>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AEC7BEE3-AE4F-498C-A598-30EC183ABEE9}"/>
              </a:ext>
            </a:extLst>
          </p:cNvPr>
          <p:cNvSpPr>
            <a:spLocks noChangeArrowheads="1"/>
          </p:cNvSpPr>
          <p:nvPr/>
        </p:nvSpPr>
        <p:spPr bwMode="auto">
          <a:xfrm>
            <a:off x="684213" y="836613"/>
            <a:ext cx="65849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2800" b="1">
                <a:solidFill>
                  <a:schemeClr val="tx2"/>
                </a:solidFill>
              </a:rPr>
              <a:t>Umestitev Mongolije V Aziji</a:t>
            </a:r>
            <a:endParaRPr lang="en-US" altLang="sl-SI" sz="2800" b="1">
              <a:solidFill>
                <a:schemeClr val="tx2"/>
              </a:solidFill>
            </a:endParaRPr>
          </a:p>
        </p:txBody>
      </p:sp>
      <p:pic>
        <p:nvPicPr>
          <p:cNvPr id="5123" name="Picture 8" descr="Lega Mongolije">
            <a:hlinkClick r:id="rId2" tooltip="&quot;Lega Mongolije&quot;"/>
            <a:extLst>
              <a:ext uri="{FF2B5EF4-FFF2-40B4-BE49-F238E27FC236}">
                <a16:creationId xmlns:a16="http://schemas.microsoft.com/office/drawing/2014/main" id="{011CC556-4145-4BD4-8737-3F96D5DB0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44675"/>
            <a:ext cx="59340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3" name="Rectangle 9">
            <a:extLst>
              <a:ext uri="{FF2B5EF4-FFF2-40B4-BE49-F238E27FC236}">
                <a16:creationId xmlns:a16="http://schemas.microsoft.com/office/drawing/2014/main" id="{212EF119-54DA-4F0C-99C6-C9C5CC440C25}"/>
              </a:ext>
            </a:extLst>
          </p:cNvPr>
          <p:cNvSpPr>
            <a:spLocks noChangeArrowheads="1"/>
          </p:cNvSpPr>
          <p:nvPr/>
        </p:nvSpPr>
        <p:spPr bwMode="auto">
          <a:xfrm>
            <a:off x="1619250" y="4868863"/>
            <a:ext cx="52578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just" eaLnBrk="1" hangingPunct="1">
              <a:lnSpc>
                <a:spcPct val="90000"/>
              </a:lnSpc>
              <a:spcBef>
                <a:spcPct val="20000"/>
              </a:spcBef>
              <a:buClr>
                <a:schemeClr val="accent1"/>
              </a:buClr>
              <a:buSzPct val="75000"/>
              <a:buFont typeface="Wingdings" panose="05000000000000000000" pitchFamily="2" charset="2"/>
              <a:buChar char="n"/>
            </a:pPr>
            <a:r>
              <a:rPr lang="sl-SI" altLang="sl-SI" sz="2000"/>
              <a:t>Mongolija je celinska azijska država.</a:t>
            </a:r>
          </a:p>
          <a:p>
            <a:pPr lvl="1" algn="just" eaLnBrk="1" hangingPunct="1">
              <a:lnSpc>
                <a:spcPct val="90000"/>
              </a:lnSpc>
              <a:spcBef>
                <a:spcPct val="20000"/>
              </a:spcBef>
              <a:buClr>
                <a:schemeClr val="accent1"/>
              </a:buClr>
              <a:buSzPct val="75000"/>
              <a:buFont typeface="Wingdings" panose="05000000000000000000" pitchFamily="2" charset="2"/>
              <a:buChar char="n"/>
            </a:pPr>
            <a:r>
              <a:rPr lang="sl-SI" altLang="sl-SI" sz="2000"/>
              <a:t>podnebje: celinsko</a:t>
            </a:r>
          </a:p>
          <a:p>
            <a:pPr lvl="1" eaLnBrk="1" hangingPunct="1">
              <a:lnSpc>
                <a:spcPct val="90000"/>
              </a:lnSpc>
              <a:spcBef>
                <a:spcPct val="20000"/>
              </a:spcBef>
              <a:buClr>
                <a:schemeClr val="accent1"/>
              </a:buClr>
              <a:buSzPct val="75000"/>
              <a:buFont typeface="Wingdings" panose="05000000000000000000" pitchFamily="2" charset="2"/>
              <a:buChar char="n"/>
            </a:pPr>
            <a:endParaRPr lang="sl-SI" altLang="sl-SI"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47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47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a:extLst>
              <a:ext uri="{FF2B5EF4-FFF2-40B4-BE49-F238E27FC236}">
                <a16:creationId xmlns:a16="http://schemas.microsoft.com/office/drawing/2014/main" id="{D4373F2A-0AA1-43B5-815B-E1ACE884A5A0}"/>
              </a:ext>
            </a:extLst>
          </p:cNvPr>
          <p:cNvSpPr txBox="1">
            <a:spLocks noChangeArrowheads="1"/>
          </p:cNvSpPr>
          <p:nvPr/>
        </p:nvSpPr>
        <p:spPr bwMode="auto">
          <a:xfrm>
            <a:off x="827088" y="1700213"/>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Courier New" panose="02070309020205020404" pitchFamily="49" charset="0"/>
              <a:buChar char="o"/>
            </a:pPr>
            <a:r>
              <a:rPr lang="sl-SI" altLang="sl-SI" sz="2000"/>
              <a:t>Na severu Mongolije je Rusija, na jugu Kitajska, na zahodu pa se približa Kazahstanu. Je druga največja Azijska država, ki nima morske obale. </a:t>
            </a:r>
          </a:p>
        </p:txBody>
      </p:sp>
      <p:pic>
        <p:nvPicPr>
          <p:cNvPr id="6147" name="Picture 32" descr="350px-Mg-map">
            <a:hlinkClick r:id="rId3"/>
            <a:extLst>
              <a:ext uri="{FF2B5EF4-FFF2-40B4-BE49-F238E27FC236}">
                <a16:creationId xmlns:a16="http://schemas.microsoft.com/office/drawing/2014/main" id="{754102D3-0BED-45FD-A21C-85F060EBC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663" y="2924175"/>
            <a:ext cx="51847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3">
            <a:extLst>
              <a:ext uri="{FF2B5EF4-FFF2-40B4-BE49-F238E27FC236}">
                <a16:creationId xmlns:a16="http://schemas.microsoft.com/office/drawing/2014/main" id="{70270346-62FC-4288-A74C-9F3490EAC28C}"/>
              </a:ext>
            </a:extLst>
          </p:cNvPr>
          <p:cNvSpPr>
            <a:spLocks noChangeArrowheads="1"/>
          </p:cNvSpPr>
          <p:nvPr/>
        </p:nvSpPr>
        <p:spPr bwMode="auto">
          <a:xfrm>
            <a:off x="755650" y="836613"/>
            <a:ext cx="65849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2800" b="1">
                <a:solidFill>
                  <a:schemeClr val="tx2"/>
                </a:solidFill>
              </a:rPr>
              <a:t>Umestitev Mongolije v Aziji</a:t>
            </a:r>
            <a:endParaRPr lang="en-US" altLang="sl-SI" sz="2800" b="1">
              <a:solidFill>
                <a:schemeClr val="tx2"/>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D15F60-B7BF-4B4E-BF38-C86ABCBE03A5}"/>
              </a:ext>
            </a:extLst>
          </p:cNvPr>
          <p:cNvSpPr>
            <a:spLocks noGrp="1" noChangeArrowheads="1"/>
          </p:cNvSpPr>
          <p:nvPr>
            <p:ph type="title"/>
          </p:nvPr>
        </p:nvSpPr>
        <p:spPr>
          <a:xfrm>
            <a:off x="914400" y="836613"/>
            <a:ext cx="7772400" cy="584200"/>
          </a:xfrm>
        </p:spPr>
        <p:txBody>
          <a:bodyPr/>
          <a:lstStyle/>
          <a:p>
            <a:pPr eaLnBrk="1" hangingPunct="1"/>
            <a:r>
              <a:rPr lang="sl-SI" altLang="sl-SI" sz="2800" b="1">
                <a:solidFill>
                  <a:schemeClr val="tx1"/>
                </a:solidFill>
                <a:latin typeface="Arial" panose="020B0604020202020204" pitchFamily="34" charset="0"/>
              </a:rPr>
              <a:t>Mongolija</a:t>
            </a:r>
            <a:r>
              <a:rPr lang="sl-SI" altLang="sl-SI" sz="3800">
                <a:solidFill>
                  <a:schemeClr val="tx1"/>
                </a:solidFill>
              </a:rPr>
              <a:t> </a:t>
            </a:r>
          </a:p>
        </p:txBody>
      </p:sp>
      <p:sp>
        <p:nvSpPr>
          <p:cNvPr id="7171" name="Rectangle 32">
            <a:extLst>
              <a:ext uri="{FF2B5EF4-FFF2-40B4-BE49-F238E27FC236}">
                <a16:creationId xmlns:a16="http://schemas.microsoft.com/office/drawing/2014/main" id="{5AA9BA6E-A817-4B91-BD2D-B67E603238C2}"/>
              </a:ext>
            </a:extLst>
          </p:cNvPr>
          <p:cNvSpPr>
            <a:spLocks noGrp="1" noChangeArrowheads="1"/>
          </p:cNvSpPr>
          <p:nvPr>
            <p:ph type="body" idx="1"/>
          </p:nvPr>
        </p:nvSpPr>
        <p:spPr>
          <a:xfrm>
            <a:off x="684213" y="1628775"/>
            <a:ext cx="7772400" cy="1008063"/>
          </a:xfrm>
        </p:spPr>
        <p:txBody>
          <a:bodyPr/>
          <a:lstStyle/>
          <a:p>
            <a:pPr algn="just" eaLnBrk="1" hangingPunct="1">
              <a:spcBef>
                <a:spcPct val="50000"/>
              </a:spcBef>
              <a:buClrTx/>
              <a:buSzTx/>
              <a:buFont typeface="Courier New" panose="02070309020205020404" pitchFamily="49" charset="0"/>
              <a:buChar char="o"/>
            </a:pPr>
            <a:r>
              <a:rPr lang="sl-SI" altLang="sl-SI" sz="2000"/>
              <a:t>Kljub svoji velikosti ima zelo malo površin primernih za obdelovanje in življenje; štiri petine države prekrivajo suhe in neproduktivne stepe.</a:t>
            </a:r>
          </a:p>
        </p:txBody>
      </p:sp>
      <p:pic>
        <p:nvPicPr>
          <p:cNvPr id="7172" name="Picture 34" descr="gobi%20desert%20map">
            <a:extLst>
              <a:ext uri="{FF2B5EF4-FFF2-40B4-BE49-F238E27FC236}">
                <a16:creationId xmlns:a16="http://schemas.microsoft.com/office/drawing/2014/main" id="{1C86D5E9-40D5-4296-A17F-0A0A9AB25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2728913"/>
            <a:ext cx="43243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1F82F0F-FDB4-4B9E-80FD-B5C912435685}"/>
              </a:ext>
            </a:extLst>
          </p:cNvPr>
          <p:cNvSpPr>
            <a:spLocks noGrp="1" noChangeArrowheads="1"/>
          </p:cNvSpPr>
          <p:nvPr>
            <p:ph type="body" idx="1"/>
          </p:nvPr>
        </p:nvSpPr>
        <p:spPr>
          <a:xfrm>
            <a:off x="914400" y="1600200"/>
            <a:ext cx="8050213" cy="4530725"/>
          </a:xfrm>
        </p:spPr>
        <p:txBody>
          <a:bodyPr/>
          <a:lstStyle/>
          <a:p>
            <a:pPr algn="just" eaLnBrk="1" hangingPunct="1"/>
            <a:r>
              <a:rPr lang="sl-SI" altLang="sl-SI" sz="2000"/>
              <a:t>Ulan Bator</a:t>
            </a:r>
          </a:p>
          <a:p>
            <a:pPr algn="just" eaLnBrk="1" hangingPunct="1"/>
            <a:r>
              <a:rPr lang="sl-SI" altLang="sl-SI" sz="2000"/>
              <a:t>v glavnem mestu živi ena tretjina vseh prebivalcev(1 milijon) </a:t>
            </a:r>
          </a:p>
          <a:p>
            <a:pPr algn="just" eaLnBrk="1" hangingPunct="1"/>
            <a:r>
              <a:rPr lang="sl-SI" altLang="sl-SI" sz="2000"/>
              <a:t>največje mesto v državi, industrijski,finančni, medijski, kulturni in umetniški center</a:t>
            </a:r>
          </a:p>
          <a:p>
            <a:pPr algn="just" eaLnBrk="1" hangingPunct="1"/>
            <a:r>
              <a:rPr lang="sl-SI" altLang="sl-SI" sz="2000"/>
              <a:t>ostalo prebivalstvo živi nomadsko ali pol-nomadsko življenje.</a:t>
            </a:r>
            <a:r>
              <a:rPr lang="sl-SI" altLang="sl-SI"/>
              <a:t> </a:t>
            </a:r>
          </a:p>
        </p:txBody>
      </p:sp>
      <p:sp>
        <p:nvSpPr>
          <p:cNvPr id="8195" name="Rectangle 4">
            <a:extLst>
              <a:ext uri="{FF2B5EF4-FFF2-40B4-BE49-F238E27FC236}">
                <a16:creationId xmlns:a16="http://schemas.microsoft.com/office/drawing/2014/main" id="{0403B07B-E74D-45C6-9EFA-82ED4ECFC033}"/>
              </a:ext>
            </a:extLst>
          </p:cNvPr>
          <p:cNvSpPr>
            <a:spLocks noChangeArrowheads="1"/>
          </p:cNvSpPr>
          <p:nvPr/>
        </p:nvSpPr>
        <p:spPr bwMode="auto">
          <a:xfrm>
            <a:off x="900113" y="836613"/>
            <a:ext cx="65849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2800" b="1">
                <a:solidFill>
                  <a:schemeClr val="tx2"/>
                </a:solidFill>
              </a:rPr>
              <a:t>Značilnosti glavnega mesta</a:t>
            </a:r>
            <a:endParaRPr lang="en-US" altLang="sl-SI" sz="2800" b="1">
              <a:solidFill>
                <a:schemeClr val="tx2"/>
              </a:solidFill>
            </a:endParaRPr>
          </a:p>
        </p:txBody>
      </p:sp>
      <p:pic>
        <p:nvPicPr>
          <p:cNvPr id="8196" name="Picture 6" descr="4245311">
            <a:extLst>
              <a:ext uri="{FF2B5EF4-FFF2-40B4-BE49-F238E27FC236}">
                <a16:creationId xmlns:a16="http://schemas.microsoft.com/office/drawing/2014/main" id="{9040CFB5-D7E8-4952-AD92-778D6A8F2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6449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11905875">
            <a:extLst>
              <a:ext uri="{FF2B5EF4-FFF2-40B4-BE49-F238E27FC236}">
                <a16:creationId xmlns:a16="http://schemas.microsoft.com/office/drawing/2014/main" id="{9A758551-E389-433B-AFDC-3E01BEF64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6449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Natural History Museum">
            <a:extLst>
              <a:ext uri="{FF2B5EF4-FFF2-40B4-BE49-F238E27FC236}">
                <a16:creationId xmlns:a16="http://schemas.microsoft.com/office/drawing/2014/main" id="{2FAF5C8D-884C-477C-93AF-8F502C0FC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644900"/>
            <a:ext cx="26638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1">
            <a:extLst>
              <a:ext uri="{FF2B5EF4-FFF2-40B4-BE49-F238E27FC236}">
                <a16:creationId xmlns:a16="http://schemas.microsoft.com/office/drawing/2014/main" id="{2085A14C-D589-4554-AA8C-B51AC41326EB}"/>
              </a:ext>
            </a:extLst>
          </p:cNvPr>
          <p:cNvSpPr>
            <a:spLocks noChangeArrowheads="1"/>
          </p:cNvSpPr>
          <p:nvPr/>
        </p:nvSpPr>
        <p:spPr bwMode="auto">
          <a:xfrm>
            <a:off x="6372225" y="5589588"/>
            <a:ext cx="23034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rPr>
              <a:t>Prirodoslovni muzej</a:t>
            </a:r>
            <a:endParaRPr lang="en-US" altLang="sl-SI" sz="1400">
              <a:solidFill>
                <a:schemeClr val="tx2"/>
              </a:solidFill>
            </a:endParaRPr>
          </a:p>
        </p:txBody>
      </p:sp>
      <p:sp>
        <p:nvSpPr>
          <p:cNvPr id="8200" name="Rectangle 12">
            <a:extLst>
              <a:ext uri="{FF2B5EF4-FFF2-40B4-BE49-F238E27FC236}">
                <a16:creationId xmlns:a16="http://schemas.microsoft.com/office/drawing/2014/main" id="{A29698CC-B591-491C-AE50-22D0A76FFB05}"/>
              </a:ext>
            </a:extLst>
          </p:cNvPr>
          <p:cNvSpPr>
            <a:spLocks noChangeArrowheads="1"/>
          </p:cNvSpPr>
          <p:nvPr/>
        </p:nvSpPr>
        <p:spPr bwMode="auto">
          <a:xfrm>
            <a:off x="3563938" y="5589588"/>
            <a:ext cx="23764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rPr>
              <a:t>Letališče Chinggis Khaan</a:t>
            </a:r>
            <a:endParaRPr lang="en-US" altLang="sl-SI" sz="1400">
              <a:solidFill>
                <a:schemeClr val="tx2"/>
              </a:solidFill>
            </a:endParaRPr>
          </a:p>
        </p:txBody>
      </p:sp>
      <p:sp>
        <p:nvSpPr>
          <p:cNvPr id="8201" name="Rectangle 13">
            <a:extLst>
              <a:ext uri="{FF2B5EF4-FFF2-40B4-BE49-F238E27FC236}">
                <a16:creationId xmlns:a16="http://schemas.microsoft.com/office/drawing/2014/main" id="{44C9DB95-049E-4B55-A7C9-B7C5BBE9D5FC}"/>
              </a:ext>
            </a:extLst>
          </p:cNvPr>
          <p:cNvSpPr>
            <a:spLocks noChangeArrowheads="1"/>
          </p:cNvSpPr>
          <p:nvPr/>
        </p:nvSpPr>
        <p:spPr bwMode="auto">
          <a:xfrm>
            <a:off x="1116013" y="5589588"/>
            <a:ext cx="230346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rPr>
              <a:t>Parlament</a:t>
            </a:r>
            <a:endParaRPr lang="en-US" altLang="sl-SI" sz="140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Trade &amp; Development bank of Mongolia">
            <a:extLst>
              <a:ext uri="{FF2B5EF4-FFF2-40B4-BE49-F238E27FC236}">
                <a16:creationId xmlns:a16="http://schemas.microsoft.com/office/drawing/2014/main" id="{07C04886-ABCC-488B-BFC2-B6FF37165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16113"/>
            <a:ext cx="217170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7">
            <a:extLst>
              <a:ext uri="{FF2B5EF4-FFF2-40B4-BE49-F238E27FC236}">
                <a16:creationId xmlns:a16="http://schemas.microsoft.com/office/drawing/2014/main" id="{8C630C14-F2C0-4235-A019-A3764672A391}"/>
              </a:ext>
            </a:extLst>
          </p:cNvPr>
          <p:cNvSpPr>
            <a:spLocks noChangeArrowheads="1"/>
          </p:cNvSpPr>
          <p:nvPr/>
        </p:nvSpPr>
        <p:spPr bwMode="auto">
          <a:xfrm>
            <a:off x="1122363" y="5300663"/>
            <a:ext cx="230187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rPr>
              <a:t>Trgovsko bančni center</a:t>
            </a:r>
            <a:endParaRPr lang="en-US" altLang="sl-SI" sz="1400">
              <a:solidFill>
                <a:schemeClr val="tx2"/>
              </a:solidFill>
            </a:endParaRPr>
          </a:p>
        </p:txBody>
      </p:sp>
      <p:pic>
        <p:nvPicPr>
          <p:cNvPr id="9220" name="Picture 11" descr="Teatro Nacional de Ópera y Ballet">
            <a:extLst>
              <a:ext uri="{FF2B5EF4-FFF2-40B4-BE49-F238E27FC236}">
                <a16:creationId xmlns:a16="http://schemas.microsoft.com/office/drawing/2014/main" id="{BB5760B8-6B57-4803-B4A6-9371DAD37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1916113"/>
            <a:ext cx="367665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2">
            <a:extLst>
              <a:ext uri="{FF2B5EF4-FFF2-40B4-BE49-F238E27FC236}">
                <a16:creationId xmlns:a16="http://schemas.microsoft.com/office/drawing/2014/main" id="{CDFA5FB1-A8F4-442F-AF9F-A1CAF4915B94}"/>
              </a:ext>
            </a:extLst>
          </p:cNvPr>
          <p:cNvSpPr>
            <a:spLocks noChangeArrowheads="1"/>
          </p:cNvSpPr>
          <p:nvPr/>
        </p:nvSpPr>
        <p:spPr bwMode="auto">
          <a:xfrm>
            <a:off x="4356100" y="4508500"/>
            <a:ext cx="33845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rPr>
              <a:t>Nacionalno gledališče, opera in balet</a:t>
            </a:r>
            <a:endParaRPr lang="en-US" altLang="sl-SI" sz="1400">
              <a:solidFill>
                <a:schemeClr val="tx2"/>
              </a:solidFill>
            </a:endParaRPr>
          </a:p>
        </p:txBody>
      </p:sp>
      <p:sp>
        <p:nvSpPr>
          <p:cNvPr id="9222" name="Rectangle 14">
            <a:extLst>
              <a:ext uri="{FF2B5EF4-FFF2-40B4-BE49-F238E27FC236}">
                <a16:creationId xmlns:a16="http://schemas.microsoft.com/office/drawing/2014/main" id="{471EA074-A1EA-43E3-B59C-625BA91864AC}"/>
              </a:ext>
            </a:extLst>
          </p:cNvPr>
          <p:cNvSpPr>
            <a:spLocks noGrp="1" noChangeArrowheads="1"/>
          </p:cNvSpPr>
          <p:nvPr>
            <p:ph type="title"/>
          </p:nvPr>
        </p:nvSpPr>
        <p:spPr>
          <a:xfrm>
            <a:off x="755650" y="836613"/>
            <a:ext cx="7561263" cy="655637"/>
          </a:xfrm>
        </p:spPr>
        <p:txBody>
          <a:bodyPr/>
          <a:lstStyle/>
          <a:p>
            <a:pPr eaLnBrk="1" hangingPunct="1"/>
            <a:r>
              <a:rPr lang="sl-SI" altLang="sl-SI" sz="2800" b="1">
                <a:latin typeface="Arial" panose="020B0604020202020204" pitchFamily="34" charset="0"/>
              </a:rPr>
              <a:t>Značilnosti glavnega mesta</a:t>
            </a:r>
            <a:endParaRPr lang="en-US" altLang="sl-SI" sz="2800" b="1">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618D58C-3A74-4E5D-B5DE-078811E1C570}"/>
              </a:ext>
            </a:extLst>
          </p:cNvPr>
          <p:cNvSpPr>
            <a:spLocks noGrp="1" noChangeArrowheads="1"/>
          </p:cNvSpPr>
          <p:nvPr>
            <p:ph type="body" idx="1"/>
          </p:nvPr>
        </p:nvSpPr>
        <p:spPr>
          <a:xfrm>
            <a:off x="827088" y="1700213"/>
            <a:ext cx="7772400" cy="4530725"/>
          </a:xfrm>
        </p:spPr>
        <p:txBody>
          <a:bodyPr/>
          <a:lstStyle/>
          <a:p>
            <a:pPr eaLnBrk="1" hangingPunct="1"/>
            <a:r>
              <a:rPr lang="sl-SI" altLang="sl-SI" sz="2000"/>
              <a:t>veroizpovedi: Prevladujoča vera je tibetanski budizem, veliko je tudi muslimanov. </a:t>
            </a:r>
            <a:br>
              <a:rPr lang="sl-SI" altLang="sl-SI" sz="2000"/>
            </a:br>
            <a:endParaRPr lang="sl-SI" altLang="sl-SI" sz="2000"/>
          </a:p>
          <a:p>
            <a:pPr eaLnBrk="1" hangingPunct="1"/>
            <a:endParaRPr lang="sl-SI" altLang="sl-SI" sz="2000"/>
          </a:p>
          <a:p>
            <a:pPr eaLnBrk="1" hangingPunct="1"/>
            <a:endParaRPr lang="sl-SI" altLang="sl-SI" sz="2000"/>
          </a:p>
          <a:p>
            <a:pPr eaLnBrk="1" hangingPunct="1">
              <a:buFont typeface="Wingdings" panose="05000000000000000000" pitchFamily="2" charset="2"/>
              <a:buNone/>
            </a:pPr>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buFont typeface="Wingdings" panose="05000000000000000000" pitchFamily="2" charset="2"/>
              <a:buNone/>
            </a:pPr>
            <a:br>
              <a:rPr lang="sl-SI" altLang="sl-SI" sz="2000"/>
            </a:br>
            <a:endParaRPr lang="sl-SI" altLang="sl-SI" sz="2000"/>
          </a:p>
        </p:txBody>
      </p:sp>
      <p:sp>
        <p:nvSpPr>
          <p:cNvPr id="10243" name="Rectangle 8">
            <a:extLst>
              <a:ext uri="{FF2B5EF4-FFF2-40B4-BE49-F238E27FC236}">
                <a16:creationId xmlns:a16="http://schemas.microsoft.com/office/drawing/2014/main" id="{D623279C-5323-4FBD-AA51-78BCE00C9D74}"/>
              </a:ext>
            </a:extLst>
          </p:cNvPr>
          <p:cNvSpPr>
            <a:spLocks noGrp="1" noChangeArrowheads="1"/>
          </p:cNvSpPr>
          <p:nvPr>
            <p:ph type="title"/>
          </p:nvPr>
        </p:nvSpPr>
        <p:spPr>
          <a:xfrm>
            <a:off x="611188" y="836613"/>
            <a:ext cx="8532812" cy="720725"/>
          </a:xfrm>
        </p:spPr>
        <p:txBody>
          <a:bodyPr/>
          <a:lstStyle/>
          <a:p>
            <a:pPr eaLnBrk="1" hangingPunct="1"/>
            <a:r>
              <a:rPr lang="sl-SI" altLang="sl-SI" sz="2800" b="1">
                <a:latin typeface="Arial" panose="020B0604020202020204" pitchFamily="34" charset="0"/>
              </a:rPr>
              <a:t>Veroizpovedi in nacionalnosti prebivalstva</a:t>
            </a:r>
          </a:p>
        </p:txBody>
      </p:sp>
      <p:pic>
        <p:nvPicPr>
          <p:cNvPr id="10244" name="Picture 10" descr="Ulaan Baatar Temple">
            <a:extLst>
              <a:ext uri="{FF2B5EF4-FFF2-40B4-BE49-F238E27FC236}">
                <a16:creationId xmlns:a16="http://schemas.microsoft.com/office/drawing/2014/main" id="{3D09125E-6A9E-4D27-BC5C-46DCA8515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8" y="2636838"/>
            <a:ext cx="378936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1">
            <a:extLst>
              <a:ext uri="{FF2B5EF4-FFF2-40B4-BE49-F238E27FC236}">
                <a16:creationId xmlns:a16="http://schemas.microsoft.com/office/drawing/2014/main" id="{A1DD8F6A-E8B7-4DB6-B998-C1F82A9A4348}"/>
              </a:ext>
            </a:extLst>
          </p:cNvPr>
          <p:cNvSpPr>
            <a:spLocks noChangeArrowheads="1"/>
          </p:cNvSpPr>
          <p:nvPr/>
        </p:nvSpPr>
        <p:spPr bwMode="auto">
          <a:xfrm>
            <a:off x="3540125" y="5589588"/>
            <a:ext cx="3024188"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l-SI" altLang="sl-SI" sz="1400" b="1">
                <a:solidFill>
                  <a:schemeClr val="tx2"/>
                </a:solidFill>
              </a:rPr>
              <a:t>Budistični hram v Ulan Batoru</a:t>
            </a:r>
            <a:endParaRPr lang="en-US" altLang="sl-SI" sz="140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611D653-D537-4103-B8BC-A62138DE0E38}"/>
              </a:ext>
            </a:extLst>
          </p:cNvPr>
          <p:cNvSpPr>
            <a:spLocks noGrp="1" noChangeArrowheads="1"/>
          </p:cNvSpPr>
          <p:nvPr>
            <p:ph type="title"/>
          </p:nvPr>
        </p:nvSpPr>
        <p:spPr>
          <a:xfrm>
            <a:off x="900113" y="620713"/>
            <a:ext cx="7772400" cy="1143000"/>
          </a:xfrm>
        </p:spPr>
        <p:txBody>
          <a:bodyPr/>
          <a:lstStyle/>
          <a:p>
            <a:pPr eaLnBrk="1" hangingPunct="1"/>
            <a:r>
              <a:rPr lang="sl-SI" altLang="sl-SI" sz="2800" b="1">
                <a:latin typeface="Arial" panose="020B0604020202020204" pitchFamily="34" charset="0"/>
              </a:rPr>
              <a:t>Znamenitosti</a:t>
            </a:r>
          </a:p>
        </p:txBody>
      </p:sp>
      <p:sp>
        <p:nvSpPr>
          <p:cNvPr id="11267" name="Rectangle 3">
            <a:extLst>
              <a:ext uri="{FF2B5EF4-FFF2-40B4-BE49-F238E27FC236}">
                <a16:creationId xmlns:a16="http://schemas.microsoft.com/office/drawing/2014/main" id="{377D97C9-434D-4523-96D0-B9B7406912D4}"/>
              </a:ext>
            </a:extLst>
          </p:cNvPr>
          <p:cNvSpPr>
            <a:spLocks noGrp="1" noChangeArrowheads="1"/>
          </p:cNvSpPr>
          <p:nvPr>
            <p:ph type="body" idx="1"/>
          </p:nvPr>
        </p:nvSpPr>
        <p:spPr>
          <a:xfrm>
            <a:off x="827088" y="1600200"/>
            <a:ext cx="7859712" cy="2260600"/>
          </a:xfrm>
        </p:spPr>
        <p:txBody>
          <a:bodyPr/>
          <a:lstStyle/>
          <a:p>
            <a:pPr algn="just" eaLnBrk="1" hangingPunct="1">
              <a:buFont typeface="Wingdings" panose="05000000000000000000" pitchFamily="2" charset="2"/>
              <a:buNone/>
            </a:pPr>
            <a:r>
              <a:rPr lang="sl-SI" altLang="sl-SI" sz="2000"/>
              <a:t>Mongolija je znana:</a:t>
            </a:r>
          </a:p>
          <a:p>
            <a:pPr algn="just" eaLnBrk="1" hangingPunct="1"/>
            <a:r>
              <a:rPr lang="sl-SI" altLang="sl-SI" sz="2000"/>
              <a:t>po puščavi Gobi, </a:t>
            </a:r>
          </a:p>
          <a:p>
            <a:pPr algn="just" eaLnBrk="1" hangingPunct="1"/>
            <a:r>
              <a:rPr lang="sl-SI" altLang="sl-SI" sz="2000"/>
              <a:t>po svojih kmetih-nomadih, ki živijo v jurtah,</a:t>
            </a:r>
          </a:p>
          <a:p>
            <a:pPr algn="just" eaLnBrk="1" hangingPunct="1"/>
            <a:r>
              <a:rPr lang="sl-SI" altLang="sl-SI" sz="2000"/>
              <a:t>po dvogrbih kamelah (katerih je še samo 1000 v puščavi Gobi),</a:t>
            </a:r>
          </a:p>
          <a:p>
            <a:pPr algn="just" eaLnBrk="1" hangingPunct="1"/>
            <a:r>
              <a:rPr lang="sl-SI" altLang="sl-SI" sz="2000"/>
              <a:t>nomadski živini, ki se seli po pašnikih glede na letni čas,</a:t>
            </a:r>
          </a:p>
          <a:p>
            <a:pPr algn="just" eaLnBrk="1" hangingPunct="1"/>
            <a:r>
              <a:rPr lang="sl-SI" altLang="sl-SI" sz="2000"/>
              <a:t>po največjem vojskovodji Džingiskanu.</a:t>
            </a:r>
          </a:p>
          <a:p>
            <a:pPr algn="just" eaLnBrk="1" hangingPunct="1">
              <a:buFont typeface="Wingdings" panose="05000000000000000000" pitchFamily="2" charset="2"/>
              <a:buNone/>
            </a:pPr>
            <a:r>
              <a:rPr lang="sl-SI" altLang="sl-SI"/>
              <a:t> </a:t>
            </a:r>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0</TotalTime>
  <Words>694</Words>
  <Application>Microsoft Office PowerPoint</Application>
  <PresentationFormat>On-screen Show (4:3)</PresentationFormat>
  <Paragraphs>109</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Courier New</vt:lpstr>
      <vt:lpstr>Times New Roman</vt:lpstr>
      <vt:lpstr>Wingdings</vt:lpstr>
      <vt:lpstr>Layers</vt:lpstr>
      <vt:lpstr>PowerPoint Presentation</vt:lpstr>
      <vt:lpstr>Značilnosti MONGOLIJE</vt:lpstr>
      <vt:lpstr>PowerPoint Presentation</vt:lpstr>
      <vt:lpstr>PowerPoint Presentation</vt:lpstr>
      <vt:lpstr>Mongolija </vt:lpstr>
      <vt:lpstr>PowerPoint Presentation</vt:lpstr>
      <vt:lpstr>Značilnosti glavnega mesta</vt:lpstr>
      <vt:lpstr>Veroizpovedi in nacionalnosti prebivalstva</vt:lpstr>
      <vt:lpstr>Znamenitosti</vt:lpstr>
      <vt:lpstr>Gobi</vt:lpstr>
      <vt:lpstr>Gobi</vt:lpstr>
      <vt:lpstr>Okostja dinozavrov iz puščave Gobi</vt:lpstr>
      <vt:lpstr>Jurta</vt:lpstr>
      <vt:lpstr>Kašmirska koza </vt:lpstr>
      <vt:lpstr>Zanimivosti – najvišja gora</vt:lpstr>
      <vt:lpstr>Zanimivosti – najdaljša reka</vt:lpstr>
      <vt:lpstr>Zanimivost - Ginngis Khan</vt:lpstr>
      <vt:lpstr>Zanimivost - Ginngis Khan</vt:lpstr>
      <vt:lpstr>     Džingiskanov kip pred palačo mongolskega parlamenta v Ulan Batorju </vt:lpstr>
      <vt:lpstr>KONEC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2019-05-31T08:40:25Z</dcterms:created>
  <dcterms:modified xsi:type="dcterms:W3CDTF">2019-05-31T08:40:26Z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