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3"/>
  </p:notesMasterIdLst>
  <p:sldIdLst>
    <p:sldId id="265" r:id="rId2"/>
    <p:sldId id="266" r:id="rId3"/>
    <p:sldId id="267" r:id="rId4"/>
    <p:sldId id="274" r:id="rId5"/>
    <p:sldId id="268" r:id="rId6"/>
    <p:sldId id="269" r:id="rId7"/>
    <p:sldId id="270" r:id="rId8"/>
    <p:sldId id="271" r:id="rId9"/>
    <p:sldId id="273" r:id="rId10"/>
    <p:sldId id="275" r:id="rId11"/>
    <p:sldId id="272" r:id="rId12"/>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3" autoAdjust="0"/>
  </p:normalViewPr>
  <p:slideViewPr>
    <p:cSldViewPr>
      <p:cViewPr varScale="1">
        <p:scale>
          <a:sx n="71" d="100"/>
          <a:sy n="71" d="100"/>
        </p:scale>
        <p:origin x="-134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grada glave 1">
            <a:extLst>
              <a:ext uri="{FF2B5EF4-FFF2-40B4-BE49-F238E27FC236}">
                <a16:creationId xmlns:a16="http://schemas.microsoft.com/office/drawing/2014/main" id="{D585DC51-9BDF-4D91-92A0-12E9C00E8D2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sl-SI"/>
          </a:p>
        </p:txBody>
      </p:sp>
      <p:sp>
        <p:nvSpPr>
          <p:cNvPr id="3" name="Ograda datuma 2">
            <a:extLst>
              <a:ext uri="{FF2B5EF4-FFF2-40B4-BE49-F238E27FC236}">
                <a16:creationId xmlns:a16="http://schemas.microsoft.com/office/drawing/2014/main" id="{35B1B42C-DFDF-451E-8BA0-CE08BB8E7FA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E8ACA06-E886-4805-A64C-A0E929A3EAB1}" type="datetimeFigureOut">
              <a:rPr lang="sl-SI"/>
              <a:pPr>
                <a:defRPr/>
              </a:pPr>
              <a:t>31. 05. 2019</a:t>
            </a:fld>
            <a:endParaRPr lang="sl-SI"/>
          </a:p>
        </p:txBody>
      </p:sp>
      <p:sp>
        <p:nvSpPr>
          <p:cNvPr id="4" name="Ograda stranske slike 3">
            <a:extLst>
              <a:ext uri="{FF2B5EF4-FFF2-40B4-BE49-F238E27FC236}">
                <a16:creationId xmlns:a16="http://schemas.microsoft.com/office/drawing/2014/main" id="{18A163DA-192A-45A3-9012-47D5606CF2C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l-SI" noProof="0"/>
          </a:p>
        </p:txBody>
      </p:sp>
      <p:sp>
        <p:nvSpPr>
          <p:cNvPr id="5" name="Ograda opomb 4">
            <a:extLst>
              <a:ext uri="{FF2B5EF4-FFF2-40B4-BE49-F238E27FC236}">
                <a16:creationId xmlns:a16="http://schemas.microsoft.com/office/drawing/2014/main" id="{CACD30BC-8280-469D-BFB4-9D977761366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noProof="0"/>
              <a:t>Uredite sloge besedila matrice</a:t>
            </a:r>
          </a:p>
          <a:p>
            <a:pPr lvl="1"/>
            <a:r>
              <a:rPr lang="sl-SI" noProof="0"/>
              <a:t>Druga raven</a:t>
            </a:r>
          </a:p>
          <a:p>
            <a:pPr lvl="2"/>
            <a:r>
              <a:rPr lang="sl-SI" noProof="0"/>
              <a:t>Tretja raven</a:t>
            </a:r>
          </a:p>
          <a:p>
            <a:pPr lvl="3"/>
            <a:r>
              <a:rPr lang="sl-SI" noProof="0"/>
              <a:t>Četrta raven</a:t>
            </a:r>
          </a:p>
          <a:p>
            <a:pPr lvl="4"/>
            <a:r>
              <a:rPr lang="sl-SI" noProof="0"/>
              <a:t>Peta raven</a:t>
            </a:r>
          </a:p>
        </p:txBody>
      </p:sp>
      <p:sp>
        <p:nvSpPr>
          <p:cNvPr id="6" name="Ograda noge 5">
            <a:extLst>
              <a:ext uri="{FF2B5EF4-FFF2-40B4-BE49-F238E27FC236}">
                <a16:creationId xmlns:a16="http://schemas.microsoft.com/office/drawing/2014/main" id="{9AD3BAB5-C49D-4E15-AD66-0E823AFB1FB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sl-SI"/>
          </a:p>
        </p:txBody>
      </p:sp>
      <p:sp>
        <p:nvSpPr>
          <p:cNvPr id="7" name="Ograda številke diapozitiva 6">
            <a:extLst>
              <a:ext uri="{FF2B5EF4-FFF2-40B4-BE49-F238E27FC236}">
                <a16:creationId xmlns:a16="http://schemas.microsoft.com/office/drawing/2014/main" id="{70FF8282-BBEA-4EE8-ABF0-3E6F82447B8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2A8487F-3494-4A42-BF5F-E5306AD6187B}" type="slidenum">
              <a:rPr lang="sl-SI" altLang="sl-SI"/>
              <a:pPr/>
              <a:t>‹#›</a:t>
            </a:fld>
            <a:endParaRPr lang="sl-SI" altLang="sl-S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grada stranske slike 1">
            <a:extLst>
              <a:ext uri="{FF2B5EF4-FFF2-40B4-BE49-F238E27FC236}">
                <a16:creationId xmlns:a16="http://schemas.microsoft.com/office/drawing/2014/main" id="{56640345-46D4-4EA7-BF1C-C86DCD1911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Ograda opomb 2">
            <a:extLst>
              <a:ext uri="{FF2B5EF4-FFF2-40B4-BE49-F238E27FC236}">
                <a16:creationId xmlns:a16="http://schemas.microsoft.com/office/drawing/2014/main" id="{9D1A65ED-5BAB-480E-A4EF-B7A51F4534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14340" name="Ograda številke diapozitiva 3">
            <a:extLst>
              <a:ext uri="{FF2B5EF4-FFF2-40B4-BE49-F238E27FC236}">
                <a16:creationId xmlns:a16="http://schemas.microsoft.com/office/drawing/2014/main" id="{E214AB2E-C807-468B-B3E9-6B8BEF2FF8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1201723-ED38-4FA5-AB62-46E0E587175D}" type="slidenum">
              <a:rPr lang="sl-SI" altLang="sl-SI"/>
              <a:pPr/>
              <a:t>1</a:t>
            </a:fld>
            <a:endParaRPr lang="sl-SI" altLang="sl-S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Uredite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p>
        </p:txBody>
      </p:sp>
      <p:sp>
        <p:nvSpPr>
          <p:cNvPr id="4" name="Ograda datuma 3">
            <a:extLst>
              <a:ext uri="{FF2B5EF4-FFF2-40B4-BE49-F238E27FC236}">
                <a16:creationId xmlns:a16="http://schemas.microsoft.com/office/drawing/2014/main" id="{6EDBF584-98AD-443B-B60D-AAD2C0BDCD6F}"/>
              </a:ext>
            </a:extLst>
          </p:cNvPr>
          <p:cNvSpPr>
            <a:spLocks noGrp="1"/>
          </p:cNvSpPr>
          <p:nvPr>
            <p:ph type="dt" sz="half" idx="10"/>
          </p:nvPr>
        </p:nvSpPr>
        <p:spPr/>
        <p:txBody>
          <a:bodyPr/>
          <a:lstStyle>
            <a:lvl1pPr>
              <a:defRPr/>
            </a:lvl1pPr>
          </a:lstStyle>
          <a:p>
            <a:pPr>
              <a:defRPr/>
            </a:pPr>
            <a:fld id="{F8CAB329-ED1B-45EA-A127-14B120D9910E}" type="datetimeFigureOut">
              <a:rPr lang="sl-SI"/>
              <a:pPr>
                <a:defRPr/>
              </a:pPr>
              <a:t>31. 05. 2019</a:t>
            </a:fld>
            <a:endParaRPr lang="sl-SI"/>
          </a:p>
        </p:txBody>
      </p:sp>
      <p:sp>
        <p:nvSpPr>
          <p:cNvPr id="5" name="Ograda noge 4">
            <a:extLst>
              <a:ext uri="{FF2B5EF4-FFF2-40B4-BE49-F238E27FC236}">
                <a16:creationId xmlns:a16="http://schemas.microsoft.com/office/drawing/2014/main" id="{3FEEAC54-BACD-4181-8621-0ABF601B516D}"/>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85E66660-F024-4DAF-B5EB-B0D8501101B0}"/>
              </a:ext>
            </a:extLst>
          </p:cNvPr>
          <p:cNvSpPr>
            <a:spLocks noGrp="1"/>
          </p:cNvSpPr>
          <p:nvPr>
            <p:ph type="sldNum" sz="quarter" idx="12"/>
          </p:nvPr>
        </p:nvSpPr>
        <p:spPr/>
        <p:txBody>
          <a:bodyPr/>
          <a:lstStyle>
            <a:lvl1pPr>
              <a:defRPr/>
            </a:lvl1pPr>
          </a:lstStyle>
          <a:p>
            <a:fld id="{F06997A9-1B5B-4EBE-84FD-6E53BF685FDB}" type="slidenum">
              <a:rPr lang="sl-SI" altLang="sl-SI"/>
              <a:pPr/>
              <a:t>‹#›</a:t>
            </a:fld>
            <a:endParaRPr lang="sl-SI" altLang="sl-SI"/>
          </a:p>
        </p:txBody>
      </p:sp>
    </p:spTree>
    <p:extLst>
      <p:ext uri="{BB962C8B-B14F-4D97-AF65-F5344CB8AC3E}">
        <p14:creationId xmlns:p14="http://schemas.microsoft.com/office/powerpoint/2010/main" val="414415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D9A8C432-07CA-42D4-8BBF-D9A8278AD379}"/>
              </a:ext>
            </a:extLst>
          </p:cNvPr>
          <p:cNvSpPr>
            <a:spLocks noGrp="1"/>
          </p:cNvSpPr>
          <p:nvPr>
            <p:ph type="dt" sz="half" idx="10"/>
          </p:nvPr>
        </p:nvSpPr>
        <p:spPr/>
        <p:txBody>
          <a:bodyPr/>
          <a:lstStyle>
            <a:lvl1pPr>
              <a:defRPr/>
            </a:lvl1pPr>
          </a:lstStyle>
          <a:p>
            <a:pPr>
              <a:defRPr/>
            </a:pPr>
            <a:fld id="{1A0409ED-11D7-4268-B710-3F07D4545106}" type="datetimeFigureOut">
              <a:rPr lang="sl-SI"/>
              <a:pPr>
                <a:defRPr/>
              </a:pPr>
              <a:t>31. 05. 2019</a:t>
            </a:fld>
            <a:endParaRPr lang="sl-SI"/>
          </a:p>
        </p:txBody>
      </p:sp>
      <p:sp>
        <p:nvSpPr>
          <p:cNvPr id="5" name="Ograda noge 4">
            <a:extLst>
              <a:ext uri="{FF2B5EF4-FFF2-40B4-BE49-F238E27FC236}">
                <a16:creationId xmlns:a16="http://schemas.microsoft.com/office/drawing/2014/main" id="{22072270-CAB6-48E1-A32B-F22412B51EC0}"/>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B213D0EB-7FFA-4A6F-8414-340A3A76580A}"/>
              </a:ext>
            </a:extLst>
          </p:cNvPr>
          <p:cNvSpPr>
            <a:spLocks noGrp="1"/>
          </p:cNvSpPr>
          <p:nvPr>
            <p:ph type="sldNum" sz="quarter" idx="12"/>
          </p:nvPr>
        </p:nvSpPr>
        <p:spPr/>
        <p:txBody>
          <a:bodyPr/>
          <a:lstStyle>
            <a:lvl1pPr>
              <a:defRPr/>
            </a:lvl1pPr>
          </a:lstStyle>
          <a:p>
            <a:fld id="{07E750B6-6913-4DC5-96AB-DABE4D5597BF}" type="slidenum">
              <a:rPr lang="sl-SI" altLang="sl-SI"/>
              <a:pPr/>
              <a:t>‹#›</a:t>
            </a:fld>
            <a:endParaRPr lang="sl-SI" altLang="sl-SI"/>
          </a:p>
        </p:txBody>
      </p:sp>
    </p:spTree>
    <p:extLst>
      <p:ext uri="{BB962C8B-B14F-4D97-AF65-F5344CB8AC3E}">
        <p14:creationId xmlns:p14="http://schemas.microsoft.com/office/powerpoint/2010/main" val="3161647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Uredite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FA167C56-980D-48E5-8FDC-323C6137F79B}"/>
              </a:ext>
            </a:extLst>
          </p:cNvPr>
          <p:cNvSpPr>
            <a:spLocks noGrp="1"/>
          </p:cNvSpPr>
          <p:nvPr>
            <p:ph type="dt" sz="half" idx="10"/>
          </p:nvPr>
        </p:nvSpPr>
        <p:spPr/>
        <p:txBody>
          <a:bodyPr/>
          <a:lstStyle>
            <a:lvl1pPr>
              <a:defRPr/>
            </a:lvl1pPr>
          </a:lstStyle>
          <a:p>
            <a:pPr>
              <a:defRPr/>
            </a:pPr>
            <a:fld id="{A67A0B95-827E-4AF7-B3C1-DC36B8D18D06}" type="datetimeFigureOut">
              <a:rPr lang="sl-SI"/>
              <a:pPr>
                <a:defRPr/>
              </a:pPr>
              <a:t>31. 05. 2019</a:t>
            </a:fld>
            <a:endParaRPr lang="sl-SI"/>
          </a:p>
        </p:txBody>
      </p:sp>
      <p:sp>
        <p:nvSpPr>
          <p:cNvPr id="5" name="Ograda noge 4">
            <a:extLst>
              <a:ext uri="{FF2B5EF4-FFF2-40B4-BE49-F238E27FC236}">
                <a16:creationId xmlns:a16="http://schemas.microsoft.com/office/drawing/2014/main" id="{0A21677E-93B9-4330-AC6C-51811F3C33CF}"/>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30300368-3378-4F38-A854-CAEBD64B2DB6}"/>
              </a:ext>
            </a:extLst>
          </p:cNvPr>
          <p:cNvSpPr>
            <a:spLocks noGrp="1"/>
          </p:cNvSpPr>
          <p:nvPr>
            <p:ph type="sldNum" sz="quarter" idx="12"/>
          </p:nvPr>
        </p:nvSpPr>
        <p:spPr/>
        <p:txBody>
          <a:bodyPr/>
          <a:lstStyle>
            <a:lvl1pPr>
              <a:defRPr/>
            </a:lvl1pPr>
          </a:lstStyle>
          <a:p>
            <a:fld id="{A7C91739-DC9A-48F8-972F-9547B318A2DE}" type="slidenum">
              <a:rPr lang="sl-SI" altLang="sl-SI"/>
              <a:pPr/>
              <a:t>‹#›</a:t>
            </a:fld>
            <a:endParaRPr lang="sl-SI" altLang="sl-SI"/>
          </a:p>
        </p:txBody>
      </p:sp>
    </p:spTree>
    <p:extLst>
      <p:ext uri="{BB962C8B-B14F-4D97-AF65-F5344CB8AC3E}">
        <p14:creationId xmlns:p14="http://schemas.microsoft.com/office/powerpoint/2010/main" val="1688769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C6BD2887-6140-4522-832E-D7B5B4F3C1F5}"/>
              </a:ext>
            </a:extLst>
          </p:cNvPr>
          <p:cNvSpPr>
            <a:spLocks noGrp="1"/>
          </p:cNvSpPr>
          <p:nvPr>
            <p:ph type="dt" sz="half" idx="10"/>
          </p:nvPr>
        </p:nvSpPr>
        <p:spPr/>
        <p:txBody>
          <a:bodyPr/>
          <a:lstStyle>
            <a:lvl1pPr>
              <a:defRPr/>
            </a:lvl1pPr>
          </a:lstStyle>
          <a:p>
            <a:pPr>
              <a:defRPr/>
            </a:pPr>
            <a:fld id="{73D66F6C-3810-485E-B834-3CCE346EBC44}" type="datetimeFigureOut">
              <a:rPr lang="sl-SI"/>
              <a:pPr>
                <a:defRPr/>
              </a:pPr>
              <a:t>31. 05. 2019</a:t>
            </a:fld>
            <a:endParaRPr lang="sl-SI"/>
          </a:p>
        </p:txBody>
      </p:sp>
      <p:sp>
        <p:nvSpPr>
          <p:cNvPr id="5" name="Ograda noge 4">
            <a:extLst>
              <a:ext uri="{FF2B5EF4-FFF2-40B4-BE49-F238E27FC236}">
                <a16:creationId xmlns:a16="http://schemas.microsoft.com/office/drawing/2014/main" id="{B4C40D58-40F5-4680-B906-D040E16D9C81}"/>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167EEC24-6E74-4DD1-A0DD-1354069BAA61}"/>
              </a:ext>
            </a:extLst>
          </p:cNvPr>
          <p:cNvSpPr>
            <a:spLocks noGrp="1"/>
          </p:cNvSpPr>
          <p:nvPr>
            <p:ph type="sldNum" sz="quarter" idx="12"/>
          </p:nvPr>
        </p:nvSpPr>
        <p:spPr/>
        <p:txBody>
          <a:bodyPr/>
          <a:lstStyle>
            <a:lvl1pPr>
              <a:defRPr/>
            </a:lvl1pPr>
          </a:lstStyle>
          <a:p>
            <a:fld id="{A7EB2BBF-51C8-4F77-91EC-0E6CF110A209}" type="slidenum">
              <a:rPr lang="sl-SI" altLang="sl-SI"/>
              <a:pPr/>
              <a:t>‹#›</a:t>
            </a:fld>
            <a:endParaRPr lang="sl-SI" altLang="sl-SI"/>
          </a:p>
        </p:txBody>
      </p:sp>
    </p:spTree>
    <p:extLst>
      <p:ext uri="{BB962C8B-B14F-4D97-AF65-F5344CB8AC3E}">
        <p14:creationId xmlns:p14="http://schemas.microsoft.com/office/powerpoint/2010/main" val="2286063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Uredite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Ograda datuma 3">
            <a:extLst>
              <a:ext uri="{FF2B5EF4-FFF2-40B4-BE49-F238E27FC236}">
                <a16:creationId xmlns:a16="http://schemas.microsoft.com/office/drawing/2014/main" id="{21637A78-84AF-4B9D-AE89-2424C38D58D0}"/>
              </a:ext>
            </a:extLst>
          </p:cNvPr>
          <p:cNvSpPr>
            <a:spLocks noGrp="1"/>
          </p:cNvSpPr>
          <p:nvPr>
            <p:ph type="dt" sz="half" idx="10"/>
          </p:nvPr>
        </p:nvSpPr>
        <p:spPr/>
        <p:txBody>
          <a:bodyPr/>
          <a:lstStyle>
            <a:lvl1pPr>
              <a:defRPr/>
            </a:lvl1pPr>
          </a:lstStyle>
          <a:p>
            <a:pPr>
              <a:defRPr/>
            </a:pPr>
            <a:fld id="{DC27669E-71D6-4A74-8BAF-6D8CFD232964}" type="datetimeFigureOut">
              <a:rPr lang="sl-SI"/>
              <a:pPr>
                <a:defRPr/>
              </a:pPr>
              <a:t>31. 05. 2019</a:t>
            </a:fld>
            <a:endParaRPr lang="sl-SI"/>
          </a:p>
        </p:txBody>
      </p:sp>
      <p:sp>
        <p:nvSpPr>
          <p:cNvPr id="5" name="Ograda noge 4">
            <a:extLst>
              <a:ext uri="{FF2B5EF4-FFF2-40B4-BE49-F238E27FC236}">
                <a16:creationId xmlns:a16="http://schemas.microsoft.com/office/drawing/2014/main" id="{2CA381F0-457A-4455-B937-D7468B5E0E0F}"/>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B7A0C526-1456-4413-A9B6-C2C05103032E}"/>
              </a:ext>
            </a:extLst>
          </p:cNvPr>
          <p:cNvSpPr>
            <a:spLocks noGrp="1"/>
          </p:cNvSpPr>
          <p:nvPr>
            <p:ph type="sldNum" sz="quarter" idx="12"/>
          </p:nvPr>
        </p:nvSpPr>
        <p:spPr/>
        <p:txBody>
          <a:bodyPr/>
          <a:lstStyle>
            <a:lvl1pPr>
              <a:defRPr/>
            </a:lvl1pPr>
          </a:lstStyle>
          <a:p>
            <a:fld id="{75DEE143-468B-423A-AC2F-77D68895F6F4}" type="slidenum">
              <a:rPr lang="sl-SI" altLang="sl-SI"/>
              <a:pPr/>
              <a:t>‹#›</a:t>
            </a:fld>
            <a:endParaRPr lang="sl-SI" altLang="sl-SI"/>
          </a:p>
        </p:txBody>
      </p:sp>
    </p:spTree>
    <p:extLst>
      <p:ext uri="{BB962C8B-B14F-4D97-AF65-F5344CB8AC3E}">
        <p14:creationId xmlns:p14="http://schemas.microsoft.com/office/powerpoint/2010/main" val="1395323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3">
            <a:extLst>
              <a:ext uri="{FF2B5EF4-FFF2-40B4-BE49-F238E27FC236}">
                <a16:creationId xmlns:a16="http://schemas.microsoft.com/office/drawing/2014/main" id="{A003269E-6352-46AB-8D61-7345480AD8FA}"/>
              </a:ext>
            </a:extLst>
          </p:cNvPr>
          <p:cNvSpPr>
            <a:spLocks noGrp="1"/>
          </p:cNvSpPr>
          <p:nvPr>
            <p:ph type="dt" sz="half" idx="10"/>
          </p:nvPr>
        </p:nvSpPr>
        <p:spPr/>
        <p:txBody>
          <a:bodyPr/>
          <a:lstStyle>
            <a:lvl1pPr>
              <a:defRPr/>
            </a:lvl1pPr>
          </a:lstStyle>
          <a:p>
            <a:pPr>
              <a:defRPr/>
            </a:pPr>
            <a:fld id="{57E3B811-2C59-4B09-A642-430A41B9C516}" type="datetimeFigureOut">
              <a:rPr lang="sl-SI"/>
              <a:pPr>
                <a:defRPr/>
              </a:pPr>
              <a:t>31. 05. 2019</a:t>
            </a:fld>
            <a:endParaRPr lang="sl-SI"/>
          </a:p>
        </p:txBody>
      </p:sp>
      <p:sp>
        <p:nvSpPr>
          <p:cNvPr id="6" name="Ograda noge 4">
            <a:extLst>
              <a:ext uri="{FF2B5EF4-FFF2-40B4-BE49-F238E27FC236}">
                <a16:creationId xmlns:a16="http://schemas.microsoft.com/office/drawing/2014/main" id="{28E1EA8E-9F7A-4A2E-A96B-5A05C3712E31}"/>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02EA296A-2CF4-481B-B784-1325ED649F56}"/>
              </a:ext>
            </a:extLst>
          </p:cNvPr>
          <p:cNvSpPr>
            <a:spLocks noGrp="1"/>
          </p:cNvSpPr>
          <p:nvPr>
            <p:ph type="sldNum" sz="quarter" idx="12"/>
          </p:nvPr>
        </p:nvSpPr>
        <p:spPr/>
        <p:txBody>
          <a:bodyPr/>
          <a:lstStyle>
            <a:lvl1pPr>
              <a:defRPr/>
            </a:lvl1pPr>
          </a:lstStyle>
          <a:p>
            <a:fld id="{08159FA9-67AC-4C4B-B071-BCE9748CE3EA}" type="slidenum">
              <a:rPr lang="sl-SI" altLang="sl-SI"/>
              <a:pPr/>
              <a:t>‹#›</a:t>
            </a:fld>
            <a:endParaRPr lang="sl-SI" altLang="sl-SI"/>
          </a:p>
        </p:txBody>
      </p:sp>
    </p:spTree>
    <p:extLst>
      <p:ext uri="{BB962C8B-B14F-4D97-AF65-F5344CB8AC3E}">
        <p14:creationId xmlns:p14="http://schemas.microsoft.com/office/powerpoint/2010/main" val="2753271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Uredite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3">
            <a:extLst>
              <a:ext uri="{FF2B5EF4-FFF2-40B4-BE49-F238E27FC236}">
                <a16:creationId xmlns:a16="http://schemas.microsoft.com/office/drawing/2014/main" id="{250C1503-E0B5-471F-9820-E77E2FBB5811}"/>
              </a:ext>
            </a:extLst>
          </p:cNvPr>
          <p:cNvSpPr>
            <a:spLocks noGrp="1"/>
          </p:cNvSpPr>
          <p:nvPr>
            <p:ph type="dt" sz="half" idx="10"/>
          </p:nvPr>
        </p:nvSpPr>
        <p:spPr/>
        <p:txBody>
          <a:bodyPr/>
          <a:lstStyle>
            <a:lvl1pPr>
              <a:defRPr/>
            </a:lvl1pPr>
          </a:lstStyle>
          <a:p>
            <a:pPr>
              <a:defRPr/>
            </a:pPr>
            <a:fld id="{B1FD8425-FB7D-4E84-B559-AA0DA6F20735}" type="datetimeFigureOut">
              <a:rPr lang="sl-SI"/>
              <a:pPr>
                <a:defRPr/>
              </a:pPr>
              <a:t>31. 05. 2019</a:t>
            </a:fld>
            <a:endParaRPr lang="sl-SI"/>
          </a:p>
        </p:txBody>
      </p:sp>
      <p:sp>
        <p:nvSpPr>
          <p:cNvPr id="8" name="Ograda noge 4">
            <a:extLst>
              <a:ext uri="{FF2B5EF4-FFF2-40B4-BE49-F238E27FC236}">
                <a16:creationId xmlns:a16="http://schemas.microsoft.com/office/drawing/2014/main" id="{0DA40D51-5D49-423F-88B3-7E9F91CA877B}"/>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5">
            <a:extLst>
              <a:ext uri="{FF2B5EF4-FFF2-40B4-BE49-F238E27FC236}">
                <a16:creationId xmlns:a16="http://schemas.microsoft.com/office/drawing/2014/main" id="{72411EC3-7F79-49D9-97A5-4D3F20408D4D}"/>
              </a:ext>
            </a:extLst>
          </p:cNvPr>
          <p:cNvSpPr>
            <a:spLocks noGrp="1"/>
          </p:cNvSpPr>
          <p:nvPr>
            <p:ph type="sldNum" sz="quarter" idx="12"/>
          </p:nvPr>
        </p:nvSpPr>
        <p:spPr/>
        <p:txBody>
          <a:bodyPr/>
          <a:lstStyle>
            <a:lvl1pPr>
              <a:defRPr/>
            </a:lvl1pPr>
          </a:lstStyle>
          <a:p>
            <a:fld id="{126D0A8F-ED36-459E-B051-81A541E06013}" type="slidenum">
              <a:rPr lang="sl-SI" altLang="sl-SI"/>
              <a:pPr/>
              <a:t>‹#›</a:t>
            </a:fld>
            <a:endParaRPr lang="sl-SI" altLang="sl-SI"/>
          </a:p>
        </p:txBody>
      </p:sp>
    </p:spTree>
    <p:extLst>
      <p:ext uri="{BB962C8B-B14F-4D97-AF65-F5344CB8AC3E}">
        <p14:creationId xmlns:p14="http://schemas.microsoft.com/office/powerpoint/2010/main" val="3446856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datuma 3">
            <a:extLst>
              <a:ext uri="{FF2B5EF4-FFF2-40B4-BE49-F238E27FC236}">
                <a16:creationId xmlns:a16="http://schemas.microsoft.com/office/drawing/2014/main" id="{C5946836-8A54-4641-A5B1-F5125840EE65}"/>
              </a:ext>
            </a:extLst>
          </p:cNvPr>
          <p:cNvSpPr>
            <a:spLocks noGrp="1"/>
          </p:cNvSpPr>
          <p:nvPr>
            <p:ph type="dt" sz="half" idx="10"/>
          </p:nvPr>
        </p:nvSpPr>
        <p:spPr/>
        <p:txBody>
          <a:bodyPr/>
          <a:lstStyle>
            <a:lvl1pPr>
              <a:defRPr/>
            </a:lvl1pPr>
          </a:lstStyle>
          <a:p>
            <a:pPr>
              <a:defRPr/>
            </a:pPr>
            <a:fld id="{FF510240-BD00-4DB4-9C6F-67C3E36C7B0F}" type="datetimeFigureOut">
              <a:rPr lang="sl-SI"/>
              <a:pPr>
                <a:defRPr/>
              </a:pPr>
              <a:t>31. 05. 2019</a:t>
            </a:fld>
            <a:endParaRPr lang="sl-SI"/>
          </a:p>
        </p:txBody>
      </p:sp>
      <p:sp>
        <p:nvSpPr>
          <p:cNvPr id="4" name="Ograda noge 4">
            <a:extLst>
              <a:ext uri="{FF2B5EF4-FFF2-40B4-BE49-F238E27FC236}">
                <a16:creationId xmlns:a16="http://schemas.microsoft.com/office/drawing/2014/main" id="{F2520660-B855-4C4A-A4B2-755CF711B292}"/>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5">
            <a:extLst>
              <a:ext uri="{FF2B5EF4-FFF2-40B4-BE49-F238E27FC236}">
                <a16:creationId xmlns:a16="http://schemas.microsoft.com/office/drawing/2014/main" id="{CB2B6FD7-C63F-4A1F-ADD0-CDAC7A619838}"/>
              </a:ext>
            </a:extLst>
          </p:cNvPr>
          <p:cNvSpPr>
            <a:spLocks noGrp="1"/>
          </p:cNvSpPr>
          <p:nvPr>
            <p:ph type="sldNum" sz="quarter" idx="12"/>
          </p:nvPr>
        </p:nvSpPr>
        <p:spPr/>
        <p:txBody>
          <a:bodyPr/>
          <a:lstStyle>
            <a:lvl1pPr>
              <a:defRPr/>
            </a:lvl1pPr>
          </a:lstStyle>
          <a:p>
            <a:fld id="{760F863E-339F-4624-91B8-F4D9A2CF57B6}" type="slidenum">
              <a:rPr lang="sl-SI" altLang="sl-SI"/>
              <a:pPr/>
              <a:t>‹#›</a:t>
            </a:fld>
            <a:endParaRPr lang="sl-SI" altLang="sl-SI"/>
          </a:p>
        </p:txBody>
      </p:sp>
    </p:spTree>
    <p:extLst>
      <p:ext uri="{BB962C8B-B14F-4D97-AF65-F5344CB8AC3E}">
        <p14:creationId xmlns:p14="http://schemas.microsoft.com/office/powerpoint/2010/main" val="2495732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3">
            <a:extLst>
              <a:ext uri="{FF2B5EF4-FFF2-40B4-BE49-F238E27FC236}">
                <a16:creationId xmlns:a16="http://schemas.microsoft.com/office/drawing/2014/main" id="{7716822D-3EB1-4D9D-8CC0-B6DD44D01D83}"/>
              </a:ext>
            </a:extLst>
          </p:cNvPr>
          <p:cNvSpPr>
            <a:spLocks noGrp="1"/>
          </p:cNvSpPr>
          <p:nvPr>
            <p:ph type="dt" sz="half" idx="10"/>
          </p:nvPr>
        </p:nvSpPr>
        <p:spPr/>
        <p:txBody>
          <a:bodyPr/>
          <a:lstStyle>
            <a:lvl1pPr>
              <a:defRPr/>
            </a:lvl1pPr>
          </a:lstStyle>
          <a:p>
            <a:pPr>
              <a:defRPr/>
            </a:pPr>
            <a:fld id="{FB6BC20C-66EF-4195-B0D1-BCC814511A07}" type="datetimeFigureOut">
              <a:rPr lang="sl-SI"/>
              <a:pPr>
                <a:defRPr/>
              </a:pPr>
              <a:t>31. 05. 2019</a:t>
            </a:fld>
            <a:endParaRPr lang="sl-SI"/>
          </a:p>
        </p:txBody>
      </p:sp>
      <p:sp>
        <p:nvSpPr>
          <p:cNvPr id="3" name="Ograda noge 4">
            <a:extLst>
              <a:ext uri="{FF2B5EF4-FFF2-40B4-BE49-F238E27FC236}">
                <a16:creationId xmlns:a16="http://schemas.microsoft.com/office/drawing/2014/main" id="{D75801AD-4288-43C7-BD79-296213986AB5}"/>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5">
            <a:extLst>
              <a:ext uri="{FF2B5EF4-FFF2-40B4-BE49-F238E27FC236}">
                <a16:creationId xmlns:a16="http://schemas.microsoft.com/office/drawing/2014/main" id="{888E5E6D-53A4-4A80-8C2B-7E84CEB0A078}"/>
              </a:ext>
            </a:extLst>
          </p:cNvPr>
          <p:cNvSpPr>
            <a:spLocks noGrp="1"/>
          </p:cNvSpPr>
          <p:nvPr>
            <p:ph type="sldNum" sz="quarter" idx="12"/>
          </p:nvPr>
        </p:nvSpPr>
        <p:spPr/>
        <p:txBody>
          <a:bodyPr/>
          <a:lstStyle>
            <a:lvl1pPr>
              <a:defRPr/>
            </a:lvl1pPr>
          </a:lstStyle>
          <a:p>
            <a:fld id="{0EBEBF66-D250-4BCA-9F2B-535ADF2F7B8D}" type="slidenum">
              <a:rPr lang="sl-SI" altLang="sl-SI"/>
              <a:pPr/>
              <a:t>‹#›</a:t>
            </a:fld>
            <a:endParaRPr lang="sl-SI" altLang="sl-SI"/>
          </a:p>
        </p:txBody>
      </p:sp>
    </p:spTree>
    <p:extLst>
      <p:ext uri="{BB962C8B-B14F-4D97-AF65-F5344CB8AC3E}">
        <p14:creationId xmlns:p14="http://schemas.microsoft.com/office/powerpoint/2010/main" val="1725638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Uredite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3">
            <a:extLst>
              <a:ext uri="{FF2B5EF4-FFF2-40B4-BE49-F238E27FC236}">
                <a16:creationId xmlns:a16="http://schemas.microsoft.com/office/drawing/2014/main" id="{22405314-BF6E-45AA-BD84-77477FF0B77F}"/>
              </a:ext>
            </a:extLst>
          </p:cNvPr>
          <p:cNvSpPr>
            <a:spLocks noGrp="1"/>
          </p:cNvSpPr>
          <p:nvPr>
            <p:ph type="dt" sz="half" idx="10"/>
          </p:nvPr>
        </p:nvSpPr>
        <p:spPr/>
        <p:txBody>
          <a:bodyPr/>
          <a:lstStyle>
            <a:lvl1pPr>
              <a:defRPr/>
            </a:lvl1pPr>
          </a:lstStyle>
          <a:p>
            <a:pPr>
              <a:defRPr/>
            </a:pPr>
            <a:fld id="{357C0D43-E9A7-446F-A730-80CC6085255A}" type="datetimeFigureOut">
              <a:rPr lang="sl-SI"/>
              <a:pPr>
                <a:defRPr/>
              </a:pPr>
              <a:t>31. 05. 2019</a:t>
            </a:fld>
            <a:endParaRPr lang="sl-SI"/>
          </a:p>
        </p:txBody>
      </p:sp>
      <p:sp>
        <p:nvSpPr>
          <p:cNvPr id="6" name="Ograda noge 4">
            <a:extLst>
              <a:ext uri="{FF2B5EF4-FFF2-40B4-BE49-F238E27FC236}">
                <a16:creationId xmlns:a16="http://schemas.microsoft.com/office/drawing/2014/main" id="{FD434E76-3D6F-42E0-8E08-7324E411B00A}"/>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6C5DEDDB-F271-4511-9D5B-8C6BE5B87B3C}"/>
              </a:ext>
            </a:extLst>
          </p:cNvPr>
          <p:cNvSpPr>
            <a:spLocks noGrp="1"/>
          </p:cNvSpPr>
          <p:nvPr>
            <p:ph type="sldNum" sz="quarter" idx="12"/>
          </p:nvPr>
        </p:nvSpPr>
        <p:spPr/>
        <p:txBody>
          <a:bodyPr/>
          <a:lstStyle>
            <a:lvl1pPr>
              <a:defRPr/>
            </a:lvl1pPr>
          </a:lstStyle>
          <a:p>
            <a:fld id="{429B5581-2673-449D-8B3A-F7FA50345E66}" type="slidenum">
              <a:rPr lang="sl-SI" altLang="sl-SI"/>
              <a:pPr/>
              <a:t>‹#›</a:t>
            </a:fld>
            <a:endParaRPr lang="sl-SI" altLang="sl-SI"/>
          </a:p>
        </p:txBody>
      </p:sp>
    </p:spTree>
    <p:extLst>
      <p:ext uri="{BB962C8B-B14F-4D97-AF65-F5344CB8AC3E}">
        <p14:creationId xmlns:p14="http://schemas.microsoft.com/office/powerpoint/2010/main" val="3005738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Uredite slog naslova matrice</a:t>
            </a:r>
          </a:p>
        </p:txBody>
      </p:sp>
      <p:sp>
        <p:nvSpPr>
          <p:cNvPr id="3" name="Ograda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3">
            <a:extLst>
              <a:ext uri="{FF2B5EF4-FFF2-40B4-BE49-F238E27FC236}">
                <a16:creationId xmlns:a16="http://schemas.microsoft.com/office/drawing/2014/main" id="{9310806D-DDAE-47D6-8896-FC139353A8CF}"/>
              </a:ext>
            </a:extLst>
          </p:cNvPr>
          <p:cNvSpPr>
            <a:spLocks noGrp="1"/>
          </p:cNvSpPr>
          <p:nvPr>
            <p:ph type="dt" sz="half" idx="10"/>
          </p:nvPr>
        </p:nvSpPr>
        <p:spPr/>
        <p:txBody>
          <a:bodyPr/>
          <a:lstStyle>
            <a:lvl1pPr>
              <a:defRPr/>
            </a:lvl1pPr>
          </a:lstStyle>
          <a:p>
            <a:pPr>
              <a:defRPr/>
            </a:pPr>
            <a:fld id="{EA5CEB6B-F64B-4D7B-8D8F-B4B9CB1C0362}" type="datetimeFigureOut">
              <a:rPr lang="sl-SI"/>
              <a:pPr>
                <a:defRPr/>
              </a:pPr>
              <a:t>31. 05. 2019</a:t>
            </a:fld>
            <a:endParaRPr lang="sl-SI"/>
          </a:p>
        </p:txBody>
      </p:sp>
      <p:sp>
        <p:nvSpPr>
          <p:cNvPr id="6" name="Ograda noge 4">
            <a:extLst>
              <a:ext uri="{FF2B5EF4-FFF2-40B4-BE49-F238E27FC236}">
                <a16:creationId xmlns:a16="http://schemas.microsoft.com/office/drawing/2014/main" id="{E6ADA130-A1A2-45E9-8655-E305976AE2C2}"/>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25C93A94-4BED-449B-BC89-F0BF7CAFCB96}"/>
              </a:ext>
            </a:extLst>
          </p:cNvPr>
          <p:cNvSpPr>
            <a:spLocks noGrp="1"/>
          </p:cNvSpPr>
          <p:nvPr>
            <p:ph type="sldNum" sz="quarter" idx="12"/>
          </p:nvPr>
        </p:nvSpPr>
        <p:spPr/>
        <p:txBody>
          <a:bodyPr/>
          <a:lstStyle>
            <a:lvl1pPr>
              <a:defRPr/>
            </a:lvl1pPr>
          </a:lstStyle>
          <a:p>
            <a:fld id="{56B603FC-010A-4D14-A8AE-EF0EBDECD533}" type="slidenum">
              <a:rPr lang="sl-SI" altLang="sl-SI"/>
              <a:pPr/>
              <a:t>‹#›</a:t>
            </a:fld>
            <a:endParaRPr lang="sl-SI" altLang="sl-SI"/>
          </a:p>
        </p:txBody>
      </p:sp>
    </p:spTree>
    <p:extLst>
      <p:ext uri="{BB962C8B-B14F-4D97-AF65-F5344CB8AC3E}">
        <p14:creationId xmlns:p14="http://schemas.microsoft.com/office/powerpoint/2010/main" val="2852618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Ograda naslova 1">
            <a:extLst>
              <a:ext uri="{FF2B5EF4-FFF2-40B4-BE49-F238E27FC236}">
                <a16:creationId xmlns:a16="http://schemas.microsoft.com/office/drawing/2014/main" id="{E1E8CF98-287E-4356-BA55-30960286275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sl-SI"/>
              <a:t>Uredite slog naslova matrice</a:t>
            </a:r>
          </a:p>
        </p:txBody>
      </p:sp>
      <p:sp>
        <p:nvSpPr>
          <p:cNvPr id="1027" name="Ograda besedila 2">
            <a:extLst>
              <a:ext uri="{FF2B5EF4-FFF2-40B4-BE49-F238E27FC236}">
                <a16:creationId xmlns:a16="http://schemas.microsoft.com/office/drawing/2014/main" id="{9CCE5112-B709-4AD7-84E3-7326C6ACCCE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Uredite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4" name="Ograda datuma 3">
            <a:extLst>
              <a:ext uri="{FF2B5EF4-FFF2-40B4-BE49-F238E27FC236}">
                <a16:creationId xmlns:a16="http://schemas.microsoft.com/office/drawing/2014/main" id="{9931D48A-F46D-4A94-A3D5-868F8696114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0567DBC-CC5C-44FC-A6CA-5D4049250D7C}" type="datetimeFigureOut">
              <a:rPr lang="sl-SI"/>
              <a:pPr>
                <a:defRPr/>
              </a:pPr>
              <a:t>31. 05. 2019</a:t>
            </a:fld>
            <a:endParaRPr lang="sl-SI"/>
          </a:p>
        </p:txBody>
      </p:sp>
      <p:sp>
        <p:nvSpPr>
          <p:cNvPr id="5" name="Ograda noge 4">
            <a:extLst>
              <a:ext uri="{FF2B5EF4-FFF2-40B4-BE49-F238E27FC236}">
                <a16:creationId xmlns:a16="http://schemas.microsoft.com/office/drawing/2014/main" id="{61CFDBE7-461E-4E76-A4FF-DA11AF1B4E4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sl-SI"/>
          </a:p>
        </p:txBody>
      </p:sp>
      <p:sp>
        <p:nvSpPr>
          <p:cNvPr id="6" name="Ograda številke diapozitiva 5">
            <a:extLst>
              <a:ext uri="{FF2B5EF4-FFF2-40B4-BE49-F238E27FC236}">
                <a16:creationId xmlns:a16="http://schemas.microsoft.com/office/drawing/2014/main" id="{98FABF9D-2F47-4262-8147-25DCDA3E7BD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BF4483B-AAB4-4C8A-B934-C155CB22BFA9}"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file:///C:\Users\ASUS\Desktop\Moj%202.wmv"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C:\Users\ASUS\Desktop\Moj%201.wm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AA0DF5C-0BB0-43DD-B151-D3227C815D9B}"/>
              </a:ext>
            </a:extLst>
          </p:cNvPr>
          <p:cNvSpPr>
            <a:spLocks noGrp="1"/>
          </p:cNvSpPr>
          <p:nvPr>
            <p:ph type="ctrTitle"/>
          </p:nvPr>
        </p:nvSpPr>
        <p:spPr>
          <a:xfrm>
            <a:off x="685800" y="1484784"/>
            <a:ext cx="7990656" cy="2115667"/>
          </a:xfrm>
        </p:spPr>
        <p:txBody>
          <a:bodyPr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defRPr/>
            </a:pPr>
            <a:r>
              <a:rPr lang="sl-SI"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NARAVNE NESREČE</a:t>
            </a:r>
          </a:p>
        </p:txBody>
      </p:sp>
      <p:sp>
        <p:nvSpPr>
          <p:cNvPr id="3" name="Podnaslov 2">
            <a:extLst>
              <a:ext uri="{FF2B5EF4-FFF2-40B4-BE49-F238E27FC236}">
                <a16:creationId xmlns:a16="http://schemas.microsoft.com/office/drawing/2014/main" id="{EFFA5DE8-3BB8-431E-B38F-4017B6F9AF9B}"/>
              </a:ext>
            </a:extLst>
          </p:cNvPr>
          <p:cNvSpPr>
            <a:spLocks noGrp="1"/>
          </p:cNvSpPr>
          <p:nvPr>
            <p:ph type="subTitle" idx="1"/>
          </p:nvPr>
        </p:nvSpPr>
        <p:spPr/>
        <p:txBody>
          <a:bodyPr rtlCol="0">
            <a:normAutofit/>
          </a:bodyPr>
          <a:lstStyle/>
          <a:p>
            <a:pPr fontAlgn="auto">
              <a:spcAft>
                <a:spcPts val="0"/>
              </a:spcAft>
              <a:defRPr/>
            </a:pPr>
            <a:endParaRPr lang="sl-SI"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slov 1">
            <a:extLst>
              <a:ext uri="{FF2B5EF4-FFF2-40B4-BE49-F238E27FC236}">
                <a16:creationId xmlns:a16="http://schemas.microsoft.com/office/drawing/2014/main" id="{CB32B819-3D97-40A7-B727-6A3E5E43FEA2}"/>
              </a:ext>
            </a:extLst>
          </p:cNvPr>
          <p:cNvSpPr>
            <a:spLocks noGrp="1"/>
          </p:cNvSpPr>
          <p:nvPr>
            <p:ph type="title"/>
          </p:nvPr>
        </p:nvSpPr>
        <p:spPr/>
        <p:txBody>
          <a:bodyPr/>
          <a:lstStyle/>
          <a:p>
            <a:endParaRPr lang="sl-SI" altLang="sl-SI"/>
          </a:p>
        </p:txBody>
      </p:sp>
      <p:pic>
        <p:nvPicPr>
          <p:cNvPr id="4" name="Moj 2.wmv">
            <a:hlinkClick r:id="" action="ppaction://media"/>
            <a:extLst>
              <a:ext uri="{FF2B5EF4-FFF2-40B4-BE49-F238E27FC236}">
                <a16:creationId xmlns:a16="http://schemas.microsoft.com/office/drawing/2014/main" id="{358DDF11-B486-4B9E-865C-D37F927090EB}"/>
              </a:ext>
            </a:extLst>
          </p:cNvPr>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1524000" y="0"/>
            <a:ext cx="12192000" cy="7291388"/>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645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9EA59D60-1F85-4FF7-8D9B-0653C823572A}"/>
              </a:ext>
            </a:extLst>
          </p:cNvPr>
          <p:cNvSpPr>
            <a:spLocks noGrp="1"/>
          </p:cNvSpPr>
          <p:nvPr>
            <p:ph type="title"/>
          </p:nvPr>
        </p:nvSpPr>
        <p:spPr/>
        <p:txBody>
          <a:bodyPr rtlCol="0">
            <a:normAutofit/>
          </a:bodyPr>
          <a:lstStyle/>
          <a:p>
            <a:pPr fontAlgn="auto">
              <a:spcAft>
                <a:spcPts val="0"/>
              </a:spcAft>
              <a:defRPr/>
            </a:pP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Konec</a:t>
            </a:r>
          </a:p>
        </p:txBody>
      </p:sp>
      <p:sp>
        <p:nvSpPr>
          <p:cNvPr id="5" name="Ograda vsebine 4">
            <a:extLst>
              <a:ext uri="{FF2B5EF4-FFF2-40B4-BE49-F238E27FC236}">
                <a16:creationId xmlns:a16="http://schemas.microsoft.com/office/drawing/2014/main" id="{4C0BD645-3E53-4817-B2DB-7BF8080FE3B8}"/>
              </a:ext>
            </a:extLst>
          </p:cNvPr>
          <p:cNvSpPr>
            <a:spLocks noGrp="1"/>
          </p:cNvSpPr>
          <p:nvPr>
            <p:ph idx="1"/>
          </p:nvPr>
        </p:nvSpPr>
        <p:spPr/>
        <p:txBody>
          <a:bodyPr rtlCol="0">
            <a:normAutofit/>
          </a:bodyPr>
          <a:lstStyle/>
          <a:p>
            <a:pPr fontAlgn="auto">
              <a:spcAft>
                <a:spcPts val="0"/>
              </a:spcAft>
              <a:buFont typeface="Arial" panose="020B0604020202020204" pitchFamily="34" charset="0"/>
              <a:buNone/>
              <a:defRPr/>
            </a:pPr>
            <a:endParaRPr lang="sl-SI" dirty="0"/>
          </a:p>
          <a:p>
            <a:pPr fontAlgn="auto">
              <a:spcAft>
                <a:spcPts val="0"/>
              </a:spcAft>
              <a:buFont typeface="Arial" panose="020B0604020202020204" pitchFamily="34" charset="0"/>
              <a:buNone/>
              <a:defRPr/>
            </a:pPr>
            <a:endParaRPr lang="sl-SI"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fontAlgn="auto">
              <a:spcAft>
                <a:spcPts val="0"/>
              </a:spcAft>
              <a:buFont typeface="Arial" panose="020B0604020202020204" pitchFamily="34" charset="0"/>
              <a:buNone/>
              <a:defRPr/>
            </a:pPr>
            <a:endParaRPr lang="sl-SI"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fontAlgn="auto">
              <a:spcAft>
                <a:spcPts val="0"/>
              </a:spcAft>
              <a:buFont typeface="Arial" panose="020B0604020202020204" pitchFamily="34" charset="0"/>
              <a:buNone/>
              <a:defRPr/>
            </a:pP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        Pripravila: David </a:t>
            </a:r>
            <a:r>
              <a:rPr lang="sl-SI" dirty="0" err="1">
                <a:ln w="18415" cmpd="sng">
                  <a:solidFill>
                    <a:srgbClr val="FFFFFF"/>
                  </a:solidFill>
                  <a:prstDash val="solid"/>
                </a:ln>
                <a:solidFill>
                  <a:srgbClr val="FFFFFF"/>
                </a:solidFill>
                <a:effectLst>
                  <a:outerShdw blurRad="63500" dir="3600000" algn="tl" rotWithShape="0">
                    <a:srgbClr val="000000">
                      <a:alpha val="70000"/>
                    </a:srgbClr>
                  </a:outerShdw>
                </a:effectLst>
              </a:rPr>
              <a:t>Vabšek</a:t>
            </a: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 in Aljaž </a:t>
            </a:r>
            <a:r>
              <a:rPr lang="sl-SI" dirty="0" err="1">
                <a:ln w="18415" cmpd="sng">
                  <a:solidFill>
                    <a:srgbClr val="FFFFFF"/>
                  </a:solidFill>
                  <a:prstDash val="solid"/>
                </a:ln>
                <a:solidFill>
                  <a:srgbClr val="FFFFFF"/>
                </a:solidFill>
                <a:effectLst>
                  <a:outerShdw blurRad="63500" dir="3600000" algn="tl" rotWithShape="0">
                    <a:srgbClr val="000000">
                      <a:alpha val="70000"/>
                    </a:srgbClr>
                  </a:outerShdw>
                </a:effectLst>
              </a:rPr>
              <a:t>Verbek</a:t>
            </a:r>
            <a:endParaRPr lang="sl-SI"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000"/>
                                        <p:tgtEl>
                                          <p:spTgt spid="5">
                                            <p:txEl>
                                              <p:pRg st="3" end="3"/>
                                            </p:txEl>
                                          </p:spTgt>
                                        </p:tgtEl>
                                      </p:cBhvr>
                                    </p:animEffect>
                                    <p:anim calcmode="lin" valueType="num">
                                      <p:cBhvr>
                                        <p:cTn id="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0D037FA-FE01-4FFD-AEA9-844D6CBD6591}"/>
              </a:ext>
            </a:extLst>
          </p:cNvPr>
          <p:cNvSpPr>
            <a:spLocks noGrp="1"/>
          </p:cNvSpPr>
          <p:nvPr>
            <p:ph type="title"/>
          </p:nvPr>
        </p:nvSpPr>
        <p:spPr/>
        <p:txBody>
          <a:bodyPr rtlCol="0">
            <a:normAutofit/>
          </a:bodyPr>
          <a:lstStyle/>
          <a:p>
            <a:pPr fontAlgn="auto">
              <a:spcAft>
                <a:spcPts val="0"/>
              </a:spcAft>
              <a:defRPr/>
            </a:pPr>
            <a:r>
              <a:rPr lang="sl-SI"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 NARAVNIH NESREČAH</a:t>
            </a:r>
          </a:p>
        </p:txBody>
      </p:sp>
      <p:sp>
        <p:nvSpPr>
          <p:cNvPr id="3" name="Ograda vsebine 2">
            <a:extLst>
              <a:ext uri="{FF2B5EF4-FFF2-40B4-BE49-F238E27FC236}">
                <a16:creationId xmlns:a16="http://schemas.microsoft.com/office/drawing/2014/main" id="{C64737C9-B766-45E4-BEB3-6446B7F29CD8}"/>
              </a:ext>
            </a:extLst>
          </p:cNvPr>
          <p:cNvSpPr>
            <a:spLocks noGrp="1"/>
          </p:cNvSpPr>
          <p:nvPr>
            <p:ph idx="1"/>
          </p:nvPr>
        </p:nvSpPr>
        <p:spPr/>
        <p:txBody>
          <a:bodyPr rtlCol="0">
            <a:normAutofit/>
          </a:bodyPr>
          <a:lstStyle/>
          <a:p>
            <a:pPr fontAlgn="auto">
              <a:spcAft>
                <a:spcPts val="0"/>
              </a:spcAft>
              <a:defRPr/>
            </a:pPr>
            <a:r>
              <a:rPr lang="sl-SI"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Naravne nesreče  so pojavi v naravi, ki imajo negativne posledice za človeško družbo: povzročajo žrtve in materialno škodo. S širjenjem poselitve, z gospodarskim razvojem in zaradi človekove miselnosti, da je naravno nesrečo mogoče ukrotiti, se obseg škode povečuje; tudi v Sloveniji, kjer so naravne nesreče razmeroma pogoste. Po ocenah naravne nesreče v Sloveniji vsako leto povzroči 3% bruto domačega proizvoda, kar ocenjujejo kot veliko.</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0B2762E-F175-425F-8524-006D8F897A56}"/>
              </a:ext>
            </a:extLst>
          </p:cNvPr>
          <p:cNvSpPr>
            <a:spLocks noGrp="1"/>
          </p:cNvSpPr>
          <p:nvPr>
            <p:ph type="title"/>
          </p:nvPr>
        </p:nvSpPr>
        <p:spPr/>
        <p:txBody>
          <a:bodyPr rtlCol="0">
            <a:norm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Aft>
                <a:spcPts val="0"/>
              </a:spcAft>
              <a:defRPr/>
            </a:pPr>
            <a:r>
              <a:rPr lang="sl-SI"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POPLAVE</a:t>
            </a:r>
          </a:p>
        </p:txBody>
      </p:sp>
      <p:sp>
        <p:nvSpPr>
          <p:cNvPr id="3" name="Ograda vsebine 2">
            <a:extLst>
              <a:ext uri="{FF2B5EF4-FFF2-40B4-BE49-F238E27FC236}">
                <a16:creationId xmlns:a16="http://schemas.microsoft.com/office/drawing/2014/main" id="{BB374A6F-4792-423A-94DB-D108AE2BB697}"/>
              </a:ext>
            </a:extLst>
          </p:cNvPr>
          <p:cNvSpPr>
            <a:spLocks noGrp="1"/>
          </p:cNvSpPr>
          <p:nvPr>
            <p:ph idx="1"/>
          </p:nvPr>
        </p:nvSpPr>
        <p:spPr/>
        <p:txBody>
          <a:bodyPr rtlCol="0">
            <a:normAutofit/>
            <a:scene3d>
              <a:camera prst="orthographicFront"/>
              <a:lightRig rig="glow" dir="tl">
                <a:rot lat="0" lon="0" rev="5400000"/>
              </a:lightRig>
            </a:scene3d>
            <a:sp3d contourW="12700">
              <a:bevelT w="25400" h="25400"/>
              <a:contourClr>
                <a:schemeClr val="accent6">
                  <a:shade val="73000"/>
                </a:schemeClr>
              </a:contourClr>
            </a:sp3d>
          </a:bodyPr>
          <a:lstStyle/>
          <a:p>
            <a:pPr marL="0" indent="0" fontAlgn="auto">
              <a:spcAft>
                <a:spcPts val="0"/>
              </a:spcAft>
              <a:buFont typeface="Arial" panose="020B0604020202020204" pitchFamily="34" charset="0"/>
              <a:buNone/>
              <a:defRPr/>
            </a:pPr>
            <a:r>
              <a:rPr lang="sl-SI"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Zaradi hitrega naraščanja svetovnega prebivalstva, se ljudje veliko naseljujejo tudi na poplavna območja ( na primer Ljubljansko barje). Poplave ogrožajo približno 300.000 ha Slovenije. Uničujoče poplave običajno povzročajo močni nalivi in neurja, pa tudi hitro taljenje snega. Človek je s krčenjem gozdov, obdelavo tal, izgradnjo skoraj 6000 naselij, železniško in cestno mrežo močno spremenil vodne, posledično pa tudi poplavne razmere. To smo lahko videli tudi v prejšnjih tednih, ko so poplavljale skoraj vse reke, potoki in hudourniki v Sloveniji. Razglasili so tudi rdeči alarm. </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slov 1">
            <a:extLst>
              <a:ext uri="{FF2B5EF4-FFF2-40B4-BE49-F238E27FC236}">
                <a16:creationId xmlns:a16="http://schemas.microsoft.com/office/drawing/2014/main" id="{EBA0E6FB-928A-4EAF-88A0-506FF8A5F10A}"/>
              </a:ext>
            </a:extLst>
          </p:cNvPr>
          <p:cNvSpPr>
            <a:spLocks noGrp="1"/>
          </p:cNvSpPr>
          <p:nvPr>
            <p:ph type="title"/>
          </p:nvPr>
        </p:nvSpPr>
        <p:spPr/>
        <p:txBody>
          <a:bodyPr/>
          <a:lstStyle/>
          <a:p>
            <a:endParaRPr lang="sl-SI" altLang="sl-SI"/>
          </a:p>
        </p:txBody>
      </p:sp>
      <p:pic>
        <p:nvPicPr>
          <p:cNvPr id="4" name="Moj 1.wmv">
            <a:hlinkClick r:id="" action="ppaction://media"/>
            <a:extLst>
              <a:ext uri="{FF2B5EF4-FFF2-40B4-BE49-F238E27FC236}">
                <a16:creationId xmlns:a16="http://schemas.microsoft.com/office/drawing/2014/main" id="{44BB22BF-98D3-49E8-8E2E-A3C821D210A4}"/>
              </a:ext>
            </a:extLst>
          </p:cNvPr>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4572000" y="-1279525"/>
            <a:ext cx="18288000" cy="102870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703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8845EFB-F851-41B6-AC18-88F061848BD2}"/>
              </a:ext>
            </a:extLst>
          </p:cNvPr>
          <p:cNvSpPr>
            <a:spLocks noGrp="1"/>
          </p:cNvSpPr>
          <p:nvPr>
            <p:ph type="title"/>
          </p:nvPr>
        </p:nvSpPr>
        <p:spPr/>
        <p:txBody>
          <a:bodyPr rtlCol="0">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sl-SI"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POSLEDICE POPLAV </a:t>
            </a:r>
            <a:br>
              <a:rPr lang="sl-SI"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sl-SI"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november 2012</a:t>
            </a:r>
          </a:p>
        </p:txBody>
      </p:sp>
      <p:pic>
        <p:nvPicPr>
          <p:cNvPr id="4" name="Ograda vsebine 3">
            <a:extLst>
              <a:ext uri="{FF2B5EF4-FFF2-40B4-BE49-F238E27FC236}">
                <a16:creationId xmlns:a16="http://schemas.microsoft.com/office/drawing/2014/main" id="{88BA1A8F-6802-4A30-B84C-2A20F462A81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51275" y="1747838"/>
            <a:ext cx="3673475" cy="2590800"/>
          </a:xfrm>
        </p:spPr>
      </p:pic>
      <p:pic>
        <p:nvPicPr>
          <p:cNvPr id="5" name="Slika 4">
            <a:extLst>
              <a:ext uri="{FF2B5EF4-FFF2-40B4-BE49-F238E27FC236}">
                <a16:creationId xmlns:a16="http://schemas.microsoft.com/office/drawing/2014/main" id="{7CD8DD2B-30FD-49DD-B84B-2AF070E778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3375"/>
            <a:ext cx="20701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Slika 5">
            <a:extLst>
              <a:ext uri="{FF2B5EF4-FFF2-40B4-BE49-F238E27FC236}">
                <a16:creationId xmlns:a16="http://schemas.microsoft.com/office/drawing/2014/main" id="{3449FE4C-B4E2-4DCB-8DB0-C2383DB1F14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75463" y="188913"/>
            <a:ext cx="20891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Slika 6">
            <a:extLst>
              <a:ext uri="{FF2B5EF4-FFF2-40B4-BE49-F238E27FC236}">
                <a16:creationId xmlns:a16="http://schemas.microsoft.com/office/drawing/2014/main" id="{EB12874D-850B-43A0-8BA4-4BF517C22E1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4502150"/>
            <a:ext cx="3562350"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Slika 7">
            <a:extLst>
              <a:ext uri="{FF2B5EF4-FFF2-40B4-BE49-F238E27FC236}">
                <a16:creationId xmlns:a16="http://schemas.microsoft.com/office/drawing/2014/main" id="{03676186-AE0A-474D-AA63-385CBE94C26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8313" y="4164013"/>
            <a:ext cx="3257550" cy="24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Slika 2">
            <a:extLst>
              <a:ext uri="{FF2B5EF4-FFF2-40B4-BE49-F238E27FC236}">
                <a16:creationId xmlns:a16="http://schemas.microsoft.com/office/drawing/2014/main" id="{2E594401-FF18-49E1-BD55-ACE4B1C8479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1188" y="2205038"/>
            <a:ext cx="25558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nodeType="afterGroup">
                            <p:stCondLst>
                              <p:cond delay="750"/>
                            </p:stCondLst>
                            <p:childTnLst>
                              <p:par>
                                <p:cTn id="9" presetID="14" presetClass="entr" presetSubtype="10" fill="hold" nodeType="after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nodeType="afterGroup">
                            <p:stCondLst>
                              <p:cond delay="1500"/>
                            </p:stCondLst>
                            <p:childTnLst>
                              <p:par>
                                <p:cTn id="13" presetID="31" presetClass="entr" presetSubtype="0" fill="hold" nodeType="afterEffect">
                                  <p:stCondLst>
                                    <p:cond delay="25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par>
                          <p:cTn id="19" fill="hold" nodeType="afterGroup">
                            <p:stCondLst>
                              <p:cond delay="2750"/>
                            </p:stCondLst>
                            <p:childTnLst>
                              <p:par>
                                <p:cTn id="20" presetID="53" presetClass="entr" presetSubtype="16" fill="hold" nodeType="afterEffect">
                                  <p:stCondLst>
                                    <p:cond delay="25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par>
                          <p:cTn id="25" fill="hold" nodeType="afterGroup">
                            <p:stCondLst>
                              <p:cond delay="3500"/>
                            </p:stCondLst>
                            <p:childTnLst>
                              <p:par>
                                <p:cTn id="26" presetID="14" presetClass="entr" presetSubtype="10" fill="hold" nodeType="afterEffect">
                                  <p:stCondLst>
                                    <p:cond delay="25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par>
                          <p:cTn id="29" fill="hold" nodeType="afterGroup">
                            <p:stCondLst>
                              <p:cond delay="4250"/>
                            </p:stCondLst>
                            <p:childTnLst>
                              <p:par>
                                <p:cTn id="30" presetID="22" presetClass="entr" presetSubtype="4" fill="hold" nodeType="afterEffect">
                                  <p:stCondLst>
                                    <p:cond delay="25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0F0A43F-BC70-4B68-B067-34FB0FADC629}"/>
              </a:ext>
            </a:extLst>
          </p:cNvPr>
          <p:cNvSpPr>
            <a:spLocks noGrp="1"/>
          </p:cNvSpPr>
          <p:nvPr>
            <p:ph type="title"/>
          </p:nvPr>
        </p:nvSpPr>
        <p:spPr/>
        <p:txBody>
          <a:bodyPr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defRPr/>
            </a:pPr>
            <a:r>
              <a:rPr lang="sl-SI"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POTRESI</a:t>
            </a:r>
          </a:p>
        </p:txBody>
      </p:sp>
      <p:sp>
        <p:nvSpPr>
          <p:cNvPr id="3" name="Ograda vsebine 2">
            <a:extLst>
              <a:ext uri="{FF2B5EF4-FFF2-40B4-BE49-F238E27FC236}">
                <a16:creationId xmlns:a16="http://schemas.microsoft.com/office/drawing/2014/main" id="{CFBEAF1B-2BAD-408A-9702-D04C25CC290B}"/>
              </a:ext>
            </a:extLst>
          </p:cNvPr>
          <p:cNvSpPr>
            <a:spLocks noGrp="1"/>
          </p:cNvSpPr>
          <p:nvPr>
            <p:ph idx="1"/>
          </p:nvPr>
        </p:nvSpPr>
        <p:spPr/>
        <p:txBody>
          <a:bodyPr rtlCol="0">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sl-SI"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potres je sunkovito premikanje zemeljskih plošč. Močnejši potres lahko povzroči rušenje zgradb in neposredno tudi smrt ljudi. Močnejši potresi so običajno tektonskega izvora, drugi pogostejši vzroki pa so dejavnost vulkanov in plazovi. Tudi v Sloveniji vsako leto nastane več sto šibkih potresov. Eden izmed hujših potresov se je zgodil lani marca na Japonskem. Potres 9. stopnje je sprožil velik cunami in poškodoval reaktorje v dveh </a:t>
            </a:r>
            <a:r>
              <a:rPr lang="sl-SI" sz="2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jederskih</a:t>
            </a:r>
            <a:r>
              <a:rPr lang="sl-SI"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elektrarnah in terjal življenja približno 15.000 prebivalcev  Japonske.</a:t>
            </a:r>
          </a:p>
        </p:txBody>
      </p:sp>
      <p:pic>
        <p:nvPicPr>
          <p:cNvPr id="4" name="Slika 3">
            <a:extLst>
              <a:ext uri="{FF2B5EF4-FFF2-40B4-BE49-F238E27FC236}">
                <a16:creationId xmlns:a16="http://schemas.microsoft.com/office/drawing/2014/main" id="{7A2EA16E-D20F-424D-802A-695CB00378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18150" y="4365625"/>
            <a:ext cx="3490913"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lika 4">
            <a:extLst>
              <a:ext uri="{FF2B5EF4-FFF2-40B4-BE49-F238E27FC236}">
                <a16:creationId xmlns:a16="http://schemas.microsoft.com/office/drawing/2014/main" id="{E8A9900E-3931-407E-A87B-0FB45C6B288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49563" y="4581525"/>
            <a:ext cx="2392362"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Slika 5">
            <a:extLst>
              <a:ext uri="{FF2B5EF4-FFF2-40B4-BE49-F238E27FC236}">
                <a16:creationId xmlns:a16="http://schemas.microsoft.com/office/drawing/2014/main" id="{127ABD9C-31DE-46EC-9B2A-AB143EB3A1E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5588" y="4397375"/>
            <a:ext cx="239553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D7BCFF1-2D06-4430-B3FA-479F930E91CE}"/>
              </a:ext>
            </a:extLst>
          </p:cNvPr>
          <p:cNvSpPr>
            <a:spLocks noGrp="1"/>
          </p:cNvSpPr>
          <p:nvPr>
            <p:ph type="title"/>
          </p:nvPr>
        </p:nvSpPr>
        <p:spPr>
          <a:xfrm>
            <a:off x="1907704" y="548680"/>
            <a:ext cx="5338936" cy="741519"/>
          </a:xfrm>
        </p:spPr>
        <p:style>
          <a:lnRef idx="1">
            <a:schemeClr val="accent6"/>
          </a:lnRef>
          <a:fillRef idx="2">
            <a:schemeClr val="accent6"/>
          </a:fillRef>
          <a:effectRef idx="1">
            <a:schemeClr val="accent6"/>
          </a:effectRef>
          <a:fontRef idx="minor">
            <a:schemeClr val="dk1"/>
          </a:fontRef>
        </p:style>
        <p:txBody>
          <a:bodyPr rtlCol="0">
            <a:normAutofit fontScale="90000"/>
          </a:bodyPr>
          <a:lstStyle/>
          <a:p>
            <a:pPr fontAlgn="auto">
              <a:spcAft>
                <a:spcPts val="0"/>
              </a:spcAft>
              <a:defRPr/>
            </a:pPr>
            <a:r>
              <a:rPr lang="sl-SI"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CUNAMI</a:t>
            </a:r>
            <a:endParaRPr lang="sl-SI" dirty="0"/>
          </a:p>
        </p:txBody>
      </p:sp>
      <p:sp>
        <p:nvSpPr>
          <p:cNvPr id="3" name="Ograda vsebine 2">
            <a:extLst>
              <a:ext uri="{FF2B5EF4-FFF2-40B4-BE49-F238E27FC236}">
                <a16:creationId xmlns:a16="http://schemas.microsoft.com/office/drawing/2014/main" id="{6A7253D4-48A5-47F1-8360-F3099192137B}"/>
              </a:ext>
            </a:extLst>
          </p:cNvPr>
          <p:cNvSpPr>
            <a:spLocks noGrp="1"/>
          </p:cNvSpPr>
          <p:nvPr>
            <p:ph idx="1"/>
          </p:nvPr>
        </p:nvSpPr>
        <p:spPr/>
        <p:txBody>
          <a:bodyPr rtlCol="0">
            <a:normAutofit/>
          </a:bodyPr>
          <a:lstStyle/>
          <a:p>
            <a:pPr fontAlgn="auto">
              <a:spcAft>
                <a:spcPts val="0"/>
              </a:spcAft>
              <a:defRPr/>
            </a:pPr>
            <a:r>
              <a:rPr lang="sl-SI"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Je val ali skupina valov na morski gladini, ki nastanejo zaradi podvodnega potresa, vulkanske dejavnosti v redkih primerih tudi padca meteorita. Beseda </a:t>
            </a:r>
            <a:r>
              <a:rPr lang="sl-SI" sz="24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tsunami</a:t>
            </a:r>
            <a:r>
              <a:rPr lang="sl-SI"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prihaja iz Japonske, dežele, ki je znana po številnih potresih in posledično tudi cunamijev. Dobesedno pomeni pristaniščni val (</a:t>
            </a:r>
            <a:r>
              <a:rPr lang="sl-SI" sz="24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tsu</a:t>
            </a:r>
            <a:r>
              <a:rPr lang="sl-SI"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-pristanišče, nami-obala). S tem lepo opiše, da gre za val, ki je nevaren samo v bližini obale. Najhujši cunamiji so tisti, pri katerih se je ob potresu morsko dno pretrgalo ob prelomu in sta se dva bloka kamnine, ki ju prelom loči, navpično premaknila med seboj. Imajo katastrofalne posledice. Najvišji zabeležen val je nastal v ozkem ledeniškem zalivu na Aljaski. </a:t>
            </a:r>
            <a:endParaRPr lang="sl-SI" sz="2400" dirty="0"/>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C319272-A4E6-4D44-9C64-F8E20898ED51}"/>
              </a:ext>
            </a:extLst>
          </p:cNvPr>
          <p:cNvSpPr>
            <a:spLocks noGrp="1"/>
          </p:cNvSpPr>
          <p:nvPr>
            <p:ph type="title"/>
          </p:nvPr>
        </p:nvSpPr>
        <p:spPr/>
        <p:txBody>
          <a:bodyPr rtlCol="0">
            <a:normAutofit/>
          </a:bodyPr>
          <a:lstStyle/>
          <a:p>
            <a:pPr fontAlgn="auto">
              <a:spcAft>
                <a:spcPts val="0"/>
              </a:spcAft>
              <a:defRPr/>
            </a:pPr>
            <a:r>
              <a:rPr lang="sl-SI" dirty="0">
                <a:ln w="18415" cmpd="sng">
                  <a:solidFill>
                    <a:srgbClr val="FFFFFF"/>
                  </a:solidFill>
                  <a:prstDash val="solid"/>
                </a:ln>
                <a:solidFill>
                  <a:srgbClr val="FFFFFF"/>
                </a:solidFill>
                <a:effectLst>
                  <a:outerShdw blurRad="63500" dir="3600000" algn="tl" rotWithShape="0">
                    <a:srgbClr val="000000">
                      <a:alpha val="70000"/>
                    </a:srgbClr>
                  </a:outerShdw>
                </a:effectLst>
              </a:rPr>
              <a:t>ORKAN</a:t>
            </a:r>
            <a:endParaRPr lang="sl-SI" dirty="0"/>
          </a:p>
        </p:txBody>
      </p:sp>
      <p:sp>
        <p:nvSpPr>
          <p:cNvPr id="3" name="Ograda vsebine 2">
            <a:extLst>
              <a:ext uri="{FF2B5EF4-FFF2-40B4-BE49-F238E27FC236}">
                <a16:creationId xmlns:a16="http://schemas.microsoft.com/office/drawing/2014/main" id="{04282B89-C54D-41A3-B7B9-BAEC1E06E90A}"/>
              </a:ext>
            </a:extLst>
          </p:cNvPr>
          <p:cNvSpPr>
            <a:spLocks noGrp="1"/>
          </p:cNvSpPr>
          <p:nvPr>
            <p:ph idx="1"/>
          </p:nvPr>
        </p:nvSpPr>
        <p:spPr/>
        <p:txBody>
          <a:bodyPr rtlCol="0">
            <a:normAutofit/>
          </a:bodyPr>
          <a:lstStyle/>
          <a:p>
            <a:pPr marL="0" indent="0" fontAlgn="auto">
              <a:spcAft>
                <a:spcPts val="0"/>
              </a:spcAft>
              <a:buFont typeface="Arial" panose="020B0604020202020204" pitchFamily="34" charset="0"/>
              <a:buNone/>
              <a:defRPr/>
            </a:pPr>
            <a:r>
              <a:rPr lang="sl-SI" sz="2000" dirty="0">
                <a:ln w="18415" cmpd="sng">
                  <a:solidFill>
                    <a:srgbClr val="FFFFFF"/>
                  </a:solidFill>
                  <a:prstDash val="solid"/>
                </a:ln>
                <a:solidFill>
                  <a:srgbClr val="FFFFFF"/>
                </a:solidFill>
                <a:effectLst>
                  <a:outerShdw blurRad="63500" dir="3600000" algn="tl" rotWithShape="0">
                    <a:srgbClr val="000000">
                      <a:alpha val="70000"/>
                    </a:srgbClr>
                  </a:outerShdw>
                </a:effectLst>
              </a:rPr>
              <a:t>- Orkani ali tropski cikloni, so velikanski zračni vrtinci oblakov z veliko nevihtno dejavnostjo, ki nastajajo v </a:t>
            </a:r>
            <a:r>
              <a:rPr lang="sl-SI" sz="2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zemljinem</a:t>
            </a:r>
            <a:r>
              <a:rPr lang="sl-SI" sz="2000" dirty="0">
                <a:ln w="18415" cmpd="sng">
                  <a:solidFill>
                    <a:srgbClr val="FFFFFF"/>
                  </a:solidFill>
                  <a:prstDash val="solid"/>
                </a:ln>
                <a:solidFill>
                  <a:srgbClr val="FFFFFF"/>
                </a:solidFill>
                <a:effectLst>
                  <a:outerShdw blurRad="63500" dir="3600000" algn="tl" rotWithShape="0">
                    <a:srgbClr val="000000">
                      <a:alpha val="70000"/>
                    </a:srgbClr>
                  </a:outerShdw>
                </a:effectLst>
              </a:rPr>
              <a:t> ozračju. Njihov premer lahko preseže 500 km. Ena od posebnih značilnosti je oko ciklona, ki se razvije tedaj, ko ciklon doseže stopnjo zrelosti. To je območje spuščenega se zraka na sredini ciklona s premerom 50 km, kjer je nebo jasno, okoli pa se dogajajo strašni vetrovi. Tropski cikloni  s svojo neizmerno rušilno močjo povzročajo povsod na svoji strahotno škodo in sodijo med največje naravne katastrofe na zemlji. To so izkusili tudi Američani, le nekaj tednov nazaj, ko je pustošil orkan </a:t>
            </a:r>
            <a:r>
              <a:rPr lang="sl-SI" sz="2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Sandy</a:t>
            </a:r>
            <a:r>
              <a:rPr lang="sl-SI" sz="2000" dirty="0">
                <a:ln w="18415" cmpd="sng">
                  <a:solidFill>
                    <a:srgbClr val="FFFFFF"/>
                  </a:solidFill>
                  <a:prstDash val="solid"/>
                </a:ln>
                <a:solidFill>
                  <a:srgbClr val="FFFFFF"/>
                </a:solidFill>
                <a:effectLst>
                  <a:outerShdw blurRad="63500" dir="3600000" algn="tl" rotWithShape="0">
                    <a:srgbClr val="000000">
                      <a:alpha val="70000"/>
                    </a:srgbClr>
                  </a:outerShdw>
                </a:effectLst>
              </a:rPr>
              <a:t>, ki je bil še hujši od orkana Katrina.</a:t>
            </a:r>
            <a:endParaRPr lang="sl-SI" sz="20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423E110-FDFD-45EF-A8B2-EDB83BA185FF}"/>
              </a:ext>
            </a:extLst>
          </p:cNvPr>
          <p:cNvSpPr>
            <a:spLocks noGrp="1"/>
          </p:cNvSpPr>
          <p:nvPr>
            <p:ph type="title"/>
          </p:nvPr>
        </p:nvSpPr>
        <p:spPr/>
        <p:txBody>
          <a:bodyPr rtlCol="0">
            <a:normAutofit/>
          </a:bodyPr>
          <a:lstStyle/>
          <a:p>
            <a:pPr fontAlgn="auto">
              <a:spcAft>
                <a:spcPts val="0"/>
              </a:spcAft>
              <a:defRPr/>
            </a:pPr>
            <a:r>
              <a:rPr lang="sl-SI" b="1" dirty="0">
                <a:ln w="18000">
                  <a:solidFill>
                    <a:schemeClr val="accent2">
                      <a:satMod val="140000"/>
                    </a:schemeClr>
                  </a:solidFill>
                  <a:prstDash val="solid"/>
                  <a:miter lim="800000"/>
                </a:ln>
                <a:noFill/>
                <a:effectLst>
                  <a:outerShdw blurRad="25500" dist="23000" dir="7020000" algn="tl">
                    <a:srgbClr val="000000">
                      <a:alpha val="50000"/>
                    </a:srgbClr>
                  </a:outerShdw>
                </a:effectLst>
              </a:rPr>
              <a:t>POSLEDICE ORKANA SANDY</a:t>
            </a:r>
            <a:br>
              <a:rPr lang="sl-SI" b="1" dirty="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sl-SI" sz="1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oktober 2012</a:t>
            </a:r>
            <a:endParaRPr lang="sl-SI" dirty="0"/>
          </a:p>
        </p:txBody>
      </p:sp>
      <p:pic>
        <p:nvPicPr>
          <p:cNvPr id="4" name="Ograda vsebine 3">
            <a:extLst>
              <a:ext uri="{FF2B5EF4-FFF2-40B4-BE49-F238E27FC236}">
                <a16:creationId xmlns:a16="http://schemas.microsoft.com/office/drawing/2014/main" id="{9BB2A783-12A3-4B33-A161-2F9F433433A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1628775"/>
            <a:ext cx="2562225" cy="1781175"/>
          </a:xfrm>
        </p:spPr>
      </p:pic>
      <p:pic>
        <p:nvPicPr>
          <p:cNvPr id="5" name="Slika 4">
            <a:extLst>
              <a:ext uri="{FF2B5EF4-FFF2-40B4-BE49-F238E27FC236}">
                <a16:creationId xmlns:a16="http://schemas.microsoft.com/office/drawing/2014/main" id="{ED1984EE-D9A7-41E4-8769-4F8802C647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21050" y="1557338"/>
            <a:ext cx="2579688"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Slika 5">
            <a:extLst>
              <a:ext uri="{FF2B5EF4-FFF2-40B4-BE49-F238E27FC236}">
                <a16:creationId xmlns:a16="http://schemas.microsoft.com/office/drawing/2014/main" id="{2B30F030-1D2F-4AC0-9A2D-E78CA12492D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1538288"/>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Slika 6">
            <a:extLst>
              <a:ext uri="{FF2B5EF4-FFF2-40B4-BE49-F238E27FC236}">
                <a16:creationId xmlns:a16="http://schemas.microsoft.com/office/drawing/2014/main" id="{B29EA797-527B-4C0F-80AD-2FE2CD6A6F2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850" y="3573463"/>
            <a:ext cx="2146300"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Slika 7">
            <a:extLst>
              <a:ext uri="{FF2B5EF4-FFF2-40B4-BE49-F238E27FC236}">
                <a16:creationId xmlns:a16="http://schemas.microsoft.com/office/drawing/2014/main" id="{1A5AA1CB-E3BB-49C9-B273-090E0C32A43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21000" y="3530600"/>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Slika 8">
            <a:extLst>
              <a:ext uri="{FF2B5EF4-FFF2-40B4-BE49-F238E27FC236}">
                <a16:creationId xmlns:a16="http://schemas.microsoft.com/office/drawing/2014/main" id="{9DD4562D-ED9B-4879-8B2E-5EAC8E4BF90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56300" y="4076700"/>
            <a:ext cx="28194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750"/>
                            </p:stCondLst>
                            <p:childTnLst>
                              <p:par>
                                <p:cTn id="10" presetID="31" presetClass="entr" presetSubtype="0" fill="hold" nodeType="after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par>
                          <p:cTn id="16" fill="hold" nodeType="afterGroup">
                            <p:stCondLst>
                              <p:cond delay="2000"/>
                            </p:stCondLst>
                            <p:childTnLst>
                              <p:par>
                                <p:cTn id="17" presetID="21" presetClass="entr" presetSubtype="1" fill="hold" nodeType="afterEffect">
                                  <p:stCondLst>
                                    <p:cond delay="25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par>
                          <p:cTn id="20" fill="hold" nodeType="afterGroup">
                            <p:stCondLst>
                              <p:cond delay="4250"/>
                            </p:stCondLst>
                            <p:childTnLst>
                              <p:par>
                                <p:cTn id="21" presetID="22" presetClass="entr" presetSubtype="4" fill="hold" nodeType="afterEffect">
                                  <p:stCondLst>
                                    <p:cond delay="25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par>
                          <p:cTn id="24" fill="hold" nodeType="afterGroup">
                            <p:stCondLst>
                              <p:cond delay="5000"/>
                            </p:stCondLst>
                            <p:childTnLst>
                              <p:par>
                                <p:cTn id="25" presetID="16" presetClass="entr" presetSubtype="21" fill="hold" nodeType="afterEffect">
                                  <p:stCondLst>
                                    <p:cond delay="25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par>
                          <p:cTn id="28" fill="hold" nodeType="afterGroup">
                            <p:stCondLst>
                              <p:cond delay="5750"/>
                            </p:stCondLst>
                            <p:childTnLst>
                              <p:par>
                                <p:cTn id="29" presetID="26" presetClass="entr" presetSubtype="0" fill="hold" nodeType="afterEffect">
                                  <p:stCondLst>
                                    <p:cond delay="25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80">
                                          <p:stCondLst>
                                            <p:cond delay="0"/>
                                          </p:stCondLst>
                                        </p:cTn>
                                        <p:tgtEl>
                                          <p:spTgt spid="9"/>
                                        </p:tgtEl>
                                      </p:cBhvr>
                                    </p:animEffect>
                                    <p:anim calcmode="lin" valueType="num">
                                      <p:cBhvr>
                                        <p:cTn id="3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7" dur="26">
                                          <p:stCondLst>
                                            <p:cond delay="650"/>
                                          </p:stCondLst>
                                        </p:cTn>
                                        <p:tgtEl>
                                          <p:spTgt spid="9"/>
                                        </p:tgtEl>
                                      </p:cBhvr>
                                      <p:to x="100000" y="60000"/>
                                    </p:animScale>
                                    <p:animScale>
                                      <p:cBhvr>
                                        <p:cTn id="38" dur="166" decel="50000">
                                          <p:stCondLst>
                                            <p:cond delay="676"/>
                                          </p:stCondLst>
                                        </p:cTn>
                                        <p:tgtEl>
                                          <p:spTgt spid="9"/>
                                        </p:tgtEl>
                                      </p:cBhvr>
                                      <p:to x="100000" y="100000"/>
                                    </p:animScale>
                                    <p:animScale>
                                      <p:cBhvr>
                                        <p:cTn id="39" dur="26">
                                          <p:stCondLst>
                                            <p:cond delay="1312"/>
                                          </p:stCondLst>
                                        </p:cTn>
                                        <p:tgtEl>
                                          <p:spTgt spid="9"/>
                                        </p:tgtEl>
                                      </p:cBhvr>
                                      <p:to x="100000" y="80000"/>
                                    </p:animScale>
                                    <p:animScale>
                                      <p:cBhvr>
                                        <p:cTn id="40" dur="166" decel="50000">
                                          <p:stCondLst>
                                            <p:cond delay="1338"/>
                                          </p:stCondLst>
                                        </p:cTn>
                                        <p:tgtEl>
                                          <p:spTgt spid="9"/>
                                        </p:tgtEl>
                                      </p:cBhvr>
                                      <p:to x="100000" y="100000"/>
                                    </p:animScale>
                                    <p:animScale>
                                      <p:cBhvr>
                                        <p:cTn id="41" dur="26">
                                          <p:stCondLst>
                                            <p:cond delay="1642"/>
                                          </p:stCondLst>
                                        </p:cTn>
                                        <p:tgtEl>
                                          <p:spTgt spid="9"/>
                                        </p:tgtEl>
                                      </p:cBhvr>
                                      <p:to x="100000" y="90000"/>
                                    </p:animScale>
                                    <p:animScale>
                                      <p:cBhvr>
                                        <p:cTn id="42" dur="166" decel="50000">
                                          <p:stCondLst>
                                            <p:cond delay="1668"/>
                                          </p:stCondLst>
                                        </p:cTn>
                                        <p:tgtEl>
                                          <p:spTgt spid="9"/>
                                        </p:tgtEl>
                                      </p:cBhvr>
                                      <p:to x="100000" y="100000"/>
                                    </p:animScale>
                                    <p:animScale>
                                      <p:cBhvr>
                                        <p:cTn id="43" dur="26">
                                          <p:stCondLst>
                                            <p:cond delay="1808"/>
                                          </p:stCondLst>
                                        </p:cTn>
                                        <p:tgtEl>
                                          <p:spTgt spid="9"/>
                                        </p:tgtEl>
                                      </p:cBhvr>
                                      <p:to x="100000" y="95000"/>
                                    </p:animScale>
                                    <p:animScale>
                                      <p:cBhvr>
                                        <p:cTn id="44"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525</Words>
  <Application>Microsoft Office PowerPoint</Application>
  <PresentationFormat>On-screen Show (4:3)</PresentationFormat>
  <Paragraphs>19</Paragraphs>
  <Slides>11</Slides>
  <Notes>1</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Officeova tema</vt:lpstr>
      <vt:lpstr>NARAVNE NESREČE</vt:lpstr>
      <vt:lpstr>O NARAVNIH NESREČAH</vt:lpstr>
      <vt:lpstr>POPLAVE</vt:lpstr>
      <vt:lpstr>PowerPoint Presentation</vt:lpstr>
      <vt:lpstr>POSLEDICE POPLAV  november 2012</vt:lpstr>
      <vt:lpstr>POTRESI</vt:lpstr>
      <vt:lpstr>CUNAMI</vt:lpstr>
      <vt:lpstr>ORKAN</vt:lpstr>
      <vt:lpstr>POSLEDICE ORKANA SANDY oktober 2012</vt:lpstr>
      <vt:lpstr>PowerPoint Presentation</vt:lpstr>
      <vt:lpstr>Konec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2019-05-31T08:40:27Z</dcterms:created>
  <dcterms:modified xsi:type="dcterms:W3CDTF">2019-05-31T08:40:28Z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