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3"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FF00"/>
    <a:srgbClr val="0000CC"/>
    <a:srgbClr val="12051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2" y="-5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64B66A64-F2FA-4B32-B487-0FAE9D301B2F}"/>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sl-SI" altLang="sl-SI" noProof="0"/>
              <a:t>Kliknite, če želite urediti slog naslova matrice</a:t>
            </a:r>
          </a:p>
        </p:txBody>
      </p:sp>
      <p:sp>
        <p:nvSpPr>
          <p:cNvPr id="188419" name="Rectangle 3">
            <a:extLst>
              <a:ext uri="{FF2B5EF4-FFF2-40B4-BE49-F238E27FC236}">
                <a16:creationId xmlns:a16="http://schemas.microsoft.com/office/drawing/2014/main" id="{8013B436-7F98-4001-B096-396CD9D9F17F}"/>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88420" name="Rectangle 4">
            <a:extLst>
              <a:ext uri="{FF2B5EF4-FFF2-40B4-BE49-F238E27FC236}">
                <a16:creationId xmlns:a16="http://schemas.microsoft.com/office/drawing/2014/main" id="{33ED5893-C350-4468-A01E-A3C66CBC5D7F}"/>
              </a:ext>
            </a:extLst>
          </p:cNvPr>
          <p:cNvSpPr>
            <a:spLocks noGrp="1" noChangeArrowheads="1"/>
          </p:cNvSpPr>
          <p:nvPr>
            <p:ph type="dt" sz="quarter" idx="2"/>
          </p:nvPr>
        </p:nvSpPr>
        <p:spPr/>
        <p:txBody>
          <a:bodyPr/>
          <a:lstStyle>
            <a:lvl1pPr>
              <a:defRPr/>
            </a:lvl1pPr>
          </a:lstStyle>
          <a:p>
            <a:endParaRPr lang="sl-SI" altLang="sl-SI"/>
          </a:p>
        </p:txBody>
      </p:sp>
      <p:sp>
        <p:nvSpPr>
          <p:cNvPr id="188421" name="Rectangle 5">
            <a:extLst>
              <a:ext uri="{FF2B5EF4-FFF2-40B4-BE49-F238E27FC236}">
                <a16:creationId xmlns:a16="http://schemas.microsoft.com/office/drawing/2014/main" id="{39EA3434-EAF6-416D-AB08-DC4EF485606E}"/>
              </a:ext>
            </a:extLst>
          </p:cNvPr>
          <p:cNvSpPr>
            <a:spLocks noGrp="1" noChangeArrowheads="1"/>
          </p:cNvSpPr>
          <p:nvPr>
            <p:ph type="ftr" sz="quarter" idx="3"/>
          </p:nvPr>
        </p:nvSpPr>
        <p:spPr/>
        <p:txBody>
          <a:bodyPr/>
          <a:lstStyle>
            <a:lvl1pPr>
              <a:defRPr/>
            </a:lvl1pPr>
          </a:lstStyle>
          <a:p>
            <a:endParaRPr lang="sl-SI" altLang="sl-SI"/>
          </a:p>
        </p:txBody>
      </p:sp>
      <p:sp>
        <p:nvSpPr>
          <p:cNvPr id="188422" name="Rectangle 6">
            <a:extLst>
              <a:ext uri="{FF2B5EF4-FFF2-40B4-BE49-F238E27FC236}">
                <a16:creationId xmlns:a16="http://schemas.microsoft.com/office/drawing/2014/main" id="{889E82EF-C94C-4EB6-A3EA-3EACC00DFCEB}"/>
              </a:ext>
            </a:extLst>
          </p:cNvPr>
          <p:cNvSpPr>
            <a:spLocks noGrp="1" noChangeArrowheads="1"/>
          </p:cNvSpPr>
          <p:nvPr>
            <p:ph type="sldNum" sz="quarter" idx="4"/>
          </p:nvPr>
        </p:nvSpPr>
        <p:spPr/>
        <p:txBody>
          <a:bodyPr/>
          <a:lstStyle>
            <a:lvl1pPr>
              <a:defRPr/>
            </a:lvl1pPr>
          </a:lstStyle>
          <a:p>
            <a:fld id="{72CB4D12-AC2A-4BAD-916D-99CE3ACDE3F2}"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5303-3159-4A0B-A502-A2933D38AE5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2D22B17-95AD-47EC-8AF7-4E027B0CD3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8D0F178-FA30-4D52-9FB9-590D05D31AE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A79E54B-25B0-45E3-B293-A3BE90283B3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C12E864-8F48-46DD-BEAA-48EA235CF640}"/>
              </a:ext>
            </a:extLst>
          </p:cNvPr>
          <p:cNvSpPr>
            <a:spLocks noGrp="1"/>
          </p:cNvSpPr>
          <p:nvPr>
            <p:ph type="sldNum" sz="quarter" idx="12"/>
          </p:nvPr>
        </p:nvSpPr>
        <p:spPr/>
        <p:txBody>
          <a:bodyPr/>
          <a:lstStyle>
            <a:lvl1pPr>
              <a:defRPr/>
            </a:lvl1pPr>
          </a:lstStyle>
          <a:p>
            <a:fld id="{9B67C6D5-619E-4C43-80AB-6CA4DF09704F}" type="slidenum">
              <a:rPr lang="sl-SI" altLang="sl-SI"/>
              <a:pPr/>
              <a:t>‹#›</a:t>
            </a:fld>
            <a:endParaRPr lang="sl-SI" altLang="sl-SI"/>
          </a:p>
        </p:txBody>
      </p:sp>
    </p:spTree>
    <p:extLst>
      <p:ext uri="{BB962C8B-B14F-4D97-AF65-F5344CB8AC3E}">
        <p14:creationId xmlns:p14="http://schemas.microsoft.com/office/powerpoint/2010/main" val="72813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957991-D212-480B-84A2-DE1A9E09323F}"/>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919313B-13A6-4F31-8BC6-61CCCFEB184E}"/>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164E2A2-ED69-44DE-BB82-0D1EF5A324D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BAACC81-1634-4559-BD71-5BDDAAA0FDC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3E11736-5D1C-4DD0-8C27-97C6747E698C}"/>
              </a:ext>
            </a:extLst>
          </p:cNvPr>
          <p:cNvSpPr>
            <a:spLocks noGrp="1"/>
          </p:cNvSpPr>
          <p:nvPr>
            <p:ph type="sldNum" sz="quarter" idx="12"/>
          </p:nvPr>
        </p:nvSpPr>
        <p:spPr/>
        <p:txBody>
          <a:bodyPr/>
          <a:lstStyle>
            <a:lvl1pPr>
              <a:defRPr/>
            </a:lvl1pPr>
          </a:lstStyle>
          <a:p>
            <a:fld id="{11F879DD-747C-4CF7-B111-C5AE552DC287}" type="slidenum">
              <a:rPr lang="sl-SI" altLang="sl-SI"/>
              <a:pPr/>
              <a:t>‹#›</a:t>
            </a:fld>
            <a:endParaRPr lang="sl-SI" altLang="sl-SI"/>
          </a:p>
        </p:txBody>
      </p:sp>
    </p:spTree>
    <p:extLst>
      <p:ext uri="{BB962C8B-B14F-4D97-AF65-F5344CB8AC3E}">
        <p14:creationId xmlns:p14="http://schemas.microsoft.com/office/powerpoint/2010/main" val="254847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4AD-5F0B-4E20-AB5C-D199E09FDDF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6A53B14-A137-4549-AB65-1BBF5E9C7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A2250AF-7BBA-4236-B232-38D5732D3C7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EB680C8-E3BF-4734-9306-4F5AFB4A451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CE39F65-7104-4774-B14A-99795F98BE9B}"/>
              </a:ext>
            </a:extLst>
          </p:cNvPr>
          <p:cNvSpPr>
            <a:spLocks noGrp="1"/>
          </p:cNvSpPr>
          <p:nvPr>
            <p:ph type="sldNum" sz="quarter" idx="12"/>
          </p:nvPr>
        </p:nvSpPr>
        <p:spPr/>
        <p:txBody>
          <a:bodyPr/>
          <a:lstStyle>
            <a:lvl1pPr>
              <a:defRPr/>
            </a:lvl1pPr>
          </a:lstStyle>
          <a:p>
            <a:fld id="{6862D15D-86F2-447D-9E42-43AC49721013}" type="slidenum">
              <a:rPr lang="sl-SI" altLang="sl-SI"/>
              <a:pPr/>
              <a:t>‹#›</a:t>
            </a:fld>
            <a:endParaRPr lang="sl-SI" altLang="sl-SI"/>
          </a:p>
        </p:txBody>
      </p:sp>
    </p:spTree>
    <p:extLst>
      <p:ext uri="{BB962C8B-B14F-4D97-AF65-F5344CB8AC3E}">
        <p14:creationId xmlns:p14="http://schemas.microsoft.com/office/powerpoint/2010/main" val="140632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0682-760D-4FA2-9BBD-A857637F497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3B015D7-FFA5-4B81-8AEC-5EE867FCA13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4D661A2-8429-4A45-B06E-8864F57AF9F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A61E7A4-6ACC-49C4-9234-EAA21DB577D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5F8A616-E9C1-4016-94C0-5BE0A79A41FB}"/>
              </a:ext>
            </a:extLst>
          </p:cNvPr>
          <p:cNvSpPr>
            <a:spLocks noGrp="1"/>
          </p:cNvSpPr>
          <p:nvPr>
            <p:ph type="sldNum" sz="quarter" idx="12"/>
          </p:nvPr>
        </p:nvSpPr>
        <p:spPr/>
        <p:txBody>
          <a:bodyPr/>
          <a:lstStyle>
            <a:lvl1pPr>
              <a:defRPr/>
            </a:lvl1pPr>
          </a:lstStyle>
          <a:p>
            <a:fld id="{F203F452-9E0F-46D1-A064-CA4BEC01A168}" type="slidenum">
              <a:rPr lang="sl-SI" altLang="sl-SI"/>
              <a:pPr/>
              <a:t>‹#›</a:t>
            </a:fld>
            <a:endParaRPr lang="sl-SI" altLang="sl-SI"/>
          </a:p>
        </p:txBody>
      </p:sp>
    </p:spTree>
    <p:extLst>
      <p:ext uri="{BB962C8B-B14F-4D97-AF65-F5344CB8AC3E}">
        <p14:creationId xmlns:p14="http://schemas.microsoft.com/office/powerpoint/2010/main" val="40897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2253-40EB-4AC3-B077-FAE7696C54B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DDE6D01-8EB3-4116-AF7E-F994896FF93C}"/>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A0042DC-DD64-405C-80BE-5E927A793348}"/>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B05030F-50AD-4674-A324-7D434D614A7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202E6E1-B6EC-4224-98BA-DB68994B6E7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EB26DAC-760C-4FEB-A235-8B1735D7C4E0}"/>
              </a:ext>
            </a:extLst>
          </p:cNvPr>
          <p:cNvSpPr>
            <a:spLocks noGrp="1"/>
          </p:cNvSpPr>
          <p:nvPr>
            <p:ph type="sldNum" sz="quarter" idx="12"/>
          </p:nvPr>
        </p:nvSpPr>
        <p:spPr/>
        <p:txBody>
          <a:bodyPr/>
          <a:lstStyle>
            <a:lvl1pPr>
              <a:defRPr/>
            </a:lvl1pPr>
          </a:lstStyle>
          <a:p>
            <a:fld id="{F14D115C-882B-4106-8CD9-846CF7BF9666}" type="slidenum">
              <a:rPr lang="sl-SI" altLang="sl-SI"/>
              <a:pPr/>
              <a:t>‹#›</a:t>
            </a:fld>
            <a:endParaRPr lang="sl-SI" altLang="sl-SI"/>
          </a:p>
        </p:txBody>
      </p:sp>
    </p:spTree>
    <p:extLst>
      <p:ext uri="{BB962C8B-B14F-4D97-AF65-F5344CB8AC3E}">
        <p14:creationId xmlns:p14="http://schemas.microsoft.com/office/powerpoint/2010/main" val="243010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90F8-6F14-46A1-8432-B4819C4AFB3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F1A3A57-1F85-4AF0-BCFE-93A8F202887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122D78-ADD4-462F-840C-F1750908457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0F31B79-AF3B-440C-9D2A-98FAE40884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4F894-EDD6-407A-A2FD-1992FC621CE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19ABA4C-C452-4110-A907-68879E59132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3CE7B7B-8678-4415-89BB-FE69E6259D4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06FCB17-3FF4-453A-A05C-1285B182D9DE}"/>
              </a:ext>
            </a:extLst>
          </p:cNvPr>
          <p:cNvSpPr>
            <a:spLocks noGrp="1"/>
          </p:cNvSpPr>
          <p:nvPr>
            <p:ph type="sldNum" sz="quarter" idx="12"/>
          </p:nvPr>
        </p:nvSpPr>
        <p:spPr/>
        <p:txBody>
          <a:bodyPr/>
          <a:lstStyle>
            <a:lvl1pPr>
              <a:defRPr/>
            </a:lvl1pPr>
          </a:lstStyle>
          <a:p>
            <a:fld id="{4ABC033B-FB38-4F6C-93F5-A162EB1BB52A}" type="slidenum">
              <a:rPr lang="sl-SI" altLang="sl-SI"/>
              <a:pPr/>
              <a:t>‹#›</a:t>
            </a:fld>
            <a:endParaRPr lang="sl-SI" altLang="sl-SI"/>
          </a:p>
        </p:txBody>
      </p:sp>
    </p:spTree>
    <p:extLst>
      <p:ext uri="{BB962C8B-B14F-4D97-AF65-F5344CB8AC3E}">
        <p14:creationId xmlns:p14="http://schemas.microsoft.com/office/powerpoint/2010/main" val="178687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8EF6-4E79-4808-AC6C-B265E1647DF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EFE164C-A797-405D-BCBE-37428259AB20}"/>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117B2B8D-806E-481B-A536-4950055021A6}"/>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73A583D-FCAB-4D7D-A480-756871AE2264}"/>
              </a:ext>
            </a:extLst>
          </p:cNvPr>
          <p:cNvSpPr>
            <a:spLocks noGrp="1"/>
          </p:cNvSpPr>
          <p:nvPr>
            <p:ph type="sldNum" sz="quarter" idx="12"/>
          </p:nvPr>
        </p:nvSpPr>
        <p:spPr/>
        <p:txBody>
          <a:bodyPr/>
          <a:lstStyle>
            <a:lvl1pPr>
              <a:defRPr/>
            </a:lvl1pPr>
          </a:lstStyle>
          <a:p>
            <a:fld id="{FADAB1A0-C100-43C1-B8B5-EC84896A93F3}" type="slidenum">
              <a:rPr lang="sl-SI" altLang="sl-SI"/>
              <a:pPr/>
              <a:t>‹#›</a:t>
            </a:fld>
            <a:endParaRPr lang="sl-SI" altLang="sl-SI"/>
          </a:p>
        </p:txBody>
      </p:sp>
    </p:spTree>
    <p:extLst>
      <p:ext uri="{BB962C8B-B14F-4D97-AF65-F5344CB8AC3E}">
        <p14:creationId xmlns:p14="http://schemas.microsoft.com/office/powerpoint/2010/main" val="272281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E1600-4D64-4721-9FFA-51B82C92D6AE}"/>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CBF0DFC-F9CF-4FBA-A149-1075866F1CD3}"/>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DFB61BD9-C042-4A32-BE11-F70ADD47356A}"/>
              </a:ext>
            </a:extLst>
          </p:cNvPr>
          <p:cNvSpPr>
            <a:spLocks noGrp="1"/>
          </p:cNvSpPr>
          <p:nvPr>
            <p:ph type="sldNum" sz="quarter" idx="12"/>
          </p:nvPr>
        </p:nvSpPr>
        <p:spPr/>
        <p:txBody>
          <a:bodyPr/>
          <a:lstStyle>
            <a:lvl1pPr>
              <a:defRPr/>
            </a:lvl1pPr>
          </a:lstStyle>
          <a:p>
            <a:fld id="{68DA5794-720E-4512-93C4-9A565C49E162}" type="slidenum">
              <a:rPr lang="sl-SI" altLang="sl-SI"/>
              <a:pPr/>
              <a:t>‹#›</a:t>
            </a:fld>
            <a:endParaRPr lang="sl-SI" altLang="sl-SI"/>
          </a:p>
        </p:txBody>
      </p:sp>
    </p:spTree>
    <p:extLst>
      <p:ext uri="{BB962C8B-B14F-4D97-AF65-F5344CB8AC3E}">
        <p14:creationId xmlns:p14="http://schemas.microsoft.com/office/powerpoint/2010/main" val="3000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75CE-13A8-4F96-B3DD-5CDE7C827E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754B9FF-B71A-43CB-A044-C73F54952D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056CDEFA-8748-4CB5-B79F-1D24E6FE8E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7BD4D-087C-4C3A-A57F-F62BA300BDC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218959F-0D1C-49BF-8EDD-4663806142C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81AC959-D3EF-4C4F-A36C-2C5865F4006F}"/>
              </a:ext>
            </a:extLst>
          </p:cNvPr>
          <p:cNvSpPr>
            <a:spLocks noGrp="1"/>
          </p:cNvSpPr>
          <p:nvPr>
            <p:ph type="sldNum" sz="quarter" idx="12"/>
          </p:nvPr>
        </p:nvSpPr>
        <p:spPr/>
        <p:txBody>
          <a:bodyPr/>
          <a:lstStyle>
            <a:lvl1pPr>
              <a:defRPr/>
            </a:lvl1pPr>
          </a:lstStyle>
          <a:p>
            <a:fld id="{9F8975F8-E5DE-453E-B49E-6F30CE3746E3}" type="slidenum">
              <a:rPr lang="sl-SI" altLang="sl-SI"/>
              <a:pPr/>
              <a:t>‹#›</a:t>
            </a:fld>
            <a:endParaRPr lang="sl-SI" altLang="sl-SI"/>
          </a:p>
        </p:txBody>
      </p:sp>
    </p:spTree>
    <p:extLst>
      <p:ext uri="{BB962C8B-B14F-4D97-AF65-F5344CB8AC3E}">
        <p14:creationId xmlns:p14="http://schemas.microsoft.com/office/powerpoint/2010/main" val="272585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8DCD-EFE0-42F2-A31E-D6E568D4AE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2C374CF-9468-488B-8DDE-4D79A2D4C5B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22F21AD-0550-4099-9CFA-3CE1B00A6AB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7CA43-FEE3-403B-AAF6-8E2B7B1492A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DC8BFCE-E57A-4EBA-B705-C66780C4AAD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72F6534-67F2-4E00-8AE7-9040497E1E32}"/>
              </a:ext>
            </a:extLst>
          </p:cNvPr>
          <p:cNvSpPr>
            <a:spLocks noGrp="1"/>
          </p:cNvSpPr>
          <p:nvPr>
            <p:ph type="sldNum" sz="quarter" idx="12"/>
          </p:nvPr>
        </p:nvSpPr>
        <p:spPr/>
        <p:txBody>
          <a:bodyPr/>
          <a:lstStyle>
            <a:lvl1pPr>
              <a:defRPr/>
            </a:lvl1pPr>
          </a:lstStyle>
          <a:p>
            <a:fld id="{F41200D7-02DA-4952-AA6A-3BF24A5448B9}" type="slidenum">
              <a:rPr lang="sl-SI" altLang="sl-SI"/>
              <a:pPr/>
              <a:t>‹#›</a:t>
            </a:fld>
            <a:endParaRPr lang="sl-SI" altLang="sl-SI"/>
          </a:p>
        </p:txBody>
      </p:sp>
    </p:spTree>
    <p:extLst>
      <p:ext uri="{BB962C8B-B14F-4D97-AF65-F5344CB8AC3E}">
        <p14:creationId xmlns:p14="http://schemas.microsoft.com/office/powerpoint/2010/main" val="348539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FF27671-4DDF-4007-9512-2DE7673E3D22}"/>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87395" name="Rectangle 3">
            <a:extLst>
              <a:ext uri="{FF2B5EF4-FFF2-40B4-BE49-F238E27FC236}">
                <a16:creationId xmlns:a16="http://schemas.microsoft.com/office/drawing/2014/main" id="{547F682F-2A32-4AFF-B497-0A4F9849609F}"/>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87396" name="Rectangle 4">
            <a:extLst>
              <a:ext uri="{FF2B5EF4-FFF2-40B4-BE49-F238E27FC236}">
                <a16:creationId xmlns:a16="http://schemas.microsoft.com/office/drawing/2014/main" id="{F8CA4744-477C-4BC0-85C0-E0BA700113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87397" name="Rectangle 5">
            <a:extLst>
              <a:ext uri="{FF2B5EF4-FFF2-40B4-BE49-F238E27FC236}">
                <a16:creationId xmlns:a16="http://schemas.microsoft.com/office/drawing/2014/main" id="{3338FBE9-3B5B-432B-A800-59F83D244F0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187398" name="Rectangle 6">
            <a:extLst>
              <a:ext uri="{FF2B5EF4-FFF2-40B4-BE49-F238E27FC236}">
                <a16:creationId xmlns:a16="http://schemas.microsoft.com/office/drawing/2014/main" id="{FB99BEE0-6923-454E-B2C7-E96FD1425E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A4B66973-E3FA-480A-BC64-140248B8A25A}"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542E47-D796-47F1-8C46-776062A49210}"/>
              </a:ext>
            </a:extLst>
          </p:cNvPr>
          <p:cNvSpPr>
            <a:spLocks noGrp="1" noChangeArrowheads="1"/>
          </p:cNvSpPr>
          <p:nvPr>
            <p:ph type="ctrTitle"/>
          </p:nvPr>
        </p:nvSpPr>
        <p:spPr/>
        <p:txBody>
          <a:bodyPr/>
          <a:lstStyle/>
          <a:p>
            <a:pPr marL="838200" indent="-838200"/>
            <a:r>
              <a:rPr lang="sl-SI" altLang="sl-SI" sz="4800">
                <a:solidFill>
                  <a:srgbClr val="FF6600"/>
                </a:solidFill>
                <a:latin typeface="Hobo Std" panose="020B0803040709020204" pitchFamily="34" charset="0"/>
              </a:rPr>
              <a:t>RAZLIČNI TIPI NASELIJ</a:t>
            </a:r>
          </a:p>
        </p:txBody>
      </p:sp>
      <p:sp>
        <p:nvSpPr>
          <p:cNvPr id="2051" name="Rectangle 3">
            <a:extLst>
              <a:ext uri="{FF2B5EF4-FFF2-40B4-BE49-F238E27FC236}">
                <a16:creationId xmlns:a16="http://schemas.microsoft.com/office/drawing/2014/main" id="{CA5399C5-7ADB-44DF-A373-986563F1DA56}"/>
              </a:ext>
            </a:extLst>
          </p:cNvPr>
          <p:cNvSpPr>
            <a:spLocks noGrp="1" noChangeArrowheads="1"/>
          </p:cNvSpPr>
          <p:nvPr>
            <p:ph type="subTitle" idx="1"/>
          </p:nvPr>
        </p:nvSpPr>
        <p:spPr/>
        <p:txBody>
          <a:bodyPr/>
          <a:lstStyle/>
          <a:p>
            <a:r>
              <a:rPr lang="sl-SI" altLang="sl-SI" sz="4000" b="1">
                <a:solidFill>
                  <a:srgbClr val="080808"/>
                </a:solidFill>
                <a:effectLst>
                  <a:outerShdw blurRad="38100" dist="38100" dir="2700000" algn="tl">
                    <a:srgbClr val="FFFFFF"/>
                  </a:outerShdw>
                </a:effectLst>
                <a:latin typeface="OCR A Std" panose="020F0609000104060307" pitchFamily="49" charset="0"/>
              </a:rPr>
              <a:t>Eva Povirk 9.c</a:t>
            </a:r>
            <a:endParaRPr lang="sl-SI" altLang="sl-SI" sz="4000">
              <a:solidFill>
                <a:srgbClr val="080808"/>
              </a:solidFill>
              <a:effectLst>
                <a:outerShdw blurRad="38100" dist="38100" dir="2700000" algn="tl">
                  <a:srgbClr val="FFFFFF"/>
                </a:outerShdw>
              </a:effectLst>
              <a:latin typeface="OCR A Std" panose="020F0609000104060307" pitchFamily="49"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7">
            <a:extLst>
              <a:ext uri="{FF2B5EF4-FFF2-40B4-BE49-F238E27FC236}">
                <a16:creationId xmlns:a16="http://schemas.microsoft.com/office/drawing/2014/main" id="{B300833A-A52D-497A-8682-DC571615B7B0}"/>
              </a:ext>
            </a:extLst>
          </p:cNvPr>
          <p:cNvSpPr>
            <a:spLocks noGrp="1" noChangeArrowheads="1"/>
          </p:cNvSpPr>
          <p:nvPr>
            <p:ph type="title"/>
          </p:nvPr>
        </p:nvSpPr>
        <p:spPr/>
        <p:txBody>
          <a:bodyPr/>
          <a:lstStyle/>
          <a:p>
            <a:endParaRPr lang="sl-SI" altLang="sl-SI"/>
          </a:p>
        </p:txBody>
      </p:sp>
      <p:sp>
        <p:nvSpPr>
          <p:cNvPr id="206851" name="Rectangle 3">
            <a:extLst>
              <a:ext uri="{FF2B5EF4-FFF2-40B4-BE49-F238E27FC236}">
                <a16:creationId xmlns:a16="http://schemas.microsoft.com/office/drawing/2014/main" id="{DFC6C7A7-01B6-4D14-A7BB-77757D23B6E4}"/>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Urbanizirane (spalne) vasi </a:t>
            </a:r>
          </a:p>
        </p:txBody>
      </p:sp>
      <p:pic>
        <p:nvPicPr>
          <p:cNvPr id="206852" name="Picture 4">
            <a:extLst>
              <a:ext uri="{FF2B5EF4-FFF2-40B4-BE49-F238E27FC236}">
                <a16:creationId xmlns:a16="http://schemas.microsoft.com/office/drawing/2014/main" id="{40A9D7BD-85EE-4CE5-9D11-2DD1F098277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79613" y="2560638"/>
            <a:ext cx="5184775" cy="3533775"/>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2C5D6943-F03A-415E-89A2-D14C4BA4E3BF}"/>
              </a:ext>
            </a:extLst>
          </p:cNvPr>
          <p:cNvSpPr>
            <a:spLocks noGrp="1" noChangeArrowheads="1"/>
          </p:cNvSpPr>
          <p:nvPr>
            <p:ph type="title"/>
          </p:nvPr>
        </p:nvSpPr>
        <p:spPr/>
        <p:txBody>
          <a:bodyPr/>
          <a:lstStyle/>
          <a:p>
            <a:r>
              <a:rPr lang="sl-SI" altLang="sl-SI" sz="4000" b="1">
                <a:solidFill>
                  <a:srgbClr val="FF6600"/>
                </a:solidFill>
                <a:latin typeface="Hobo Std" panose="020B0803040709020204" pitchFamily="34" charset="0"/>
              </a:rPr>
              <a:t>PREOBRAZBA ali TRANSFORMACIJA</a:t>
            </a:r>
            <a:r>
              <a:rPr lang="sl-SI" altLang="sl-SI" sz="4000"/>
              <a:t> </a:t>
            </a:r>
          </a:p>
        </p:txBody>
      </p:sp>
      <p:sp>
        <p:nvSpPr>
          <p:cNvPr id="212995" name="Rectangle 3">
            <a:extLst>
              <a:ext uri="{FF2B5EF4-FFF2-40B4-BE49-F238E27FC236}">
                <a16:creationId xmlns:a16="http://schemas.microsoft.com/office/drawing/2014/main" id="{19B49542-274B-43D6-ABEC-74B1DEECEFAA}"/>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Do danes se je:</a:t>
            </a:r>
          </a:p>
          <a:p>
            <a:r>
              <a:rPr lang="sl-SI" altLang="sl-SI">
                <a:solidFill>
                  <a:srgbClr val="120513"/>
                </a:solidFill>
                <a:latin typeface="Comic Sans MS" panose="030F0702030302020204" pitchFamily="66" charset="0"/>
              </a:rPr>
              <a:t>spremenil videz</a:t>
            </a:r>
            <a:r>
              <a:rPr lang="sl-SI" altLang="sl-SI" b="1">
                <a:solidFill>
                  <a:srgbClr val="120513"/>
                </a:solidFill>
                <a:latin typeface="Comic Sans MS" panose="030F0702030302020204" pitchFamily="66" charset="0"/>
              </a:rPr>
              <a:t> </a:t>
            </a:r>
            <a:r>
              <a:rPr lang="sl-SI" altLang="sl-SI">
                <a:solidFill>
                  <a:srgbClr val="120513"/>
                </a:solidFill>
                <a:latin typeface="Comic Sans MS" panose="030F0702030302020204" pitchFamily="66" charset="0"/>
              </a:rPr>
              <a:t>in tip hiš, opazne so številne dozidave,</a:t>
            </a:r>
          </a:p>
          <a:p>
            <a:r>
              <a:rPr lang="sl-SI" altLang="sl-SI">
                <a:solidFill>
                  <a:srgbClr val="120513"/>
                </a:solidFill>
                <a:latin typeface="Comic Sans MS" panose="030F0702030302020204" pitchFamily="66" charset="0"/>
              </a:rPr>
              <a:t>spremenila dejavnost prebivalstva</a:t>
            </a:r>
            <a:r>
              <a:rPr lang="sl-SI" altLang="sl-SI" b="1">
                <a:solidFill>
                  <a:srgbClr val="120513"/>
                </a:solidFill>
                <a:latin typeface="Comic Sans MS" panose="030F0702030302020204" pitchFamily="66" charset="0"/>
              </a:rPr>
              <a:t> </a:t>
            </a:r>
            <a:r>
              <a:rPr lang="sl-SI" altLang="sl-SI">
                <a:solidFill>
                  <a:srgbClr val="120513"/>
                </a:solidFill>
                <a:latin typeface="Comic Sans MS" panose="030F0702030302020204" pitchFamily="66" charset="0"/>
              </a:rPr>
              <a:t>(nekoč prevladujejo kmetje, danes ljudje zaposleni večinoma v nekmetijstvu),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1E4F7985-A926-4135-95A4-E36C6D478FAC}"/>
              </a:ext>
            </a:extLst>
          </p:cNvPr>
          <p:cNvSpPr>
            <a:spLocks noGrp="1" noChangeArrowheads="1"/>
          </p:cNvSpPr>
          <p:nvPr>
            <p:ph type="title"/>
          </p:nvPr>
        </p:nvSpPr>
        <p:spPr/>
        <p:txBody>
          <a:bodyPr/>
          <a:lstStyle/>
          <a:p>
            <a:endParaRPr lang="sl-SI" altLang="sl-SI"/>
          </a:p>
        </p:txBody>
      </p:sp>
      <p:sp>
        <p:nvSpPr>
          <p:cNvPr id="214019" name="Rectangle 3">
            <a:extLst>
              <a:ext uri="{FF2B5EF4-FFF2-40B4-BE49-F238E27FC236}">
                <a16:creationId xmlns:a16="http://schemas.microsoft.com/office/drawing/2014/main" id="{67484DD7-A2AB-4C5A-933F-9E9032C00B7D}"/>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spremenila namembnost</a:t>
            </a:r>
            <a:r>
              <a:rPr lang="sl-SI" altLang="sl-SI" b="1">
                <a:solidFill>
                  <a:srgbClr val="120513"/>
                </a:solidFill>
                <a:latin typeface="Comic Sans MS" panose="030F0702030302020204" pitchFamily="66" charset="0"/>
              </a:rPr>
              <a:t> </a:t>
            </a:r>
            <a:r>
              <a:rPr lang="sl-SI" altLang="sl-SI">
                <a:solidFill>
                  <a:srgbClr val="120513"/>
                </a:solidFill>
                <a:latin typeface="Comic Sans MS" panose="030F0702030302020204" pitchFamily="66" charset="0"/>
              </a:rPr>
              <a:t>objektov in zemljišč (ni več gospodarskih poslopij - hlevov, kurnikov, shramb - danes so iz njih nastale delavnice, garaže, skladišča; na mestu nekdanjih njiv pa so danes asfaltirana parkirišča, vrtovi in gredice z rožami, površine s travo in bazeni).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D94E47F9-BC66-4B11-A586-C697447E0F2D}"/>
              </a:ext>
            </a:extLst>
          </p:cNvPr>
          <p:cNvSpPr>
            <a:spLocks noGrp="1" noChangeArrowheads="1"/>
          </p:cNvSpPr>
          <p:nvPr>
            <p:ph type="title"/>
          </p:nvPr>
        </p:nvSpPr>
        <p:spPr/>
        <p:txBody>
          <a:bodyPr/>
          <a:lstStyle/>
          <a:p>
            <a:r>
              <a:rPr lang="sl-SI" altLang="sl-SI">
                <a:solidFill>
                  <a:srgbClr val="FF6600"/>
                </a:solidFill>
                <a:latin typeface="Hobo Std" panose="020B0803040709020204" pitchFamily="34" charset="0"/>
              </a:rPr>
              <a:t>MESTNA (urbana) NASELJA</a:t>
            </a:r>
            <a:r>
              <a:rPr lang="sl-SI" altLang="sl-SI"/>
              <a:t> </a:t>
            </a:r>
          </a:p>
        </p:txBody>
      </p:sp>
      <p:sp>
        <p:nvSpPr>
          <p:cNvPr id="189443" name="Rectangle 3">
            <a:extLst>
              <a:ext uri="{FF2B5EF4-FFF2-40B4-BE49-F238E27FC236}">
                <a16:creationId xmlns:a16="http://schemas.microsoft.com/office/drawing/2014/main" id="{1360C990-4069-432A-954A-C9D298EE0557}"/>
              </a:ext>
            </a:extLst>
          </p:cNvPr>
          <p:cNvSpPr>
            <a:spLocks noGrp="1" noChangeArrowheads="1"/>
          </p:cNvSpPr>
          <p:nvPr>
            <p:ph type="body" idx="1"/>
          </p:nvPr>
        </p:nvSpPr>
        <p:spPr/>
        <p:txBody>
          <a:bodyPr/>
          <a:lstStyle/>
          <a:p>
            <a:r>
              <a:rPr lang="sl-SI" altLang="sl-SI" sz="2800" b="1">
                <a:solidFill>
                  <a:srgbClr val="120513"/>
                </a:solidFill>
                <a:latin typeface="Comic Sans MS" panose="030F0702030302020204" pitchFamily="66" charset="0"/>
              </a:rPr>
              <a:t>MESTO </a:t>
            </a:r>
            <a:r>
              <a:rPr lang="sl-SI" altLang="sl-SI" sz="2800">
                <a:solidFill>
                  <a:srgbClr val="120513"/>
                </a:solidFill>
                <a:latin typeface="Comic Sans MS" panose="030F0702030302020204" pitchFamily="66" charset="0"/>
              </a:rPr>
              <a:t>je večje naselje (nad 2000 prebivalcev), ki živi od nekmetijskih (manj kot 30% kmečkega prebivalstva) dejavnosti in te dejavnosti opravlja tudi za širše območje (šolstvo, uprava, zdravstvo, industrija, sodstvo...)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AE6D56CD-D845-435C-9D44-81915F1F1999}"/>
              </a:ext>
            </a:extLst>
          </p:cNvPr>
          <p:cNvSpPr>
            <a:spLocks noGrp="1" noChangeArrowheads="1"/>
          </p:cNvSpPr>
          <p:nvPr>
            <p:ph type="title"/>
          </p:nvPr>
        </p:nvSpPr>
        <p:spPr/>
        <p:txBody>
          <a:bodyPr/>
          <a:lstStyle/>
          <a:p>
            <a:r>
              <a:rPr lang="sl-SI" altLang="sl-SI" sz="4000">
                <a:solidFill>
                  <a:srgbClr val="FF6600"/>
                </a:solidFill>
                <a:latin typeface="Hobo Std" panose="020B0803040709020204" pitchFamily="34" charset="0"/>
              </a:rPr>
              <a:t>PODEŽELSKA (ruralna) NASELJA</a:t>
            </a:r>
            <a:r>
              <a:rPr lang="sl-SI" altLang="sl-SI" sz="4000"/>
              <a:t> </a:t>
            </a:r>
          </a:p>
        </p:txBody>
      </p:sp>
      <p:sp>
        <p:nvSpPr>
          <p:cNvPr id="190467" name="Rectangle 3">
            <a:extLst>
              <a:ext uri="{FF2B5EF4-FFF2-40B4-BE49-F238E27FC236}">
                <a16:creationId xmlns:a16="http://schemas.microsoft.com/office/drawing/2014/main" id="{09BEDD11-4C1B-432D-BD68-717D31A9FE61}"/>
              </a:ext>
            </a:extLst>
          </p:cNvPr>
          <p:cNvSpPr>
            <a:spLocks noGrp="1" noChangeArrowheads="1"/>
          </p:cNvSpPr>
          <p:nvPr>
            <p:ph type="body" idx="1"/>
          </p:nvPr>
        </p:nvSpPr>
        <p:spPr/>
        <p:txBody>
          <a:bodyPr/>
          <a:lstStyle/>
          <a:p>
            <a:r>
              <a:rPr lang="sl-SI" altLang="sl-SI" sz="2800">
                <a:solidFill>
                  <a:srgbClr val="120513"/>
                </a:solidFill>
                <a:latin typeface="Comic Sans MS" panose="030F0702030302020204" pitchFamily="66" charset="0"/>
              </a:rPr>
              <a:t>Podeželska naselja so vezana na kmetijsko zemljišče. Za posamezna območja je značilna kmečka hiša (nadstropnost, gradbeni material, način gradnje, razporeditev prostorov, tip strehe ipd.) in tip kmečkega doma (razporeditev, značilnosti in oblika stanovanjskih in gospodarskih poslopij ter dvorišč).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496EA37C-D993-4249-B901-276E0626BA46}"/>
              </a:ext>
            </a:extLst>
          </p:cNvPr>
          <p:cNvSpPr>
            <a:spLocks noGrp="1" noChangeArrowheads="1"/>
          </p:cNvSpPr>
          <p:nvPr>
            <p:ph type="title"/>
          </p:nvPr>
        </p:nvSpPr>
        <p:spPr/>
        <p:txBody>
          <a:bodyPr/>
          <a:lstStyle/>
          <a:p>
            <a:r>
              <a:rPr lang="sl-SI" altLang="sl-SI">
                <a:solidFill>
                  <a:srgbClr val="FF6600"/>
                </a:solidFill>
                <a:latin typeface="Hobo Std" panose="020B0803040709020204" pitchFamily="34" charset="0"/>
              </a:rPr>
              <a:t>SAMOTNE KMETIJE</a:t>
            </a:r>
          </a:p>
        </p:txBody>
      </p:sp>
      <p:sp>
        <p:nvSpPr>
          <p:cNvPr id="191491" name="Rectangle 3">
            <a:extLst>
              <a:ext uri="{FF2B5EF4-FFF2-40B4-BE49-F238E27FC236}">
                <a16:creationId xmlns:a16="http://schemas.microsoft.com/office/drawing/2014/main" id="{0C91D7CF-AFDF-4D63-866B-128D99827AAC}"/>
              </a:ext>
            </a:extLst>
          </p:cNvPr>
          <p:cNvSpPr>
            <a:spLocks noGrp="1" noChangeAspect="1" noChangeArrowheads="1"/>
          </p:cNvSpPr>
          <p:nvPr>
            <p:ph type="body" idx="1"/>
          </p:nvPr>
        </p:nvSpPr>
        <p:spPr/>
        <p:txBody>
          <a:bodyPr/>
          <a:lstStyle/>
          <a:p>
            <a:pPr>
              <a:buFont typeface="Wingdings" panose="05000000000000000000" pitchFamily="2" charset="2"/>
              <a:buNone/>
            </a:pPr>
            <a:endParaRPr lang="sl-SI" altLang="sl-SI"/>
          </a:p>
        </p:txBody>
      </p:sp>
      <p:pic>
        <p:nvPicPr>
          <p:cNvPr id="191492" name="Picture 4">
            <a:extLst>
              <a:ext uri="{FF2B5EF4-FFF2-40B4-BE49-F238E27FC236}">
                <a16:creationId xmlns:a16="http://schemas.microsoft.com/office/drawing/2014/main" id="{44E04791-BE0B-4CEF-B6CA-678FB48CA71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76375" y="1989138"/>
            <a:ext cx="6265863" cy="3838575"/>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Rectangle 7">
            <a:extLst>
              <a:ext uri="{FF2B5EF4-FFF2-40B4-BE49-F238E27FC236}">
                <a16:creationId xmlns:a16="http://schemas.microsoft.com/office/drawing/2014/main" id="{187750B8-19A2-40DF-A0F2-BE73725460F6}"/>
              </a:ext>
            </a:extLst>
          </p:cNvPr>
          <p:cNvSpPr>
            <a:spLocks noGrp="1" noChangeArrowheads="1"/>
          </p:cNvSpPr>
          <p:nvPr>
            <p:ph type="title"/>
          </p:nvPr>
        </p:nvSpPr>
        <p:spPr/>
        <p:txBody>
          <a:bodyPr/>
          <a:lstStyle/>
          <a:p>
            <a:r>
              <a:rPr lang="sl-SI" altLang="sl-SI">
                <a:solidFill>
                  <a:srgbClr val="FF6600"/>
                </a:solidFill>
                <a:latin typeface="Hobo Std" panose="020B0803040709020204" pitchFamily="34" charset="0"/>
              </a:rPr>
              <a:t>RAZLOŽENO NASELJE</a:t>
            </a:r>
          </a:p>
        </p:txBody>
      </p:sp>
      <p:sp>
        <p:nvSpPr>
          <p:cNvPr id="194563" name="Rectangle 3">
            <a:extLst>
              <a:ext uri="{FF2B5EF4-FFF2-40B4-BE49-F238E27FC236}">
                <a16:creationId xmlns:a16="http://schemas.microsoft.com/office/drawing/2014/main" id="{6A39334F-5FF2-4B53-9A81-A4C5A5139146}"/>
              </a:ext>
            </a:extLst>
          </p:cNvPr>
          <p:cNvSpPr>
            <a:spLocks noGrp="1" noChangeArrowheads="1"/>
          </p:cNvSpPr>
          <p:nvPr>
            <p:ph type="body" idx="1"/>
          </p:nvPr>
        </p:nvSpPr>
        <p:spPr/>
        <p:txBody>
          <a:bodyPr/>
          <a:lstStyle/>
          <a:p>
            <a:endParaRPr lang="sl-SI" altLang="sl-SI"/>
          </a:p>
        </p:txBody>
      </p:sp>
      <p:pic>
        <p:nvPicPr>
          <p:cNvPr id="194564" name="Picture 4">
            <a:extLst>
              <a:ext uri="{FF2B5EF4-FFF2-40B4-BE49-F238E27FC236}">
                <a16:creationId xmlns:a16="http://schemas.microsoft.com/office/drawing/2014/main" id="{5B7A1E1F-A025-4A3A-B45B-B66F4C8A2B9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92275" y="1611313"/>
            <a:ext cx="5903913" cy="44323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BE2A9FC-AF24-4089-9612-F19135061927}"/>
              </a:ext>
            </a:extLst>
          </p:cNvPr>
          <p:cNvSpPr>
            <a:spLocks noGrp="1" noChangeArrowheads="1"/>
          </p:cNvSpPr>
          <p:nvPr>
            <p:ph type="title"/>
          </p:nvPr>
        </p:nvSpPr>
        <p:spPr/>
        <p:txBody>
          <a:bodyPr/>
          <a:lstStyle/>
          <a:p>
            <a:r>
              <a:rPr lang="sl-SI" altLang="sl-SI">
                <a:solidFill>
                  <a:srgbClr val="FF6600"/>
                </a:solidFill>
                <a:latin typeface="Hobo Std" panose="020B0803040709020204" pitchFamily="34" charset="0"/>
              </a:rPr>
              <a:t>ZASELEK</a:t>
            </a:r>
          </a:p>
        </p:txBody>
      </p:sp>
      <p:sp>
        <p:nvSpPr>
          <p:cNvPr id="197635" name="Rectangle 3">
            <a:extLst>
              <a:ext uri="{FF2B5EF4-FFF2-40B4-BE49-F238E27FC236}">
                <a16:creationId xmlns:a16="http://schemas.microsoft.com/office/drawing/2014/main" id="{F191B941-9564-4BAE-8203-DF2C61F7A020}"/>
              </a:ext>
            </a:extLst>
          </p:cNvPr>
          <p:cNvSpPr>
            <a:spLocks noGrp="1" noChangeArrowheads="1"/>
          </p:cNvSpPr>
          <p:nvPr>
            <p:ph type="body" idx="1"/>
          </p:nvPr>
        </p:nvSpPr>
        <p:spPr/>
        <p:txBody>
          <a:bodyPr/>
          <a:lstStyle/>
          <a:p>
            <a:pPr>
              <a:buFont typeface="Wingdings" panose="05000000000000000000" pitchFamily="2" charset="2"/>
              <a:buNone/>
            </a:pPr>
            <a:endParaRPr lang="sl-SI" altLang="sl-SI"/>
          </a:p>
        </p:txBody>
      </p:sp>
      <p:pic>
        <p:nvPicPr>
          <p:cNvPr id="197636" name="Picture 4">
            <a:extLst>
              <a:ext uri="{FF2B5EF4-FFF2-40B4-BE49-F238E27FC236}">
                <a16:creationId xmlns:a16="http://schemas.microsoft.com/office/drawing/2014/main" id="{52B81A30-0212-43FA-852F-64805CD2C55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47813" y="2060575"/>
            <a:ext cx="6048375" cy="3660775"/>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FB431F1B-D837-4C3B-98F2-929D85C6E298}"/>
              </a:ext>
            </a:extLst>
          </p:cNvPr>
          <p:cNvSpPr>
            <a:spLocks noGrp="1" noChangeArrowheads="1"/>
          </p:cNvSpPr>
          <p:nvPr>
            <p:ph type="title"/>
          </p:nvPr>
        </p:nvSpPr>
        <p:spPr/>
        <p:txBody>
          <a:bodyPr/>
          <a:lstStyle/>
          <a:p>
            <a:r>
              <a:rPr lang="sl-SI" altLang="sl-SI">
                <a:solidFill>
                  <a:srgbClr val="FF6600"/>
                </a:solidFill>
                <a:latin typeface="Hobo Std" panose="020B0803040709020204" pitchFamily="34" charset="0"/>
              </a:rPr>
              <a:t>VASI</a:t>
            </a:r>
          </a:p>
        </p:txBody>
      </p:sp>
      <p:sp>
        <p:nvSpPr>
          <p:cNvPr id="200707" name="Rectangle 3">
            <a:extLst>
              <a:ext uri="{FF2B5EF4-FFF2-40B4-BE49-F238E27FC236}">
                <a16:creationId xmlns:a16="http://schemas.microsoft.com/office/drawing/2014/main" id="{0B7DBDF9-ECEA-4BDA-9684-68D2692FA054}"/>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VASI so strnjena oblika podeželskih naselij, ki imajo ponavadi, v primerjavi z manjšimi naselji, neko OSREDNJO FUNKCIJO (pokopališče, trgovina, župnišče, trg, šola, uradi...)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Rectangle 7">
            <a:extLst>
              <a:ext uri="{FF2B5EF4-FFF2-40B4-BE49-F238E27FC236}">
                <a16:creationId xmlns:a16="http://schemas.microsoft.com/office/drawing/2014/main" id="{7B69504D-60CD-41DC-BE6C-774A40EEDC8C}"/>
              </a:ext>
            </a:extLst>
          </p:cNvPr>
          <p:cNvSpPr>
            <a:spLocks noGrp="1" noChangeArrowheads="1"/>
          </p:cNvSpPr>
          <p:nvPr>
            <p:ph type="title"/>
          </p:nvPr>
        </p:nvSpPr>
        <p:spPr/>
        <p:txBody>
          <a:bodyPr/>
          <a:lstStyle/>
          <a:p>
            <a:endParaRPr lang="sl-SI" altLang="sl-SI"/>
          </a:p>
        </p:txBody>
      </p:sp>
      <p:sp>
        <p:nvSpPr>
          <p:cNvPr id="209923" name="Rectangle 3">
            <a:extLst>
              <a:ext uri="{FF2B5EF4-FFF2-40B4-BE49-F238E27FC236}">
                <a16:creationId xmlns:a16="http://schemas.microsoft.com/office/drawing/2014/main" id="{DF2A452C-5079-40E4-8E83-26BD230A3D11}"/>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Gručaste vasi</a:t>
            </a:r>
            <a:r>
              <a:rPr lang="sl-SI" altLang="sl-SI">
                <a:solidFill>
                  <a:srgbClr val="120513"/>
                </a:solidFill>
              </a:rPr>
              <a:t> </a:t>
            </a:r>
          </a:p>
        </p:txBody>
      </p:sp>
      <p:pic>
        <p:nvPicPr>
          <p:cNvPr id="209924" name="Picture 4">
            <a:extLst>
              <a:ext uri="{FF2B5EF4-FFF2-40B4-BE49-F238E27FC236}">
                <a16:creationId xmlns:a16="http://schemas.microsoft.com/office/drawing/2014/main" id="{DFF5A14E-5A44-454B-B697-60B1FD7DD2F4}"/>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76375" y="2617788"/>
            <a:ext cx="5832475" cy="34163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a:extLst>
              <a:ext uri="{FF2B5EF4-FFF2-40B4-BE49-F238E27FC236}">
                <a16:creationId xmlns:a16="http://schemas.microsoft.com/office/drawing/2014/main" id="{0A2BD77B-5AD0-4252-8CFF-F8C573E76DF9}"/>
              </a:ext>
            </a:extLst>
          </p:cNvPr>
          <p:cNvSpPr>
            <a:spLocks noGrp="1" noChangeArrowheads="1"/>
          </p:cNvSpPr>
          <p:nvPr>
            <p:ph type="title"/>
          </p:nvPr>
        </p:nvSpPr>
        <p:spPr/>
        <p:txBody>
          <a:bodyPr/>
          <a:lstStyle/>
          <a:p>
            <a:endParaRPr lang="sl-SI" altLang="sl-SI"/>
          </a:p>
        </p:txBody>
      </p:sp>
      <p:sp>
        <p:nvSpPr>
          <p:cNvPr id="203779" name="Rectangle 3">
            <a:extLst>
              <a:ext uri="{FF2B5EF4-FFF2-40B4-BE49-F238E27FC236}">
                <a16:creationId xmlns:a16="http://schemas.microsoft.com/office/drawing/2014/main" id="{1A891740-C956-4380-B01D-9DF6896E9298}"/>
              </a:ext>
            </a:extLst>
          </p:cNvPr>
          <p:cNvSpPr>
            <a:spLocks noGrp="1" noChangeArrowheads="1"/>
          </p:cNvSpPr>
          <p:nvPr>
            <p:ph type="body" idx="1"/>
          </p:nvPr>
        </p:nvSpPr>
        <p:spPr/>
        <p:txBody>
          <a:bodyPr/>
          <a:lstStyle/>
          <a:p>
            <a:r>
              <a:rPr lang="sl-SI" altLang="sl-SI">
                <a:solidFill>
                  <a:srgbClr val="120513"/>
                </a:solidFill>
                <a:latin typeface="Comic Sans MS" panose="030F0702030302020204" pitchFamily="66" charset="0"/>
              </a:rPr>
              <a:t>Obcestne vasi</a:t>
            </a:r>
          </a:p>
        </p:txBody>
      </p:sp>
      <p:pic>
        <p:nvPicPr>
          <p:cNvPr id="203780" name="Picture 4">
            <a:extLst>
              <a:ext uri="{FF2B5EF4-FFF2-40B4-BE49-F238E27FC236}">
                <a16:creationId xmlns:a16="http://schemas.microsoft.com/office/drawing/2014/main" id="{79B8ACCB-1D98-4ABF-B3CA-64E6ACA27B6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76375" y="2565400"/>
            <a:ext cx="5903913" cy="3357563"/>
          </a:xfrm>
          <a:noFill/>
          <a:ln/>
        </p:spPr>
      </p:pic>
    </p:spTree>
  </p:cSld>
  <p:clrMapOvr>
    <a:masterClrMapping/>
  </p:clrMapOvr>
</p:sld>
</file>

<file path=ppt/theme/theme1.xml><?xml version="1.0" encoding="utf-8"?>
<a:theme xmlns:a="http://schemas.openxmlformats.org/drawingml/2006/main" name="S teksturo">
  <a:themeElements>
    <a:clrScheme name="S tekstur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fontScheme name="S tekstu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 tekstur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 tekstur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 tekstur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 tekstur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 tekstur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 tekstur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 tekstur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 tekstur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239</Words>
  <Application>Microsoft Office PowerPoint</Application>
  <PresentationFormat>On-screen Show (4:3)</PresentationFormat>
  <Paragraphs>19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Comic Sans MS</vt:lpstr>
      <vt:lpstr>Hobo Std</vt:lpstr>
      <vt:lpstr>OCR A Std</vt:lpstr>
      <vt:lpstr>Tahoma</vt:lpstr>
      <vt:lpstr>Wingdings</vt:lpstr>
      <vt:lpstr>S teksturo</vt:lpstr>
      <vt:lpstr>RAZLIČNI TIPI NASELIJ</vt:lpstr>
      <vt:lpstr>MESTNA (urbana) NASELJA </vt:lpstr>
      <vt:lpstr>PODEŽELSKA (ruralna) NASELJA </vt:lpstr>
      <vt:lpstr>SAMOTNE KMETIJE</vt:lpstr>
      <vt:lpstr>RAZLOŽENO NASELJE</vt:lpstr>
      <vt:lpstr>ZASELEK</vt:lpstr>
      <vt:lpstr>VASI</vt:lpstr>
      <vt:lpstr>PowerPoint Presentation</vt:lpstr>
      <vt:lpstr>PowerPoint Presentation</vt:lpstr>
      <vt:lpstr>PowerPoint Presentation</vt:lpstr>
      <vt:lpstr>PREOBRAZBA ali TRANSFORMACIJA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2019-05-31T08:40:28Z</dcterms:created>
  <dcterms:modified xsi:type="dcterms:W3CDTF">2019-05-31T08:40:28Z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