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6" r:id="rId1"/>
  </p:sldMasterIdLst>
  <p:sldIdLst>
    <p:sldId id="256" r:id="rId2"/>
    <p:sldId id="266" r:id="rId3"/>
    <p:sldId id="267" r:id="rId4"/>
    <p:sldId id="268" r:id="rId5"/>
    <p:sldId id="269" r:id="rId6"/>
    <p:sldId id="270" r:id="rId7"/>
    <p:sldId id="271" r:id="rId8"/>
    <p:sldId id="278" r:id="rId9"/>
    <p:sldId id="272" r:id="rId10"/>
    <p:sldId id="273" r:id="rId11"/>
    <p:sldId id="274" r:id="rId12"/>
    <p:sldId id="280" r:id="rId13"/>
    <p:sldId id="275" r:id="rId14"/>
    <p:sldId id="276" r:id="rId15"/>
    <p:sldId id="277" r:id="rId16"/>
    <p:sldId id="257" r:id="rId17"/>
    <p:sldId id="258" r:id="rId18"/>
    <p:sldId id="259" r:id="rId19"/>
    <p:sldId id="279" r:id="rId20"/>
    <p:sldId id="265" r:id="rId21"/>
  </p:sldIdLst>
  <p:sldSz cx="9144000" cy="6858000" type="screen4x3"/>
  <p:notesSz cx="6858000" cy="9144000"/>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150" d="100"/>
          <a:sy n="150" d="100"/>
        </p:scale>
        <p:origin x="1710"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A50A-C546-4C3C-B2AD-B28799B2F88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361CAEC9-13A4-41F5-B363-F3D9499D6EB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DFF36149-B8DC-4BDC-9B07-AB97ACF0093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2231397-BFD6-4B1C-83CD-20FC0CFFB42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EEA393F-1EE5-4426-99C3-7334F4DE6941}"/>
              </a:ext>
            </a:extLst>
          </p:cNvPr>
          <p:cNvSpPr>
            <a:spLocks noGrp="1"/>
          </p:cNvSpPr>
          <p:nvPr>
            <p:ph type="sldNum" sz="quarter" idx="12"/>
          </p:nvPr>
        </p:nvSpPr>
        <p:spPr/>
        <p:txBody>
          <a:bodyPr/>
          <a:lstStyle>
            <a:lvl1pPr>
              <a:defRPr/>
            </a:lvl1pPr>
          </a:lstStyle>
          <a:p>
            <a:fld id="{6D0ADD5E-3B70-425F-95B6-9F5FE5D9622F}" type="slidenum">
              <a:rPr lang="sl-SI" altLang="sl-SI"/>
              <a:pPr/>
              <a:t>‹#›</a:t>
            </a:fld>
            <a:endParaRPr lang="sl-SI" altLang="sl-SI"/>
          </a:p>
        </p:txBody>
      </p:sp>
    </p:spTree>
    <p:extLst>
      <p:ext uri="{BB962C8B-B14F-4D97-AF65-F5344CB8AC3E}">
        <p14:creationId xmlns:p14="http://schemas.microsoft.com/office/powerpoint/2010/main" val="88122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7E758-5785-44B4-B87D-A2097DD98B80}"/>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309A49C-A9B0-470C-83B6-618DA50285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8FCE6F9-BA05-437C-AA9E-67E09628A5D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ABFB277-8FBF-4ACF-9690-DFF4F031DB2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E598DA2-E606-459B-BF93-2F3904EBDE35}"/>
              </a:ext>
            </a:extLst>
          </p:cNvPr>
          <p:cNvSpPr>
            <a:spLocks noGrp="1"/>
          </p:cNvSpPr>
          <p:nvPr>
            <p:ph type="sldNum" sz="quarter" idx="12"/>
          </p:nvPr>
        </p:nvSpPr>
        <p:spPr/>
        <p:txBody>
          <a:bodyPr/>
          <a:lstStyle>
            <a:lvl1pPr>
              <a:defRPr/>
            </a:lvl1pPr>
          </a:lstStyle>
          <a:p>
            <a:fld id="{1F4A153A-51FE-42ED-95C2-72187FCB074D}" type="slidenum">
              <a:rPr lang="sl-SI" altLang="sl-SI"/>
              <a:pPr/>
              <a:t>‹#›</a:t>
            </a:fld>
            <a:endParaRPr lang="sl-SI" altLang="sl-SI"/>
          </a:p>
        </p:txBody>
      </p:sp>
    </p:spTree>
    <p:extLst>
      <p:ext uri="{BB962C8B-B14F-4D97-AF65-F5344CB8AC3E}">
        <p14:creationId xmlns:p14="http://schemas.microsoft.com/office/powerpoint/2010/main" val="31482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9F430-9615-4930-81B3-C75C5F0476B8}"/>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04879C5-43F4-45A8-8352-C36DF6439887}"/>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BC2C339-2CF8-4006-9027-D1C4836D592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61C1C84-8090-4382-B7C3-14272E1999E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95781AB-F01C-4CFB-B323-0D96D2B662B4}"/>
              </a:ext>
            </a:extLst>
          </p:cNvPr>
          <p:cNvSpPr>
            <a:spLocks noGrp="1"/>
          </p:cNvSpPr>
          <p:nvPr>
            <p:ph type="sldNum" sz="quarter" idx="12"/>
          </p:nvPr>
        </p:nvSpPr>
        <p:spPr/>
        <p:txBody>
          <a:bodyPr/>
          <a:lstStyle>
            <a:lvl1pPr>
              <a:defRPr/>
            </a:lvl1pPr>
          </a:lstStyle>
          <a:p>
            <a:fld id="{36538187-3DE6-4BDA-A733-0F680D0B1D63}" type="slidenum">
              <a:rPr lang="sl-SI" altLang="sl-SI"/>
              <a:pPr/>
              <a:t>‹#›</a:t>
            </a:fld>
            <a:endParaRPr lang="sl-SI" altLang="sl-SI"/>
          </a:p>
        </p:txBody>
      </p:sp>
    </p:spTree>
    <p:extLst>
      <p:ext uri="{BB962C8B-B14F-4D97-AF65-F5344CB8AC3E}">
        <p14:creationId xmlns:p14="http://schemas.microsoft.com/office/powerpoint/2010/main" val="313984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0CD0-D010-4F2B-8BCB-A0F3E06FD18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B020FAC-7977-4518-9E25-54D16981D7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6C48AF1-07D8-4AC4-BAA4-580BFBBAC00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CAEC644-B6E4-45A2-B9B7-C1058FF190C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D8DF83E-67B6-40FF-B9CE-1385E7D0AFEB}"/>
              </a:ext>
            </a:extLst>
          </p:cNvPr>
          <p:cNvSpPr>
            <a:spLocks noGrp="1"/>
          </p:cNvSpPr>
          <p:nvPr>
            <p:ph type="sldNum" sz="quarter" idx="12"/>
          </p:nvPr>
        </p:nvSpPr>
        <p:spPr/>
        <p:txBody>
          <a:bodyPr/>
          <a:lstStyle>
            <a:lvl1pPr>
              <a:defRPr/>
            </a:lvl1pPr>
          </a:lstStyle>
          <a:p>
            <a:fld id="{C22AC614-BBE2-4B15-95E0-CA3C5AD64486}" type="slidenum">
              <a:rPr lang="sl-SI" altLang="sl-SI"/>
              <a:pPr/>
              <a:t>‹#›</a:t>
            </a:fld>
            <a:endParaRPr lang="sl-SI" altLang="sl-SI"/>
          </a:p>
        </p:txBody>
      </p:sp>
    </p:spTree>
    <p:extLst>
      <p:ext uri="{BB962C8B-B14F-4D97-AF65-F5344CB8AC3E}">
        <p14:creationId xmlns:p14="http://schemas.microsoft.com/office/powerpoint/2010/main" val="145334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2D95-81B4-405D-AFB9-CD1031114A6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40F0160-F808-43B6-B9B9-D5208B4D476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15B18A7-77E9-430A-BAB4-FEBEFC16A03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9787511-5AFF-4C21-A6F3-036B243A0A5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D2F3161-2C10-4850-AABD-3B2A2D284A09}"/>
              </a:ext>
            </a:extLst>
          </p:cNvPr>
          <p:cNvSpPr>
            <a:spLocks noGrp="1"/>
          </p:cNvSpPr>
          <p:nvPr>
            <p:ph type="sldNum" sz="quarter" idx="12"/>
          </p:nvPr>
        </p:nvSpPr>
        <p:spPr/>
        <p:txBody>
          <a:bodyPr/>
          <a:lstStyle>
            <a:lvl1pPr>
              <a:defRPr/>
            </a:lvl1pPr>
          </a:lstStyle>
          <a:p>
            <a:fld id="{B4BEBD61-46AB-4B80-9675-1DBEF89DD4DA}" type="slidenum">
              <a:rPr lang="sl-SI" altLang="sl-SI"/>
              <a:pPr/>
              <a:t>‹#›</a:t>
            </a:fld>
            <a:endParaRPr lang="sl-SI" altLang="sl-SI"/>
          </a:p>
        </p:txBody>
      </p:sp>
    </p:spTree>
    <p:extLst>
      <p:ext uri="{BB962C8B-B14F-4D97-AF65-F5344CB8AC3E}">
        <p14:creationId xmlns:p14="http://schemas.microsoft.com/office/powerpoint/2010/main" val="4391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FBE76-8CB3-4FCA-9C31-1717C5EDCD1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BD70CBE-8890-4FF9-8823-B44E29139C01}"/>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B27A4F3-746F-4E27-9446-D79C9833A7C2}"/>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C434527-685E-4426-B6BA-C1F1E972278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D474060-BB07-48B3-B786-1E3B78A34B7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9D91DC5-7E53-493C-8937-681B29033F26}"/>
              </a:ext>
            </a:extLst>
          </p:cNvPr>
          <p:cNvSpPr>
            <a:spLocks noGrp="1"/>
          </p:cNvSpPr>
          <p:nvPr>
            <p:ph type="sldNum" sz="quarter" idx="12"/>
          </p:nvPr>
        </p:nvSpPr>
        <p:spPr/>
        <p:txBody>
          <a:bodyPr/>
          <a:lstStyle>
            <a:lvl1pPr>
              <a:defRPr/>
            </a:lvl1pPr>
          </a:lstStyle>
          <a:p>
            <a:fld id="{25BC839A-EA83-42EC-9430-097C46CE265D}" type="slidenum">
              <a:rPr lang="sl-SI" altLang="sl-SI"/>
              <a:pPr/>
              <a:t>‹#›</a:t>
            </a:fld>
            <a:endParaRPr lang="sl-SI" altLang="sl-SI"/>
          </a:p>
        </p:txBody>
      </p:sp>
    </p:spTree>
    <p:extLst>
      <p:ext uri="{BB962C8B-B14F-4D97-AF65-F5344CB8AC3E}">
        <p14:creationId xmlns:p14="http://schemas.microsoft.com/office/powerpoint/2010/main" val="218738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AFD7-DAF9-4A7F-BCAF-57391C362DF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1A83627-AFD0-4327-BEEA-9AAC0E31489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81B459-0B74-46B6-8850-627B493D7B1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C497992-55D7-466E-BAF2-E6A533B685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34D6A3-8590-44DC-AA36-3837709214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5EA7E58-F0C5-4B5F-AE73-DD6DF301DDC4}"/>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052138CA-2BE5-40D1-A059-96FC495EC113}"/>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C49C03C3-07E3-46EA-95E2-FE1FB18E9C47}"/>
              </a:ext>
            </a:extLst>
          </p:cNvPr>
          <p:cNvSpPr>
            <a:spLocks noGrp="1"/>
          </p:cNvSpPr>
          <p:nvPr>
            <p:ph type="sldNum" sz="quarter" idx="12"/>
          </p:nvPr>
        </p:nvSpPr>
        <p:spPr/>
        <p:txBody>
          <a:bodyPr/>
          <a:lstStyle>
            <a:lvl1pPr>
              <a:defRPr/>
            </a:lvl1pPr>
          </a:lstStyle>
          <a:p>
            <a:fld id="{E0C2E78D-E32B-4340-A731-7A18F1E3857E}" type="slidenum">
              <a:rPr lang="sl-SI" altLang="sl-SI"/>
              <a:pPr/>
              <a:t>‹#›</a:t>
            </a:fld>
            <a:endParaRPr lang="sl-SI" altLang="sl-SI"/>
          </a:p>
        </p:txBody>
      </p:sp>
    </p:spTree>
    <p:extLst>
      <p:ext uri="{BB962C8B-B14F-4D97-AF65-F5344CB8AC3E}">
        <p14:creationId xmlns:p14="http://schemas.microsoft.com/office/powerpoint/2010/main" val="429407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9732-ABF8-4A07-B816-5E32FC03F04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D56A6FF-8B8C-4336-A004-5DBE08766184}"/>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9B9432EE-66E7-4210-AA80-EAEF3F05F643}"/>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8BBFF5F-9ADD-4990-98D2-EB796EE64A62}"/>
              </a:ext>
            </a:extLst>
          </p:cNvPr>
          <p:cNvSpPr>
            <a:spLocks noGrp="1"/>
          </p:cNvSpPr>
          <p:nvPr>
            <p:ph type="sldNum" sz="quarter" idx="12"/>
          </p:nvPr>
        </p:nvSpPr>
        <p:spPr/>
        <p:txBody>
          <a:bodyPr/>
          <a:lstStyle>
            <a:lvl1pPr>
              <a:defRPr/>
            </a:lvl1pPr>
          </a:lstStyle>
          <a:p>
            <a:fld id="{17007439-0C60-4F91-9704-4010E3A0D620}" type="slidenum">
              <a:rPr lang="sl-SI" altLang="sl-SI"/>
              <a:pPr/>
              <a:t>‹#›</a:t>
            </a:fld>
            <a:endParaRPr lang="sl-SI" altLang="sl-SI"/>
          </a:p>
        </p:txBody>
      </p:sp>
    </p:spTree>
    <p:extLst>
      <p:ext uri="{BB962C8B-B14F-4D97-AF65-F5344CB8AC3E}">
        <p14:creationId xmlns:p14="http://schemas.microsoft.com/office/powerpoint/2010/main" val="41850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C1C067-BFA4-41BB-95C7-CBFAF8DBAA20}"/>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7F0C3D1D-2E7D-42A0-ABD7-62A0861BADC1}"/>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9AE31D6-9D74-4C09-A3A9-00801C56B59A}"/>
              </a:ext>
            </a:extLst>
          </p:cNvPr>
          <p:cNvSpPr>
            <a:spLocks noGrp="1"/>
          </p:cNvSpPr>
          <p:nvPr>
            <p:ph type="sldNum" sz="quarter" idx="12"/>
          </p:nvPr>
        </p:nvSpPr>
        <p:spPr/>
        <p:txBody>
          <a:bodyPr/>
          <a:lstStyle>
            <a:lvl1pPr>
              <a:defRPr/>
            </a:lvl1pPr>
          </a:lstStyle>
          <a:p>
            <a:fld id="{AF48840B-1A4A-4D9E-88B8-A2CA7415163C}" type="slidenum">
              <a:rPr lang="sl-SI" altLang="sl-SI"/>
              <a:pPr/>
              <a:t>‹#›</a:t>
            </a:fld>
            <a:endParaRPr lang="sl-SI" altLang="sl-SI"/>
          </a:p>
        </p:txBody>
      </p:sp>
    </p:spTree>
    <p:extLst>
      <p:ext uri="{BB962C8B-B14F-4D97-AF65-F5344CB8AC3E}">
        <p14:creationId xmlns:p14="http://schemas.microsoft.com/office/powerpoint/2010/main" val="297852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5B2FD-81DD-4891-971D-E16CF619C62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53E7537-B5F6-4E43-8A5F-3ABE753FD78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088FF69-7D65-4F30-A869-5A934CDC84D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92921-84EB-4E1B-8319-93ED7C4799E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FB10787-08A1-437C-B936-4884E753FE9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571AD88-474C-4AC9-B3D4-F794A6780E13}"/>
              </a:ext>
            </a:extLst>
          </p:cNvPr>
          <p:cNvSpPr>
            <a:spLocks noGrp="1"/>
          </p:cNvSpPr>
          <p:nvPr>
            <p:ph type="sldNum" sz="quarter" idx="12"/>
          </p:nvPr>
        </p:nvSpPr>
        <p:spPr/>
        <p:txBody>
          <a:bodyPr/>
          <a:lstStyle>
            <a:lvl1pPr>
              <a:defRPr/>
            </a:lvl1pPr>
          </a:lstStyle>
          <a:p>
            <a:fld id="{249C21ED-E7B8-4BBD-9079-E15274CEB377}" type="slidenum">
              <a:rPr lang="sl-SI" altLang="sl-SI"/>
              <a:pPr/>
              <a:t>‹#›</a:t>
            </a:fld>
            <a:endParaRPr lang="sl-SI" altLang="sl-SI"/>
          </a:p>
        </p:txBody>
      </p:sp>
    </p:spTree>
    <p:extLst>
      <p:ext uri="{BB962C8B-B14F-4D97-AF65-F5344CB8AC3E}">
        <p14:creationId xmlns:p14="http://schemas.microsoft.com/office/powerpoint/2010/main" val="48371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0EAE-4EB7-430C-9934-871221E0AA8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B99A4CF4-71CA-41B0-B9BB-35A5D91275C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A044541-AA1F-45FD-8C59-94A615347A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A62DB-6340-4CDC-80C3-9B693F75831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ED9EE0A-D384-45B0-BC5A-12A03FEC7A2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BAA28D3-404F-4F8F-94C2-0339459DD199}"/>
              </a:ext>
            </a:extLst>
          </p:cNvPr>
          <p:cNvSpPr>
            <a:spLocks noGrp="1"/>
          </p:cNvSpPr>
          <p:nvPr>
            <p:ph type="sldNum" sz="quarter" idx="12"/>
          </p:nvPr>
        </p:nvSpPr>
        <p:spPr/>
        <p:txBody>
          <a:bodyPr/>
          <a:lstStyle>
            <a:lvl1pPr>
              <a:defRPr/>
            </a:lvl1pPr>
          </a:lstStyle>
          <a:p>
            <a:fld id="{A9C9F2ED-4084-48CD-9480-B30ECFD9F36D}" type="slidenum">
              <a:rPr lang="sl-SI" altLang="sl-SI"/>
              <a:pPr/>
              <a:t>‹#›</a:t>
            </a:fld>
            <a:endParaRPr lang="sl-SI" altLang="sl-SI"/>
          </a:p>
        </p:txBody>
      </p:sp>
    </p:spTree>
    <p:extLst>
      <p:ext uri="{BB962C8B-B14F-4D97-AF65-F5344CB8AC3E}">
        <p14:creationId xmlns:p14="http://schemas.microsoft.com/office/powerpoint/2010/main" val="280037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2AD8392-3E25-41E2-96D8-D1B855BFE69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24579" name="Rectangle 3">
            <a:extLst>
              <a:ext uri="{FF2B5EF4-FFF2-40B4-BE49-F238E27FC236}">
                <a16:creationId xmlns:a16="http://schemas.microsoft.com/office/drawing/2014/main" id="{95FFE5A4-565D-4A1E-BD02-F7E027C4118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24580" name="Rectangle 4">
            <a:extLst>
              <a:ext uri="{FF2B5EF4-FFF2-40B4-BE49-F238E27FC236}">
                <a16:creationId xmlns:a16="http://schemas.microsoft.com/office/drawing/2014/main" id="{6FA79F96-B366-45D3-A50E-BC0724C6703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sl-SI" altLang="sl-SI"/>
          </a:p>
        </p:txBody>
      </p:sp>
      <p:sp>
        <p:nvSpPr>
          <p:cNvPr id="24581" name="Rectangle 5">
            <a:extLst>
              <a:ext uri="{FF2B5EF4-FFF2-40B4-BE49-F238E27FC236}">
                <a16:creationId xmlns:a16="http://schemas.microsoft.com/office/drawing/2014/main" id="{FACE3A3A-6376-4FEA-9686-9D6B14C21C4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sl-SI" altLang="sl-SI"/>
          </a:p>
        </p:txBody>
      </p:sp>
      <p:sp>
        <p:nvSpPr>
          <p:cNvPr id="24582" name="Rectangle 6">
            <a:extLst>
              <a:ext uri="{FF2B5EF4-FFF2-40B4-BE49-F238E27FC236}">
                <a16:creationId xmlns:a16="http://schemas.microsoft.com/office/drawing/2014/main" id="{634C5C54-B775-4D71-8BC6-E86D1D09F3C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D3BA7A9-CB76-4666-8FCD-53FAC189BEE3}"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www2.arnes.si/~etonkl/nem/slike/nem_map.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www.najdi.si/redirect/index.jsp?redirect=http%3A%2F%2Fwww.palma.si%2Fimages%2Fmaps%2Fnem.gi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EBAEB62-989D-4CBD-A365-2285DA6C110F}"/>
              </a:ext>
            </a:extLst>
          </p:cNvPr>
          <p:cNvSpPr>
            <a:spLocks noGrp="1" noChangeArrowheads="1"/>
          </p:cNvSpPr>
          <p:nvPr>
            <p:ph type="ctrTitle"/>
          </p:nvPr>
        </p:nvSpPr>
        <p:spPr>
          <a:xfrm>
            <a:off x="685800" y="2130425"/>
            <a:ext cx="7772400" cy="1470025"/>
          </a:xfrm>
        </p:spPr>
        <p:txBody>
          <a:bodyPr anchor="ctr"/>
          <a:lstStyle/>
          <a:p>
            <a:r>
              <a:rPr lang="sl-SI" altLang="sl-SI" sz="4400" b="1">
                <a:solidFill>
                  <a:schemeClr val="accent2"/>
                </a:solidFill>
                <a:effectLst>
                  <a:outerShdw blurRad="38100" dist="38100" dir="2700000" algn="tl">
                    <a:srgbClr val="000000"/>
                  </a:outerShdw>
                </a:effectLst>
                <a:latin typeface="Comic Sans MS" panose="030F0702030302020204" pitchFamily="66" charset="0"/>
              </a:rPr>
              <a:t>NEMČIJA</a:t>
            </a:r>
          </a:p>
        </p:txBody>
      </p:sp>
      <p:sp>
        <p:nvSpPr>
          <p:cNvPr id="2051" name="Rectangle 3">
            <a:extLst>
              <a:ext uri="{FF2B5EF4-FFF2-40B4-BE49-F238E27FC236}">
                <a16:creationId xmlns:a16="http://schemas.microsoft.com/office/drawing/2014/main" id="{61BEA52B-6843-4209-9CBF-486B31CC44E5}"/>
              </a:ext>
            </a:extLst>
          </p:cNvPr>
          <p:cNvSpPr>
            <a:spLocks noGrp="1" noChangeArrowheads="1"/>
          </p:cNvSpPr>
          <p:nvPr>
            <p:ph type="subTitle" idx="1"/>
          </p:nvPr>
        </p:nvSpPr>
        <p:spPr>
          <a:xfrm>
            <a:off x="1371600" y="3886200"/>
            <a:ext cx="6400800" cy="1752600"/>
          </a:xfrm>
        </p:spPr>
        <p:txBody>
          <a:bodyPr/>
          <a:lstStyle/>
          <a:p>
            <a:r>
              <a:rPr lang="sl-SI" altLang="sl-SI" sz="3200"/>
              <a:t>inu Porurje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A552AD67-ADA8-4F1A-BEBF-7478D4D445EB}"/>
              </a:ext>
            </a:extLst>
          </p:cNvPr>
          <p:cNvSpPr>
            <a:spLocks noGrp="1" noChangeArrowheads="1"/>
          </p:cNvSpPr>
          <p:nvPr>
            <p:ph type="body" idx="1"/>
          </p:nvPr>
        </p:nvSpPr>
        <p:spPr>
          <a:xfrm>
            <a:off x="457200" y="260350"/>
            <a:ext cx="8229600" cy="6264275"/>
          </a:xfrm>
        </p:spPr>
        <p:txBody>
          <a:bodyPr/>
          <a:lstStyle/>
          <a:p>
            <a:r>
              <a:rPr lang="sl-SI" altLang="sl-SI">
                <a:latin typeface="Comic Sans MS" panose="030F0702030302020204" pitchFamily="66" charset="0"/>
                <a:cs typeface="Times New Roman" panose="02020603050405020304" pitchFamily="18" charset="0"/>
              </a:rPr>
              <a:t>Gospodarski viri so: </a:t>
            </a:r>
            <a:r>
              <a:rPr lang="sl-SI" altLang="sl-SI" b="1">
                <a:latin typeface="Comic Sans MS" panose="030F0702030302020204" pitchFamily="66" charset="0"/>
                <a:cs typeface="Times New Roman" panose="02020603050405020304" pitchFamily="18" charset="0"/>
              </a:rPr>
              <a:t>ž</a:t>
            </a:r>
            <a:r>
              <a:rPr lang="sl-SI" altLang="sl-SI">
                <a:latin typeface="Comic Sans MS" panose="030F0702030302020204" pitchFamily="66" charset="0"/>
                <a:cs typeface="Times New Roman" panose="02020603050405020304" pitchFamily="18" charset="0"/>
              </a:rPr>
              <a:t>elezova ruda, premog, zemeljski plin, grozdje in vino, mlekarski izdelki, hmelj in pivo, mesni izdelki, turizem</a:t>
            </a:r>
          </a:p>
          <a:p>
            <a:r>
              <a:rPr lang="sl-SI" altLang="sl-SI">
                <a:latin typeface="Comic Sans MS" panose="030F0702030302020204" pitchFamily="66" charset="0"/>
                <a:cs typeface="Times New Roman" panose="02020603050405020304" pitchFamily="18" charset="0"/>
              </a:rPr>
              <a:t>Črni premog, z najpomembnejšimi rudniki v </a:t>
            </a:r>
            <a:r>
              <a:rPr lang="sl-SI" altLang="sl-SI" b="1">
                <a:latin typeface="Comic Sans MS" panose="030F0702030302020204" pitchFamily="66" charset="0"/>
                <a:cs typeface="Times New Roman" panose="02020603050405020304" pitchFamily="18" charset="0"/>
              </a:rPr>
              <a:t>Porurju,</a:t>
            </a:r>
            <a:r>
              <a:rPr lang="sl-SI" altLang="sl-SI">
                <a:latin typeface="Comic Sans MS" panose="030F0702030302020204" pitchFamily="66" charset="0"/>
                <a:cs typeface="Times New Roman" panose="02020603050405020304" pitchFamily="18" charset="0"/>
              </a:rPr>
              <a:t> je bil zaradi svoje kakovosti in prometne lege blizu plovnega Rena eden najpomembnejših osnov nemške in sploh zahodnoevropske industrijske revolucije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D2B6BE5-5EA8-4F6A-AEDA-A2B19C8B7C22}"/>
              </a:ext>
            </a:extLst>
          </p:cNvPr>
          <p:cNvSpPr>
            <a:spLocks noGrp="1" noChangeArrowheads="1"/>
          </p:cNvSpPr>
          <p:nvPr>
            <p:ph type="title"/>
          </p:nvPr>
        </p:nvSpPr>
        <p:spPr/>
        <p:txBody>
          <a:bodyPr/>
          <a:lstStyle/>
          <a:p>
            <a:r>
              <a:rPr lang="sl-SI" altLang="sl-SI"/>
              <a:t>Industrija</a:t>
            </a:r>
          </a:p>
        </p:txBody>
      </p:sp>
      <p:sp>
        <p:nvSpPr>
          <p:cNvPr id="33795" name="Rectangle 3">
            <a:extLst>
              <a:ext uri="{FF2B5EF4-FFF2-40B4-BE49-F238E27FC236}">
                <a16:creationId xmlns:a16="http://schemas.microsoft.com/office/drawing/2014/main" id="{EF656A47-A50D-47F6-A851-4F244EBDD5D1}"/>
              </a:ext>
            </a:extLst>
          </p:cNvPr>
          <p:cNvSpPr>
            <a:spLocks noGrp="1" noChangeArrowheads="1"/>
          </p:cNvSpPr>
          <p:nvPr>
            <p:ph type="body" idx="1"/>
          </p:nvPr>
        </p:nvSpPr>
        <p:spPr>
          <a:xfrm>
            <a:off x="457200" y="1268413"/>
            <a:ext cx="8229600" cy="4857750"/>
          </a:xfrm>
        </p:spPr>
        <p:txBody>
          <a:bodyPr/>
          <a:lstStyle/>
          <a:p>
            <a:pPr>
              <a:lnSpc>
                <a:spcPct val="90000"/>
              </a:lnSpc>
              <a:buFontTx/>
              <a:buNone/>
            </a:pPr>
            <a:r>
              <a:rPr lang="sl-SI" altLang="sl-SI" sz="2400">
                <a:latin typeface="Comic Sans MS" panose="030F0702030302020204" pitchFamily="66" charset="0"/>
                <a:cs typeface="Times New Roman" panose="02020603050405020304" pitchFamily="18" charset="0"/>
              </a:rPr>
              <a:t>Razlika v razvitosti med V in Z: zaradi komunisti</a:t>
            </a:r>
            <a:r>
              <a:rPr lang="sl-SI" altLang="sl-SI" sz="2400" b="1">
                <a:latin typeface="Comic Sans MS" panose="030F0702030302020204" pitchFamily="66" charset="0"/>
                <a:cs typeface="Times New Roman" panose="02020603050405020304" pitchFamily="18" charset="0"/>
              </a:rPr>
              <a:t>č</a:t>
            </a:r>
            <a:r>
              <a:rPr lang="sl-SI" altLang="sl-SI" sz="2400">
                <a:latin typeface="Comic Sans MS" panose="030F0702030302020204" pitchFamily="66" charset="0"/>
                <a:cs typeface="Times New Roman" panose="02020603050405020304" pitchFamily="18" charset="0"/>
              </a:rPr>
              <a:t>ne gospodarske politike, ki je bila izvajana na zahodu. Osnova nemške industrializacije je bila črna metalurgija. Industrijska območja so se razvila ob številnih lokalnih surovinah ter v večjih mestih. Pomembnejše pokrajine: </a:t>
            </a:r>
            <a:r>
              <a:rPr lang="sl-SI" altLang="sl-SI" sz="2400" b="1">
                <a:latin typeface="Comic Sans MS" panose="030F0702030302020204" pitchFamily="66" charset="0"/>
                <a:cs typeface="Times New Roman" panose="02020603050405020304" pitchFamily="18" charset="0"/>
              </a:rPr>
              <a:t>Porurje, Porenje, Saška</a:t>
            </a:r>
            <a:r>
              <a:rPr lang="sl-SI" altLang="sl-SI" sz="2400">
                <a:latin typeface="Comic Sans MS" panose="030F0702030302020204" pitchFamily="66" charset="0"/>
                <a:cs typeface="Times New Roman" panose="02020603050405020304" pitchFamily="18" charset="0"/>
              </a:rPr>
              <a:t>. </a:t>
            </a:r>
          </a:p>
          <a:p>
            <a:pPr>
              <a:lnSpc>
                <a:spcPct val="90000"/>
              </a:lnSpc>
              <a:buFontTx/>
              <a:buNone/>
            </a:pPr>
            <a:r>
              <a:rPr lang="sl-SI" altLang="sl-SI" sz="2400">
                <a:latin typeface="Comic Sans MS" panose="030F0702030302020204" pitchFamily="66" charset="0"/>
                <a:cs typeface="Times New Roman" panose="02020603050405020304" pitchFamily="18" charset="0"/>
              </a:rPr>
              <a:t>V zadnjih letih so se razvile </a:t>
            </a:r>
            <a:r>
              <a:rPr lang="sl-SI" altLang="sl-SI" sz="2400" u="sng">
                <a:latin typeface="Comic Sans MS" panose="030F0702030302020204" pitchFamily="66" charset="0"/>
                <a:cs typeface="Times New Roman" panose="02020603050405020304" pitchFamily="18" charset="0"/>
              </a:rPr>
              <a:t>avtomobilska, kemična</a:t>
            </a:r>
            <a:r>
              <a:rPr lang="sl-SI" altLang="sl-SI" sz="2400">
                <a:latin typeface="Comic Sans MS" panose="030F0702030302020204" pitchFamily="66" charset="0"/>
                <a:cs typeface="Times New Roman" panose="02020603050405020304" pitchFamily="18" charset="0"/>
              </a:rPr>
              <a:t>, </a:t>
            </a:r>
            <a:r>
              <a:rPr lang="sl-SI" altLang="sl-SI" sz="2400" u="sng">
                <a:latin typeface="Comic Sans MS" panose="030F0702030302020204" pitchFamily="66" charset="0"/>
                <a:cs typeface="Times New Roman" panose="02020603050405020304" pitchFamily="18" charset="0"/>
              </a:rPr>
              <a:t>elektrotehnična, elektronska, strojna industrija</a:t>
            </a:r>
            <a:r>
              <a:rPr lang="sl-SI" altLang="sl-SI" sz="2400">
                <a:latin typeface="Comic Sans MS" panose="030F0702030302020204" pitchFamily="66" charset="0"/>
                <a:cs typeface="Times New Roman" panose="02020603050405020304" pitchFamily="18" charset="0"/>
              </a:rPr>
              <a:t>, kljub temu pa je Nemčija ostala druga proizvajalka jekla v Evropi. Trenutno ima avtomobilska industrija prvo mesto.</a:t>
            </a:r>
          </a:p>
          <a:p>
            <a:pPr>
              <a:lnSpc>
                <a:spcPct val="90000"/>
              </a:lnSpc>
            </a:pPr>
            <a:endParaRPr lang="sl-SI" altLang="sl-SI" sz="2400">
              <a:latin typeface="Comic Sans MS" panose="030F0702030302020204" pitchFamily="66" charset="0"/>
            </a:endParaRPr>
          </a:p>
          <a:p>
            <a:endParaRPr lang="sl-SI" altLang="sl-SI"/>
          </a:p>
          <a:p>
            <a:endParaRPr lang="sl-SI" altLang="sl-SI">
              <a:latin typeface="Comic Sans MS" panose="030F0702030302020204" pitchFamily="66" charset="0"/>
            </a:endParaRPr>
          </a:p>
          <a:p>
            <a:endParaRPr lang="sl-SI" altLang="sl-SI"/>
          </a:p>
        </p:txBody>
      </p:sp>
      <p:pic>
        <p:nvPicPr>
          <p:cNvPr id="33796" name="Picture 4" descr="merzedes">
            <a:extLst>
              <a:ext uri="{FF2B5EF4-FFF2-40B4-BE49-F238E27FC236}">
                <a16:creationId xmlns:a16="http://schemas.microsoft.com/office/drawing/2014/main" id="{CDA7F520-EEBE-4D30-959B-E074D46A05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4797425"/>
            <a:ext cx="3168650" cy="1773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3FC3FD1D-87E4-423B-8F2A-C8A5F52BE221}"/>
              </a:ext>
            </a:extLst>
          </p:cNvPr>
          <p:cNvSpPr>
            <a:spLocks noGrp="1" noChangeArrowheads="1"/>
          </p:cNvSpPr>
          <p:nvPr>
            <p:ph type="body" idx="1"/>
          </p:nvPr>
        </p:nvSpPr>
        <p:spPr>
          <a:xfrm>
            <a:off x="457200" y="188913"/>
            <a:ext cx="8229600" cy="5937250"/>
          </a:xfrm>
        </p:spPr>
        <p:txBody>
          <a:bodyPr/>
          <a:lstStyle/>
          <a:p>
            <a:r>
              <a:rPr lang="sl-SI" altLang="sl-SI"/>
              <a:t>Frankfurt</a:t>
            </a:r>
          </a:p>
          <a:p>
            <a:endParaRPr lang="sl-SI" altLang="sl-SI"/>
          </a:p>
        </p:txBody>
      </p:sp>
      <p:pic>
        <p:nvPicPr>
          <p:cNvPr id="40964" name="Picture 4" descr="frankfurt">
            <a:extLst>
              <a:ext uri="{FF2B5EF4-FFF2-40B4-BE49-F238E27FC236}">
                <a16:creationId xmlns:a16="http://schemas.microsoft.com/office/drawing/2014/main" id="{147ACC1D-75EB-4AE6-8243-0040D8C433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765175"/>
            <a:ext cx="8208963" cy="5761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DBB4081-EBA6-4B2D-90C9-1D660E5D8375}"/>
              </a:ext>
            </a:extLst>
          </p:cNvPr>
          <p:cNvSpPr>
            <a:spLocks noGrp="1" noChangeArrowheads="1"/>
          </p:cNvSpPr>
          <p:nvPr>
            <p:ph type="title"/>
          </p:nvPr>
        </p:nvSpPr>
        <p:spPr/>
        <p:txBody>
          <a:bodyPr/>
          <a:lstStyle/>
          <a:p>
            <a:r>
              <a:rPr lang="sl-SI" altLang="sl-SI"/>
              <a:t>Naravne razmere</a:t>
            </a:r>
          </a:p>
        </p:txBody>
      </p:sp>
      <p:sp>
        <p:nvSpPr>
          <p:cNvPr id="34819" name="Rectangle 3">
            <a:extLst>
              <a:ext uri="{FF2B5EF4-FFF2-40B4-BE49-F238E27FC236}">
                <a16:creationId xmlns:a16="http://schemas.microsoft.com/office/drawing/2014/main" id="{7A7B0580-0F01-471E-A4AA-C295306F01D8}"/>
              </a:ext>
            </a:extLst>
          </p:cNvPr>
          <p:cNvSpPr>
            <a:spLocks noGrp="1" noChangeArrowheads="1"/>
          </p:cNvSpPr>
          <p:nvPr>
            <p:ph type="body" idx="1"/>
          </p:nvPr>
        </p:nvSpPr>
        <p:spPr>
          <a:xfrm>
            <a:off x="468313" y="1628775"/>
            <a:ext cx="8229600" cy="4525963"/>
          </a:xfrm>
        </p:spPr>
        <p:txBody>
          <a:bodyPr/>
          <a:lstStyle/>
          <a:p>
            <a:pPr algn="just">
              <a:lnSpc>
                <a:spcPct val="90000"/>
              </a:lnSpc>
            </a:pPr>
            <a:r>
              <a:rPr lang="sl-SI" altLang="sl-SI" sz="2000" b="1">
                <a:solidFill>
                  <a:srgbClr val="FF0000"/>
                </a:solidFill>
                <a:latin typeface="Comic Sans MS" panose="030F0702030302020204" pitchFamily="66" charset="0"/>
                <a:cs typeface="Times New Roman" panose="02020603050405020304" pitchFamily="18" charset="0"/>
              </a:rPr>
              <a:t>Lega in površje</a:t>
            </a:r>
            <a:r>
              <a:rPr lang="sl-SI" altLang="sl-SI" sz="2000">
                <a:solidFill>
                  <a:srgbClr val="FF0000"/>
                </a:solidFill>
                <a:latin typeface="Comic Sans MS" panose="030F0702030302020204" pitchFamily="66" charset="0"/>
                <a:cs typeface="Times New Roman" panose="02020603050405020304" pitchFamily="18" charset="0"/>
              </a:rPr>
              <a:t>: Nemčija leži v Srednji Evropi med Alpami na J. ter S. In Baltskim morjem na S.</a:t>
            </a:r>
          </a:p>
          <a:p>
            <a:pPr algn="just">
              <a:lnSpc>
                <a:spcPct val="90000"/>
              </a:lnSpc>
            </a:pPr>
            <a:r>
              <a:rPr lang="sl-SI" altLang="sl-SI" sz="2000" b="1">
                <a:latin typeface="Comic Sans MS" panose="030F0702030302020204" pitchFamily="66" charset="0"/>
                <a:cs typeface="Times New Roman" panose="02020603050405020304" pitchFamily="18" charset="0"/>
              </a:rPr>
              <a:t>Na S</a:t>
            </a:r>
            <a:r>
              <a:rPr lang="sl-SI" altLang="sl-SI" sz="2000">
                <a:latin typeface="Comic Sans MS" panose="030F0702030302020204" pitchFamily="66" charset="0"/>
                <a:cs typeface="Times New Roman" panose="02020603050405020304" pitchFamily="18" charset="0"/>
              </a:rPr>
              <a:t> je okoli 200 km široko Nemško-poljsko nižavje, ki se rahlo dviga od nizkih obal S. In Baltskega morja proti sredogorju na J. </a:t>
            </a:r>
            <a:endParaRPr lang="sl-SI" altLang="sl-SI" sz="2800">
              <a:latin typeface="Comic Sans MS" panose="030F0702030302020204" pitchFamily="66" charset="0"/>
            </a:endParaRPr>
          </a:p>
          <a:p>
            <a:pPr algn="just">
              <a:lnSpc>
                <a:spcPct val="90000"/>
              </a:lnSpc>
            </a:pPr>
            <a:r>
              <a:rPr lang="sl-SI" altLang="sl-SI" sz="2000" b="1">
                <a:solidFill>
                  <a:srgbClr val="0000FF"/>
                </a:solidFill>
                <a:latin typeface="Comic Sans MS" panose="030F0702030302020204" pitchFamily="66" charset="0"/>
                <a:cs typeface="Times New Roman" panose="02020603050405020304" pitchFamily="18" charset="0"/>
              </a:rPr>
              <a:t>Pas sredogorja</a:t>
            </a:r>
            <a:r>
              <a:rPr lang="sl-SI" altLang="sl-SI" sz="2000">
                <a:solidFill>
                  <a:srgbClr val="0000FF"/>
                </a:solidFill>
                <a:latin typeface="Comic Sans MS" panose="030F0702030302020204" pitchFamily="66" charset="0"/>
                <a:cs typeface="Times New Roman" panose="02020603050405020304" pitchFamily="18" charset="0"/>
              </a:rPr>
              <a:t> se na jugu končuje s stopnjasto pokrajno Švabske in Frankovske Jure</a:t>
            </a:r>
            <a:r>
              <a:rPr lang="sl-SI" altLang="sl-SI" sz="2000">
                <a:solidFill>
                  <a:srgbClr val="0000FF"/>
                </a:solidFill>
                <a:latin typeface="Comic Sans MS" panose="030F0702030302020204" pitchFamily="66" charset="0"/>
              </a:rPr>
              <a:t>.</a:t>
            </a:r>
          </a:p>
          <a:p>
            <a:pPr algn="just">
              <a:lnSpc>
                <a:spcPct val="90000"/>
              </a:lnSpc>
            </a:pPr>
            <a:r>
              <a:rPr lang="sl-SI" altLang="sl-SI" sz="2000" b="1">
                <a:solidFill>
                  <a:srgbClr val="009900"/>
                </a:solidFill>
                <a:latin typeface="Comic Sans MS" panose="030F0702030302020204" pitchFamily="66" charset="0"/>
                <a:cs typeface="Times New Roman" panose="02020603050405020304" pitchFamily="18" charset="0"/>
              </a:rPr>
              <a:t>O</a:t>
            </a:r>
            <a:r>
              <a:rPr lang="sl-SI" altLang="sl-SI" sz="2000" b="1">
                <a:solidFill>
                  <a:srgbClr val="009900"/>
                </a:solidFill>
                <a:latin typeface="Comic Sans MS" panose="030F0702030302020204" pitchFamily="66" charset="0"/>
              </a:rPr>
              <a:t>b</a:t>
            </a:r>
            <a:r>
              <a:rPr lang="sl-SI" altLang="sl-SI" sz="2000" b="1">
                <a:solidFill>
                  <a:srgbClr val="009900"/>
                </a:solidFill>
                <a:latin typeface="Comic Sans MS" panose="030F0702030302020204" pitchFamily="66" charset="0"/>
                <a:cs typeface="Times New Roman" panose="02020603050405020304" pitchFamily="18" charset="0"/>
              </a:rPr>
              <a:t> severnemu vznožju Alp</a:t>
            </a:r>
            <a:r>
              <a:rPr lang="sl-SI" altLang="sl-SI" sz="2000">
                <a:solidFill>
                  <a:srgbClr val="009900"/>
                </a:solidFill>
                <a:latin typeface="Comic Sans MS" panose="030F0702030302020204" pitchFamily="66" charset="0"/>
                <a:cs typeface="Times New Roman" panose="02020603050405020304" pitchFamily="18" charset="0"/>
              </a:rPr>
              <a:t> so alpske reke v kvartarju nasule debele plasti prodnih in peščenih naplavin, dolinsi ledeniki pa so od vznožju gora ustvarili zelo razgibano površje s čelnimi morenami in kotanjami, kjer so nastala podalpska jezera.</a:t>
            </a:r>
          </a:p>
          <a:p>
            <a:pPr algn="just">
              <a:lnSpc>
                <a:spcPct val="90000"/>
              </a:lnSpc>
            </a:pPr>
            <a:r>
              <a:rPr lang="sl-SI" altLang="sl-SI" sz="2000" b="1">
                <a:solidFill>
                  <a:schemeClr val="bg2"/>
                </a:solidFill>
                <a:latin typeface="Comic Sans MS" panose="030F0702030302020204" pitchFamily="66" charset="0"/>
                <a:cs typeface="Times New Roman" panose="02020603050405020304" pitchFamily="18" charset="0"/>
              </a:rPr>
              <a:t>N</a:t>
            </a:r>
            <a:r>
              <a:rPr lang="sl-SI" altLang="sl-SI" sz="2000" b="1">
                <a:solidFill>
                  <a:schemeClr val="bg2"/>
                </a:solidFill>
                <a:latin typeface="Comic Sans MS" panose="030F0702030302020204" pitchFamily="66" charset="0"/>
              </a:rPr>
              <a:t>a</a:t>
            </a:r>
            <a:r>
              <a:rPr lang="sl-SI" altLang="sl-SI" sz="2000" b="1">
                <a:solidFill>
                  <a:schemeClr val="bg2"/>
                </a:solidFill>
                <a:latin typeface="Comic Sans MS" panose="030F0702030302020204" pitchFamily="66" charset="0"/>
                <a:cs typeface="Times New Roman" panose="02020603050405020304" pitchFamily="18" charset="0"/>
              </a:rPr>
              <a:t> skrajnem J</a:t>
            </a:r>
            <a:r>
              <a:rPr lang="sl-SI" altLang="sl-SI" sz="2000">
                <a:solidFill>
                  <a:schemeClr val="bg2"/>
                </a:solidFill>
                <a:latin typeface="Comic Sans MS" panose="030F0702030302020204" pitchFamily="66" charset="0"/>
                <a:cs typeface="Times New Roman" panose="02020603050405020304" pitchFamily="18" charset="0"/>
              </a:rPr>
              <a:t> spada k Nemčiji del S. Apneniških Alp, ki se strmo dvigajo nad gričevnatim predgorjem (najvišjih vrh Zugspitze, 2963m).</a:t>
            </a:r>
          </a:p>
          <a:p>
            <a:pPr algn="just">
              <a:lnSpc>
                <a:spcPct val="90000"/>
              </a:lnSpc>
            </a:pPr>
            <a:endParaRPr lang="sl-SI" altLang="sl-SI" sz="2000">
              <a:solidFill>
                <a:schemeClr val="bg2"/>
              </a:solidFill>
              <a:latin typeface="Comic Sans MS" panose="030F0702030302020204" pitchFamily="66" charset="0"/>
              <a:cs typeface="Times New Roman" panose="02020603050405020304" pitchFamily="18" charset="0"/>
            </a:endParaRPr>
          </a:p>
          <a:p>
            <a:pPr algn="just">
              <a:lnSpc>
                <a:spcPct val="90000"/>
              </a:lnSpc>
            </a:pPr>
            <a:endParaRPr lang="sl-SI" altLang="sl-SI" sz="2000">
              <a:solidFill>
                <a:schemeClr val="bg2"/>
              </a:solidFill>
              <a:latin typeface="Comic Sans MS" panose="030F0702030302020204" pitchFamily="66" charset="0"/>
              <a:cs typeface="Times New Roman" panose="02020603050405020304" pitchFamily="18" charset="0"/>
            </a:endParaRPr>
          </a:p>
          <a:p>
            <a:endParaRPr lang="sl-SI" altLang="sl-SI"/>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CE14DAEF-35BE-427C-8C29-809844BADBA9}"/>
              </a:ext>
            </a:extLst>
          </p:cNvPr>
          <p:cNvSpPr>
            <a:spLocks noGrp="1" noChangeArrowheads="1"/>
          </p:cNvSpPr>
          <p:nvPr>
            <p:ph type="body" idx="1"/>
          </p:nvPr>
        </p:nvSpPr>
        <p:spPr>
          <a:xfrm>
            <a:off x="457200" y="404813"/>
            <a:ext cx="8229600" cy="6192837"/>
          </a:xfrm>
        </p:spPr>
        <p:txBody>
          <a:bodyPr/>
          <a:lstStyle/>
          <a:p>
            <a:pPr>
              <a:buFontTx/>
              <a:buNone/>
            </a:pPr>
            <a:r>
              <a:rPr lang="sl-SI" altLang="sl-SI" sz="2400">
                <a:latin typeface="Comic Sans MS" panose="030F0702030302020204" pitchFamily="66" charset="0"/>
                <a:cs typeface="Times New Roman" panose="02020603050405020304" pitchFamily="18" charset="0"/>
              </a:rPr>
              <a:t>Nemčijo delimo na 4 pokrajinske enote:</a:t>
            </a:r>
            <a:endParaRPr lang="sl-SI" altLang="sl-SI" sz="2400">
              <a:latin typeface="Comic Sans MS" panose="030F0702030302020204" pitchFamily="66" charset="0"/>
              <a:ea typeface="Arial Unicode MS" charset="-128"/>
            </a:endParaRPr>
          </a:p>
          <a:p>
            <a:r>
              <a:rPr lang="sl-SI" altLang="sl-SI" sz="2400" b="1" i="1">
                <a:latin typeface="Comic Sans MS" panose="030F0702030302020204" pitchFamily="66" charset="0"/>
                <a:cs typeface="Times New Roman" panose="02020603050405020304" pitchFamily="18" charset="0"/>
              </a:rPr>
              <a:t>Severnonemško nižavje</a:t>
            </a:r>
            <a:r>
              <a:rPr lang="sl-SI" altLang="sl-SI" sz="2400">
                <a:latin typeface="Comic Sans MS" panose="030F0702030302020204" pitchFamily="66" charset="0"/>
                <a:cs typeface="Times New Roman" panose="02020603050405020304" pitchFamily="18" charset="0"/>
              </a:rPr>
              <a:t> (Je velik ravninski pas med Francijo in Rusijo, t</a:t>
            </a:r>
            <a:r>
              <a:rPr lang="sl-SI" altLang="sl-SI" sz="2400">
                <a:latin typeface="Comic Sans MS" panose="030F0702030302020204" pitchFamily="66" charset="0"/>
              </a:rPr>
              <a:t>u</a:t>
            </a:r>
            <a:r>
              <a:rPr lang="sl-SI" altLang="sl-SI" sz="2400">
                <a:latin typeface="Comic Sans MS" panose="030F0702030302020204" pitchFamily="66" charset="0"/>
                <a:cs typeface="Times New Roman" panose="02020603050405020304" pitchFamily="18" charset="0"/>
              </a:rPr>
              <a:t>kaj so tudi znane večje reke : Ren in Laba)</a:t>
            </a:r>
            <a:endParaRPr lang="sl-SI" altLang="sl-SI" sz="2400">
              <a:latin typeface="Comic Sans MS" panose="030F0702030302020204" pitchFamily="66" charset="0"/>
              <a:ea typeface="Arial Unicode MS" charset="-128"/>
            </a:endParaRPr>
          </a:p>
          <a:p>
            <a:endParaRPr lang="sl-SI" altLang="sl-SI" sz="2400" b="1" i="1">
              <a:latin typeface="Comic Sans MS" panose="030F0702030302020204" pitchFamily="66" charset="0"/>
              <a:cs typeface="Times New Roman" panose="02020603050405020304" pitchFamily="18" charset="0"/>
            </a:endParaRPr>
          </a:p>
          <a:p>
            <a:r>
              <a:rPr lang="sl-SI" altLang="sl-SI" sz="2400" b="1" i="1">
                <a:latin typeface="Comic Sans MS" panose="030F0702030302020204" pitchFamily="66" charset="0"/>
                <a:cs typeface="Times New Roman" panose="02020603050405020304" pitchFamily="18" charset="0"/>
              </a:rPr>
              <a:t>Nemško sredogorje</a:t>
            </a:r>
            <a:r>
              <a:rPr lang="sl-SI" altLang="sl-SI" sz="2400">
                <a:latin typeface="Comic Sans MS" panose="030F0702030302020204" pitchFamily="66" charset="0"/>
                <a:cs typeface="Times New Roman" panose="02020603050405020304" pitchFamily="18" charset="0"/>
              </a:rPr>
              <a:t> (Je del širokega pasu gorovji in hribovji, ki poteka od osrednje Francije do Krpatov.)</a:t>
            </a:r>
            <a:endParaRPr lang="sl-SI" altLang="sl-SI" sz="2400">
              <a:latin typeface="Comic Sans MS" panose="030F0702030302020204" pitchFamily="66" charset="0"/>
              <a:ea typeface="Arial Unicode MS" charset="-128"/>
            </a:endParaRPr>
          </a:p>
          <a:p>
            <a:endParaRPr lang="sl-SI" altLang="sl-SI" sz="2400" b="1" i="1">
              <a:latin typeface="Comic Sans MS" panose="030F0702030302020204" pitchFamily="66" charset="0"/>
              <a:cs typeface="Times New Roman" panose="02020603050405020304" pitchFamily="18" charset="0"/>
            </a:endParaRPr>
          </a:p>
          <a:p>
            <a:r>
              <a:rPr lang="sl-SI" altLang="sl-SI" sz="2400" b="1" i="1">
                <a:latin typeface="Comic Sans MS" panose="030F0702030302020204" pitchFamily="66" charset="0"/>
                <a:cs typeface="Times New Roman" panose="02020603050405020304" pitchFamily="18" charset="0"/>
              </a:rPr>
              <a:t>Južno Nemčijo</a:t>
            </a:r>
            <a:r>
              <a:rPr lang="sl-SI" altLang="sl-SI" sz="2400">
                <a:latin typeface="Comic Sans MS" panose="030F0702030302020204" pitchFamily="66" charset="0"/>
                <a:cs typeface="Times New Roman" panose="02020603050405020304" pitchFamily="18" charset="0"/>
              </a:rPr>
              <a:t> (Večina tega območja je nizka planota, ki jo sekajo rečne doline.)</a:t>
            </a:r>
            <a:endParaRPr lang="sl-SI" altLang="sl-SI" sz="2400">
              <a:latin typeface="Comic Sans MS" panose="030F0702030302020204" pitchFamily="66" charset="0"/>
              <a:ea typeface="Arial Unicode MS" charset="-128"/>
            </a:endParaRPr>
          </a:p>
          <a:p>
            <a:endParaRPr lang="sl-SI" altLang="sl-SI" sz="2400" b="1" i="1">
              <a:latin typeface="Comic Sans MS" panose="030F0702030302020204" pitchFamily="66" charset="0"/>
              <a:cs typeface="Times New Roman" panose="02020603050405020304" pitchFamily="18" charset="0"/>
            </a:endParaRPr>
          </a:p>
          <a:p>
            <a:r>
              <a:rPr lang="sl-SI" altLang="sl-SI" sz="2400" b="1" i="1">
                <a:latin typeface="Comic Sans MS" panose="030F0702030302020204" pitchFamily="66" charset="0"/>
                <a:cs typeface="Times New Roman" panose="02020603050405020304" pitchFamily="18" charset="0"/>
              </a:rPr>
              <a:t>Bavarsko planoto</a:t>
            </a:r>
            <a:r>
              <a:rPr lang="sl-SI" altLang="sl-SI" sz="2400">
                <a:latin typeface="Comic Sans MS" panose="030F0702030302020204" pitchFamily="66" charset="0"/>
                <a:cs typeface="Times New Roman" panose="02020603050405020304" pitchFamily="18" charset="0"/>
              </a:rPr>
              <a:t> (Tukaj je najvišji nemški vrh Zugspitze-2963m in znana reka Donava, ki je 2x daljša od Rena)</a:t>
            </a:r>
            <a:endParaRPr lang="sl-SI" altLang="sl-SI" sz="2400">
              <a:latin typeface="Comic Sans MS" panose="030F0702030302020204" pitchFamily="66" charset="0"/>
              <a:ea typeface="Arial Unicode MS" charset="-128"/>
            </a:endParaRPr>
          </a:p>
          <a:p>
            <a:endParaRPr lang="sl-SI" altLang="sl-SI"/>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8239BD3-0125-4BA0-818E-BF42AEFA9E43}"/>
              </a:ext>
            </a:extLst>
          </p:cNvPr>
          <p:cNvSpPr>
            <a:spLocks noGrp="1" noChangeArrowheads="1"/>
          </p:cNvSpPr>
          <p:nvPr>
            <p:ph type="title"/>
          </p:nvPr>
        </p:nvSpPr>
        <p:spPr/>
        <p:txBody>
          <a:bodyPr/>
          <a:lstStyle/>
          <a:p>
            <a:r>
              <a:rPr lang="sl-SI" altLang="sl-SI"/>
              <a:t>Podnebje</a:t>
            </a:r>
          </a:p>
        </p:txBody>
      </p:sp>
      <p:sp>
        <p:nvSpPr>
          <p:cNvPr id="36867" name="Rectangle 3">
            <a:extLst>
              <a:ext uri="{FF2B5EF4-FFF2-40B4-BE49-F238E27FC236}">
                <a16:creationId xmlns:a16="http://schemas.microsoft.com/office/drawing/2014/main" id="{56156A5A-2924-4CD3-A856-A68AACBBA80C}"/>
              </a:ext>
            </a:extLst>
          </p:cNvPr>
          <p:cNvSpPr>
            <a:spLocks noGrp="1" noChangeArrowheads="1"/>
          </p:cNvSpPr>
          <p:nvPr>
            <p:ph type="body" idx="1"/>
          </p:nvPr>
        </p:nvSpPr>
        <p:spPr/>
        <p:txBody>
          <a:bodyPr/>
          <a:lstStyle/>
          <a:p>
            <a:pPr>
              <a:lnSpc>
                <a:spcPct val="90000"/>
              </a:lnSpc>
            </a:pPr>
            <a:r>
              <a:rPr lang="sl-SI" altLang="sl-SI" sz="2000">
                <a:latin typeface="Comic Sans MS" panose="030F0702030302020204" pitchFamily="66" charset="0"/>
                <a:cs typeface="Times New Roman" panose="02020603050405020304" pitchFamily="18" charset="0"/>
              </a:rPr>
              <a:t>SV -&gt; izrazito </a:t>
            </a:r>
            <a:r>
              <a:rPr lang="sl-SI" altLang="sl-SI" sz="2000" b="1">
                <a:latin typeface="Comic Sans MS" panose="030F0702030302020204" pitchFamily="66" charset="0"/>
                <a:cs typeface="Times New Roman" panose="02020603050405020304" pitchFamily="18" charset="0"/>
              </a:rPr>
              <a:t>oceansko</a:t>
            </a:r>
            <a:r>
              <a:rPr lang="sl-SI" altLang="sl-SI" sz="2000">
                <a:latin typeface="Comic Sans MS" panose="030F0702030302020204" pitchFamily="66" charset="0"/>
                <a:cs typeface="Times New Roman" panose="02020603050405020304" pitchFamily="18" charset="0"/>
              </a:rPr>
              <a:t> z milimi zimami in toplimi poletji, </a:t>
            </a:r>
          </a:p>
          <a:p>
            <a:pPr>
              <a:lnSpc>
                <a:spcPct val="90000"/>
              </a:lnSpc>
            </a:pPr>
            <a:r>
              <a:rPr lang="sl-SI" altLang="sl-SI" sz="2000">
                <a:latin typeface="Comic Sans MS" panose="030F0702030302020204" pitchFamily="66" charset="0"/>
                <a:cs typeface="Times New Roman" panose="02020603050405020304" pitchFamily="18" charset="0"/>
              </a:rPr>
              <a:t>proti V in JV zlagoma prehaja v </a:t>
            </a:r>
            <a:r>
              <a:rPr lang="sl-SI" altLang="sl-SI" sz="2000" b="1">
                <a:latin typeface="Comic Sans MS" panose="030F0702030302020204" pitchFamily="66" charset="0"/>
                <a:cs typeface="Times New Roman" panose="02020603050405020304" pitchFamily="18" charset="0"/>
              </a:rPr>
              <a:t>celinsko </a:t>
            </a:r>
            <a:r>
              <a:rPr lang="sl-SI" altLang="sl-SI" sz="2000">
                <a:latin typeface="Comic Sans MS" panose="030F0702030302020204" pitchFamily="66" charset="0"/>
                <a:cs typeface="Times New Roman" panose="02020603050405020304" pitchFamily="18" charset="0"/>
              </a:rPr>
              <a:t>z vse hladnejšimi zimami. </a:t>
            </a:r>
          </a:p>
          <a:p>
            <a:pPr>
              <a:lnSpc>
                <a:spcPct val="90000"/>
              </a:lnSpc>
            </a:pPr>
            <a:r>
              <a:rPr lang="sl-SI" altLang="sl-SI" sz="2000">
                <a:latin typeface="Comic Sans MS" panose="030F0702030302020204" pitchFamily="66" charset="0"/>
                <a:cs typeface="Times New Roman" panose="02020603050405020304" pitchFamily="18" charset="0"/>
              </a:rPr>
              <a:t>Največ padavin je v višjih, privetrnih delih sredogorja in v Alpah.</a:t>
            </a:r>
          </a:p>
          <a:p>
            <a:pPr>
              <a:lnSpc>
                <a:spcPct val="90000"/>
              </a:lnSpc>
            </a:pPr>
            <a:endParaRPr lang="sl-SI" altLang="sl-SI" sz="2000">
              <a:latin typeface="Comic Sans MS" panose="030F0702030302020204" pitchFamily="66" charset="0"/>
              <a:cs typeface="Times New Roman" panose="02020603050405020304" pitchFamily="18" charset="0"/>
            </a:endParaRPr>
          </a:p>
          <a:p>
            <a:pPr>
              <a:lnSpc>
                <a:spcPct val="90000"/>
              </a:lnSpc>
              <a:buFontTx/>
              <a:buNone/>
            </a:pPr>
            <a:r>
              <a:rPr lang="sl-SI" altLang="sl-SI" sz="4400" b="1">
                <a:cs typeface="Times New Roman" panose="02020603050405020304" pitchFamily="18" charset="0"/>
              </a:rPr>
              <a:t>                </a:t>
            </a:r>
            <a:r>
              <a:rPr lang="sl-SI" altLang="sl-SI" sz="4400">
                <a:cs typeface="Times New Roman" panose="02020603050405020304" pitchFamily="18" charset="0"/>
              </a:rPr>
              <a:t>Tla in rastje</a:t>
            </a:r>
          </a:p>
          <a:p>
            <a:pPr algn="just">
              <a:lnSpc>
                <a:spcPct val="90000"/>
              </a:lnSpc>
            </a:pPr>
            <a:r>
              <a:rPr lang="sl-SI" altLang="sl-SI" sz="2000">
                <a:latin typeface="Comic Sans MS" panose="030F0702030302020204" pitchFamily="66" charset="0"/>
                <a:cs typeface="Times New Roman" panose="02020603050405020304" pitchFamily="18" charset="0"/>
              </a:rPr>
              <a:t>Najrodovitnejša tla so na </a:t>
            </a:r>
            <a:r>
              <a:rPr lang="sl-SI" altLang="sl-SI" sz="2000" b="1">
                <a:latin typeface="Comic Sans MS" panose="030F0702030302020204" pitchFamily="66" charset="0"/>
                <a:cs typeface="Times New Roman" panose="02020603050405020304" pitchFamily="18" charset="0"/>
              </a:rPr>
              <a:t>puhličnih platojih</a:t>
            </a:r>
            <a:r>
              <a:rPr lang="sl-SI" altLang="sl-SI" sz="2000">
                <a:latin typeface="Comic Sans MS" panose="030F0702030302020204" pitchFamily="66" charset="0"/>
                <a:cs typeface="Times New Roman" panose="02020603050405020304" pitchFamily="18" charset="0"/>
              </a:rPr>
              <a:t> o</a:t>
            </a:r>
            <a:r>
              <a:rPr lang="sl-SI" altLang="sl-SI" sz="2000">
                <a:latin typeface="Comic Sans MS" panose="030F0702030302020204" pitchFamily="66" charset="0"/>
              </a:rPr>
              <a:t>b</a:t>
            </a:r>
            <a:r>
              <a:rPr lang="sl-SI" altLang="sl-SI" sz="2000">
                <a:latin typeface="Comic Sans MS" panose="030F0702030302020204" pitchFamily="66" charset="0"/>
                <a:cs typeface="Times New Roman" panose="02020603050405020304" pitchFamily="18" charset="0"/>
              </a:rPr>
              <a:t> s. Vznožju sredogorja. Na talnih morenah v nižavjih prevladujejo </a:t>
            </a:r>
            <a:r>
              <a:rPr lang="sl-SI" altLang="sl-SI" sz="2000" b="1">
                <a:latin typeface="Comic Sans MS" panose="030F0702030302020204" pitchFamily="66" charset="0"/>
                <a:cs typeface="Times New Roman" panose="02020603050405020304" pitchFamily="18" charset="0"/>
              </a:rPr>
              <a:t>podzoli,</a:t>
            </a:r>
            <a:r>
              <a:rPr lang="sl-SI" altLang="sl-SI" sz="2000">
                <a:latin typeface="Comic Sans MS" panose="030F0702030302020204" pitchFamily="66" charset="0"/>
                <a:cs typeface="Times New Roman" panose="02020603050405020304" pitchFamily="18" charset="0"/>
              </a:rPr>
              <a:t> v sredogorju na apnenčasti podlagi </a:t>
            </a:r>
            <a:r>
              <a:rPr lang="sl-SI" altLang="sl-SI" sz="2000" b="1">
                <a:latin typeface="Comic Sans MS" panose="030F0702030302020204" pitchFamily="66" charset="0"/>
                <a:cs typeface="Times New Roman" panose="02020603050405020304" pitchFamily="18" charset="0"/>
              </a:rPr>
              <a:t>rendzine</a:t>
            </a:r>
            <a:r>
              <a:rPr lang="sl-SI" altLang="sl-SI" sz="2000">
                <a:latin typeface="Comic Sans MS" panose="030F0702030302020204" pitchFamily="66" charset="0"/>
                <a:cs typeface="Times New Roman" panose="02020603050405020304" pitchFamily="18" charset="0"/>
              </a:rPr>
              <a:t>, drugod </a:t>
            </a:r>
            <a:r>
              <a:rPr lang="sl-SI" altLang="sl-SI" sz="2000" b="1">
                <a:latin typeface="Comic Sans MS" panose="030F0702030302020204" pitchFamily="66" charset="0"/>
                <a:cs typeface="Times New Roman" panose="02020603050405020304" pitchFamily="18" charset="0"/>
              </a:rPr>
              <a:t>rjava gozdna tla</a:t>
            </a:r>
            <a:r>
              <a:rPr lang="sl-SI" altLang="sl-SI" sz="2000">
                <a:latin typeface="Comic Sans MS" panose="030F0702030302020204" pitchFamily="66" charset="0"/>
                <a:cs typeface="Times New Roman" panose="02020603050405020304" pitchFamily="18" charset="0"/>
              </a:rPr>
              <a:t>, v alpskem svetu </a:t>
            </a:r>
            <a:r>
              <a:rPr lang="sl-SI" altLang="sl-SI" sz="2000" b="1">
                <a:latin typeface="Comic Sans MS" panose="030F0702030302020204" pitchFamily="66" charset="0"/>
                <a:cs typeface="Times New Roman" panose="02020603050405020304" pitchFamily="18" charset="0"/>
              </a:rPr>
              <a:t>kamnita tla</a:t>
            </a:r>
            <a:r>
              <a:rPr lang="sl-SI" altLang="sl-SI" sz="2000">
                <a:latin typeface="Comic Sans MS" panose="030F0702030302020204" pitchFamily="66" charset="0"/>
                <a:cs typeface="Times New Roman" panose="02020603050405020304" pitchFamily="18" charset="0"/>
              </a:rPr>
              <a:t>. V rečnih dolinah so najpogostejša </a:t>
            </a:r>
            <a:r>
              <a:rPr lang="sl-SI" altLang="sl-SI" sz="2000" b="1">
                <a:latin typeface="Comic Sans MS" panose="030F0702030302020204" pitchFamily="66" charset="0"/>
                <a:cs typeface="Times New Roman" panose="02020603050405020304" pitchFamily="18" charset="0"/>
              </a:rPr>
              <a:t>odrečna tla.</a:t>
            </a:r>
          </a:p>
          <a:p>
            <a:pPr algn="just">
              <a:lnSpc>
                <a:spcPct val="90000"/>
              </a:lnSpc>
            </a:pPr>
            <a:r>
              <a:rPr lang="sl-SI" altLang="sl-SI" sz="2000">
                <a:latin typeface="Comic Sans MS" panose="030F0702030302020204" pitchFamily="66" charset="0"/>
                <a:cs typeface="Times New Roman" panose="02020603050405020304" pitchFamily="18" charset="0"/>
              </a:rPr>
              <a:t>Večji del Nemčije leži v pasu </a:t>
            </a:r>
            <a:r>
              <a:rPr lang="sl-SI" altLang="sl-SI" sz="2000" b="1">
                <a:latin typeface="Comic Sans MS" panose="030F0702030302020204" pitchFamily="66" charset="0"/>
                <a:cs typeface="Times New Roman" panose="02020603050405020304" pitchFamily="18" charset="0"/>
              </a:rPr>
              <a:t>listopadnih gozdov</a:t>
            </a:r>
            <a:r>
              <a:rPr lang="sl-SI" altLang="sl-SI" sz="2000">
                <a:latin typeface="Comic Sans MS" panose="030F0702030302020204" pitchFamily="66" charset="0"/>
                <a:cs typeface="Times New Roman" panose="02020603050405020304" pitchFamily="18" charset="0"/>
              </a:rPr>
              <a:t>(hrast in bukev). Gozdovi pokrivajo </a:t>
            </a:r>
            <a:r>
              <a:rPr lang="sl-SI" altLang="sl-SI" sz="2000" b="1">
                <a:latin typeface="Comic Sans MS" panose="030F0702030302020204" pitchFamily="66" charset="0"/>
                <a:cs typeface="Times New Roman" panose="02020603050405020304" pitchFamily="18" charset="0"/>
              </a:rPr>
              <a:t>30,6% površine</a:t>
            </a:r>
            <a:r>
              <a:rPr lang="sl-SI" altLang="sl-SI" sz="2000">
                <a:latin typeface="Comic Sans MS" panose="030F0702030302020204" pitchFamily="66" charset="0"/>
                <a:cs typeface="Times New Roman" panose="02020603050405020304" pitchFamily="18" charset="0"/>
              </a:rPr>
              <a:t>.</a:t>
            </a:r>
          </a:p>
          <a:p>
            <a:pPr>
              <a:lnSpc>
                <a:spcPct val="90000"/>
              </a:lnSpc>
            </a:pPr>
            <a:endParaRPr lang="sl-SI" altLang="sl-SI" sz="1800" b="1">
              <a:latin typeface="Comic Sans MS" panose="030F0702030302020204" pitchFamily="66" charset="0"/>
              <a:cs typeface="Times New Roman" panose="02020603050405020304" pitchFamily="18" charset="0"/>
            </a:endParaRPr>
          </a:p>
          <a:p>
            <a:pPr>
              <a:lnSpc>
                <a:spcPct val="90000"/>
              </a:lnSpc>
              <a:buFontTx/>
              <a:buNone/>
            </a:pPr>
            <a:endParaRPr lang="sl-SI" altLang="sl-SI">
              <a:latin typeface="Comic Sans MS" panose="030F0702030302020204" pitchFamily="66" charset="0"/>
              <a:cs typeface="Times New Roman" panose="02020603050405020304" pitchFamily="18" charset="0"/>
            </a:endParaRPr>
          </a:p>
          <a:p>
            <a:pPr>
              <a:lnSpc>
                <a:spcPct val="90000"/>
              </a:lnSpc>
            </a:pPr>
            <a:endParaRPr lang="sl-SI" altLang="sl-SI" sz="2000">
              <a:latin typeface="Comic Sans MS" panose="030F0702030302020204" pitchFamily="66"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0B71F7D-3E1B-4FC0-81B3-57264A5D5654}"/>
              </a:ext>
            </a:extLst>
          </p:cNvPr>
          <p:cNvSpPr>
            <a:spLocks noGrp="1" noChangeArrowheads="1"/>
          </p:cNvSpPr>
          <p:nvPr>
            <p:ph type="title"/>
          </p:nvPr>
        </p:nvSpPr>
        <p:spPr>
          <a:xfrm>
            <a:off x="457200" y="287338"/>
            <a:ext cx="8077200" cy="919162"/>
          </a:xfrm>
        </p:spPr>
        <p:txBody>
          <a:bodyPr/>
          <a:lstStyle/>
          <a:p>
            <a:r>
              <a:rPr lang="sl-SI" altLang="sl-SI" sz="2800"/>
              <a:t>Problemi Porurja</a:t>
            </a:r>
          </a:p>
        </p:txBody>
      </p:sp>
      <p:sp>
        <p:nvSpPr>
          <p:cNvPr id="3075" name="Rectangle 3">
            <a:extLst>
              <a:ext uri="{FF2B5EF4-FFF2-40B4-BE49-F238E27FC236}">
                <a16:creationId xmlns:a16="http://schemas.microsoft.com/office/drawing/2014/main" id="{ED69A620-9F5E-4A18-BA4F-152B2729A935}"/>
              </a:ext>
            </a:extLst>
          </p:cNvPr>
          <p:cNvSpPr>
            <a:spLocks noGrp="1" noChangeArrowheads="1"/>
          </p:cNvSpPr>
          <p:nvPr>
            <p:ph type="body" idx="1"/>
          </p:nvPr>
        </p:nvSpPr>
        <p:spPr/>
        <p:txBody>
          <a:bodyPr/>
          <a:lstStyle/>
          <a:p>
            <a:pPr marL="381000" indent="-381000">
              <a:lnSpc>
                <a:spcPct val="80000"/>
              </a:lnSpc>
            </a:pPr>
            <a:r>
              <a:rPr lang="sl-SI" altLang="sl-SI" sz="2000">
                <a:latin typeface="Comic Sans MS" panose="030F0702030302020204" pitchFamily="66" charset="0"/>
              </a:rPr>
              <a:t>leži na Z Nemčije in je že več desetletij glavni sedež nemške težke industrije. Pri tem kaže, da je v zadnjih desetletjih zabeležen stalen upad gospodarske moči Porurja. (še posebej rudarstvo)</a:t>
            </a:r>
          </a:p>
          <a:p>
            <a:pPr marL="381000" indent="-381000">
              <a:lnSpc>
                <a:spcPct val="80000"/>
              </a:lnSpc>
            </a:pPr>
            <a:endParaRPr lang="sl-SI" altLang="sl-SI" sz="2000">
              <a:latin typeface="Comic Sans MS" panose="030F0702030302020204" pitchFamily="66" charset="0"/>
            </a:endParaRPr>
          </a:p>
          <a:p>
            <a:pPr marL="381000" indent="-381000">
              <a:lnSpc>
                <a:spcPct val="80000"/>
              </a:lnSpc>
            </a:pPr>
            <a:r>
              <a:rPr lang="sl-SI" altLang="sl-SI" sz="2000">
                <a:latin typeface="Comic Sans MS" panose="030F0702030302020204" pitchFamily="66" charset="0"/>
              </a:rPr>
              <a:t>Med drugim je zaradi zaprtja večih rudnikov od leta 1991 do leta 2003 stopnja brezposelnosti narasla iz 7.3 % na 10.5 %.</a:t>
            </a:r>
          </a:p>
          <a:p>
            <a:pPr marL="381000" indent="-381000">
              <a:lnSpc>
                <a:spcPct val="80000"/>
              </a:lnSpc>
            </a:pPr>
            <a:r>
              <a:rPr lang="sl-SI" altLang="sl-SI" sz="2000">
                <a:latin typeface="Comic Sans MS" panose="030F0702030302020204" pitchFamily="66" charset="0"/>
              </a:rPr>
              <a:t>zaradi naraščajoce brezposelnosti pa se nabirajo tudi </a:t>
            </a:r>
            <a:r>
              <a:rPr lang="sl-SI" altLang="sl-SI" sz="2000">
                <a:solidFill>
                  <a:srgbClr val="FF0000"/>
                </a:solidFill>
                <a:latin typeface="Comic Sans MS" panose="030F0702030302020204" pitchFamily="66" charset="0"/>
              </a:rPr>
              <a:t>drugi problemi.</a:t>
            </a:r>
            <a:r>
              <a:rPr lang="sl-SI" altLang="sl-SI" sz="2000">
                <a:latin typeface="Comic Sans MS" panose="030F0702030302020204" pitchFamily="66" charset="0"/>
              </a:rPr>
              <a:t> Majhno število delovnih mest povzroča:</a:t>
            </a:r>
          </a:p>
          <a:p>
            <a:pPr marL="381000" indent="-381000">
              <a:lnSpc>
                <a:spcPct val="80000"/>
              </a:lnSpc>
              <a:buFontTx/>
              <a:buAutoNum type="arabicPeriod"/>
            </a:pPr>
            <a:r>
              <a:rPr lang="sl-SI" altLang="sl-SI" sz="2000">
                <a:latin typeface="Comic Sans MS" panose="030F0702030302020204" pitchFamily="66" charset="0"/>
              </a:rPr>
              <a:t>da se vedno več ljudi seli v druge regije Nemčije ali pa v sosednje države </a:t>
            </a:r>
          </a:p>
          <a:p>
            <a:pPr marL="381000" indent="-381000">
              <a:lnSpc>
                <a:spcPct val="80000"/>
              </a:lnSpc>
              <a:buFontTx/>
              <a:buAutoNum type="arabicPeriod"/>
            </a:pPr>
            <a:r>
              <a:rPr lang="sl-SI" altLang="sl-SI" sz="2000">
                <a:latin typeface="Comic Sans MS" panose="030F0702030302020204" pitchFamily="66" charset="0"/>
              </a:rPr>
              <a:t>nizek porast novih podjetij, posebej takih, ki se orientiralo v moderna področja gospodarstva. Namesto tega podjetja svoje sedeže bolj pogosto ustanavljajo v državah pristopnicah Evropske unije, ker si tam obetajo boljšo prihodnost z manjšimi investicijami, zato pa vecjim dobičkom. Razlogi za odhod podjetij na sosednji vzhod so predvsem nizke cene zemljišč za industrijske obrate, cenejša delovna sila, cenejše surovine in eventuelne subvencije Evropske unije. </a:t>
            </a:r>
          </a:p>
          <a:p>
            <a:pPr marL="381000" indent="-381000">
              <a:lnSpc>
                <a:spcPct val="80000"/>
              </a:lnSpc>
            </a:pPr>
            <a:endParaRPr lang="sl-SI" altLang="sl-SI" sz="2000">
              <a:latin typeface="Comic Sans MS" panose="030F0702030302020204" pitchFamily="66" charset="0"/>
            </a:endParaRPr>
          </a:p>
          <a:p>
            <a:pPr marL="381000" indent="-381000">
              <a:lnSpc>
                <a:spcPct val="80000"/>
              </a:lnSpc>
              <a:buFontTx/>
              <a:buNone/>
            </a:pPr>
            <a:endParaRPr lang="sl-SI" altLang="sl-SI" sz="2000">
              <a:latin typeface="Comic Sans MS" panose="030F0702030302020204" pitchFamily="66"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D555B12C-A4AC-477C-93E7-E55F50C4D0C5}"/>
              </a:ext>
            </a:extLst>
          </p:cNvPr>
          <p:cNvSpPr>
            <a:spLocks noGrp="1" noChangeArrowheads="1"/>
          </p:cNvSpPr>
          <p:nvPr>
            <p:ph type="body" idx="1"/>
          </p:nvPr>
        </p:nvSpPr>
        <p:spPr>
          <a:xfrm>
            <a:off x="457200" y="333375"/>
            <a:ext cx="8229600" cy="5792788"/>
          </a:xfrm>
        </p:spPr>
        <p:txBody>
          <a:bodyPr/>
          <a:lstStyle/>
          <a:p>
            <a:pPr>
              <a:lnSpc>
                <a:spcPct val="90000"/>
              </a:lnSpc>
            </a:pPr>
            <a:r>
              <a:rPr lang="sl-SI" altLang="sl-SI" sz="2800">
                <a:latin typeface="Comic Sans MS" panose="030F0702030302020204" pitchFamily="66" charset="0"/>
              </a:rPr>
              <a:t>Tudi stanovanjski pogoji so se od leta 2002 konstantno slabšali. NEmčija se boji, da bi zaradi vedno večjega števila prejemnikov socialne pomoči, ne ostalo dovolj denarja za izboljšanje slabih stanovanjskih pogojev. Veliko ljudi že sedaj živi v montažnih zgradbah, s tem pa so zelo nezadovoljni. Da bi ušli tem slabim delovnim in stanovanjskim pogojem, se jih vedno več seli v bližnjo tujino, da bi tam našli delo. Tako bodomnogi v tujini začeli novo življenje v upanju, da bodo v novi deželi našli boljše delovne in stanovanjske pogoje.</a:t>
            </a:r>
            <a:br>
              <a:rPr lang="sl-SI" altLang="sl-SI" sz="2800">
                <a:latin typeface="Comic Sans MS" panose="030F0702030302020204" pitchFamily="66" charset="0"/>
              </a:rPr>
            </a:br>
            <a:endParaRPr lang="sl-SI" altLang="sl-SI" sz="2800">
              <a:latin typeface="Comic Sans MS" panose="030F0702030302020204" pitchFamily="66"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51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12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1A04AFF-3177-4755-9D98-BC1780019CBC}"/>
              </a:ext>
            </a:extLst>
          </p:cNvPr>
          <p:cNvSpPr>
            <a:spLocks noGrp="1" noChangeArrowheads="1"/>
          </p:cNvSpPr>
          <p:nvPr>
            <p:ph type="title"/>
          </p:nvPr>
        </p:nvSpPr>
        <p:spPr/>
        <p:txBody>
          <a:bodyPr/>
          <a:lstStyle/>
          <a:p>
            <a:r>
              <a:rPr lang="sl-SI" altLang="sl-SI" sz="2800"/>
              <a:t>Povzetek težav Porurja</a:t>
            </a:r>
          </a:p>
        </p:txBody>
      </p:sp>
      <p:sp>
        <p:nvSpPr>
          <p:cNvPr id="6147" name="Rectangle 3">
            <a:extLst>
              <a:ext uri="{FF2B5EF4-FFF2-40B4-BE49-F238E27FC236}">
                <a16:creationId xmlns:a16="http://schemas.microsoft.com/office/drawing/2014/main" id="{4C41B3CA-A9A8-4969-9D20-948766677EA2}"/>
              </a:ext>
            </a:extLst>
          </p:cNvPr>
          <p:cNvSpPr>
            <a:spLocks noGrp="1" noChangeArrowheads="1"/>
          </p:cNvSpPr>
          <p:nvPr>
            <p:ph type="body" idx="1"/>
          </p:nvPr>
        </p:nvSpPr>
        <p:spPr/>
        <p:txBody>
          <a:bodyPr/>
          <a:lstStyle/>
          <a:p>
            <a:pPr>
              <a:lnSpc>
                <a:spcPct val="80000"/>
              </a:lnSpc>
            </a:pPr>
            <a:r>
              <a:rPr lang="sl-SI" altLang="sl-SI" sz="2000">
                <a:latin typeface="Comic Sans MS" panose="030F0702030302020204" pitchFamily="66" charset="0"/>
              </a:rPr>
              <a:t>od l. 1970 naprej - kriza premogovništva, jeklarstva in železarstva! </a:t>
            </a:r>
          </a:p>
          <a:p>
            <a:pPr>
              <a:lnSpc>
                <a:spcPct val="80000"/>
              </a:lnSpc>
            </a:pPr>
            <a:r>
              <a:rPr lang="sl-SI" altLang="sl-SI" sz="2000" b="1">
                <a:latin typeface="Comic Sans MS" panose="030F0702030302020204" pitchFamily="66" charset="0"/>
              </a:rPr>
              <a:t>Vzroki:</a:t>
            </a:r>
            <a:r>
              <a:rPr lang="sl-SI" altLang="sl-SI" sz="2000">
                <a:latin typeface="Comic Sans MS" panose="030F0702030302020204" pitchFamily="66" charset="0"/>
              </a:rPr>
              <a:t>     - izčrpanost premogovnih slojev </a:t>
            </a:r>
          </a:p>
          <a:p>
            <a:pPr>
              <a:lnSpc>
                <a:spcPct val="80000"/>
              </a:lnSpc>
            </a:pPr>
            <a:r>
              <a:rPr lang="sl-SI" altLang="sl-SI" sz="2000">
                <a:latin typeface="Comic Sans MS" panose="030F0702030302020204" pitchFamily="66" charset="0"/>
              </a:rPr>
              <a:t>- podzemno izkopavanje, kar je drago      </a:t>
            </a:r>
          </a:p>
          <a:p>
            <a:pPr>
              <a:lnSpc>
                <a:spcPct val="80000"/>
              </a:lnSpc>
            </a:pPr>
            <a:r>
              <a:rPr lang="sl-SI" altLang="sl-SI" sz="2000">
                <a:latin typeface="Comic Sans MS" panose="030F0702030302020204" pitchFamily="66" charset="0"/>
              </a:rPr>
              <a:t>- cenejši uvoz kvalitetnega premoga</a:t>
            </a:r>
          </a:p>
          <a:p>
            <a:pPr>
              <a:lnSpc>
                <a:spcPct val="80000"/>
              </a:lnSpc>
            </a:pPr>
            <a:r>
              <a:rPr lang="sl-SI" altLang="sl-SI" sz="2000">
                <a:latin typeface="Comic Sans MS" panose="030F0702030302020204" pitchFamily="66" charset="0"/>
              </a:rPr>
              <a:t> - onesnaženo okolje        </a:t>
            </a:r>
          </a:p>
          <a:p>
            <a:pPr>
              <a:lnSpc>
                <a:spcPct val="80000"/>
              </a:lnSpc>
            </a:pPr>
            <a:r>
              <a:rPr lang="sl-SI" altLang="sl-SI" sz="2000">
                <a:latin typeface="Comic Sans MS" panose="030F0702030302020204" pitchFamily="66" charset="0"/>
              </a:rPr>
              <a:t> - slabe življenske razmere rudarjev...</a:t>
            </a:r>
          </a:p>
          <a:p>
            <a:pPr>
              <a:lnSpc>
                <a:spcPct val="80000"/>
              </a:lnSpc>
            </a:pPr>
            <a:r>
              <a:rPr lang="sl-SI" altLang="sl-SI" sz="2000">
                <a:latin typeface="Comic Sans MS" panose="030F0702030302020204" pitchFamily="66" charset="0"/>
              </a:rPr>
              <a:t>Posledice:</a:t>
            </a:r>
          </a:p>
          <a:p>
            <a:pPr>
              <a:lnSpc>
                <a:spcPct val="80000"/>
              </a:lnSpc>
            </a:pPr>
            <a:r>
              <a:rPr lang="sl-SI" altLang="sl-SI" sz="2000">
                <a:latin typeface="Comic Sans MS" panose="030F0702030302020204" pitchFamily="66" charset="0"/>
              </a:rPr>
              <a:t> - zapiranje rudnikov, velika brezposelnost, socialna kriza, povečanje kriminala, odseljevanje...</a:t>
            </a:r>
          </a:p>
          <a:p>
            <a:pPr>
              <a:lnSpc>
                <a:spcPct val="80000"/>
              </a:lnSpc>
            </a:pPr>
            <a:r>
              <a:rPr lang="sl-SI" altLang="sl-SI" sz="2000">
                <a:latin typeface="Comic Sans MS" panose="030F0702030302020204" pitchFamily="66" charset="0"/>
              </a:rPr>
              <a:t>S pomočjo države razvoj terciarnih dejavnosti  in tehnološko zahtevne industrije, ki manj onesnažuje okolje (izobraževanje, promet...). Brezposelnost še vedno nadpovprečna. </a:t>
            </a:r>
          </a:p>
          <a:p>
            <a:pPr>
              <a:lnSpc>
                <a:spcPct val="80000"/>
              </a:lnSpc>
            </a:pPr>
            <a:r>
              <a:rPr lang="sl-SI" altLang="sl-SI" sz="2000">
                <a:latin typeface="Comic Sans MS" panose="030F0702030302020204" pitchFamily="66" charset="0"/>
              </a:rPr>
              <a:t>Porurje - ogromna konurbacija, kjer živi 6 milj. ljudi nekje na površini 1/3 Slovenije. Podobni problemi tudi v ostalih industrializiranih pokrajinah (npr, na Češkem, posebej pa v Gornji Šleziji!)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A5BA93D-0BB5-41C1-83D9-97C50ACC1A33}"/>
              </a:ext>
            </a:extLst>
          </p:cNvPr>
          <p:cNvSpPr>
            <a:spLocks noGrp="1" noChangeArrowheads="1"/>
          </p:cNvSpPr>
          <p:nvPr>
            <p:ph type="title"/>
          </p:nvPr>
        </p:nvSpPr>
        <p:spPr/>
        <p:txBody>
          <a:bodyPr/>
          <a:lstStyle/>
          <a:p>
            <a:r>
              <a:rPr lang="sl-SI" altLang="sl-SI"/>
              <a:t>Berlinski zid</a:t>
            </a:r>
          </a:p>
        </p:txBody>
      </p:sp>
      <p:sp>
        <p:nvSpPr>
          <p:cNvPr id="39939" name="Rectangle 3">
            <a:extLst>
              <a:ext uri="{FF2B5EF4-FFF2-40B4-BE49-F238E27FC236}">
                <a16:creationId xmlns:a16="http://schemas.microsoft.com/office/drawing/2014/main" id="{9DFD079D-9E37-40E4-93AB-2E781CD79BB3}"/>
              </a:ext>
            </a:extLst>
          </p:cNvPr>
          <p:cNvSpPr>
            <a:spLocks noGrp="1" noChangeArrowheads="1"/>
          </p:cNvSpPr>
          <p:nvPr>
            <p:ph type="body" idx="1"/>
          </p:nvPr>
        </p:nvSpPr>
        <p:spPr>
          <a:xfrm>
            <a:off x="457200" y="1196975"/>
            <a:ext cx="8229600" cy="5400675"/>
          </a:xfrm>
        </p:spPr>
        <p:txBody>
          <a:bodyPr/>
          <a:lstStyle/>
          <a:p>
            <a:pPr>
              <a:lnSpc>
                <a:spcPct val="80000"/>
              </a:lnSpc>
            </a:pPr>
            <a:endParaRPr lang="sl-SI" altLang="sl-SI" sz="800">
              <a:latin typeface="Comic Sans MS" panose="030F0702030302020204" pitchFamily="66" charset="0"/>
            </a:endParaRPr>
          </a:p>
          <a:p>
            <a:pPr>
              <a:lnSpc>
                <a:spcPct val="90000"/>
              </a:lnSpc>
              <a:buFontTx/>
              <a:buNone/>
            </a:pPr>
            <a:endParaRPr lang="sl-SI" altLang="sl-SI" sz="500">
              <a:latin typeface="Comic Sans MS" panose="030F0702030302020204" pitchFamily="66" charset="0"/>
              <a:ea typeface="Arial Unicode MS" charset="-128"/>
            </a:endParaRPr>
          </a:p>
          <a:p>
            <a:pPr>
              <a:lnSpc>
                <a:spcPct val="90000"/>
              </a:lnSpc>
            </a:pPr>
            <a:r>
              <a:rPr lang="sl-SI" altLang="sl-SI" sz="1900">
                <a:latin typeface="Comic Sans MS" panose="030F0702030302020204" pitchFamily="66" charset="0"/>
                <a:cs typeface="Times New Roman" panose="02020603050405020304" pitchFamily="18" charset="0"/>
              </a:rPr>
              <a:t>V Nemški demokratični republiki so začeli pod vodstvom voditelja </a:t>
            </a:r>
            <a:r>
              <a:rPr lang="sl-SI" altLang="sl-SI" sz="1900" b="1">
                <a:latin typeface="Comic Sans MS" panose="030F0702030302020204" pitchFamily="66" charset="0"/>
                <a:cs typeface="Times New Roman" panose="02020603050405020304" pitchFamily="18" charset="0"/>
              </a:rPr>
              <a:t>Socialistične enote stranke Nemčije</a:t>
            </a:r>
            <a:r>
              <a:rPr lang="sl-SI" altLang="sl-SI" sz="1900">
                <a:latin typeface="Comic Sans MS" panose="030F0702030302020204" pitchFamily="66" charset="0"/>
                <a:cs typeface="Times New Roman" panose="02020603050405020304" pitchFamily="18" charset="0"/>
              </a:rPr>
              <a:t>(SED) Walterja Ulbrichta (1893-1973) graditi </a:t>
            </a:r>
            <a:r>
              <a:rPr lang="sl-SI" altLang="sl-SI" sz="1900" b="1">
                <a:latin typeface="Comic Sans MS" panose="030F0702030302020204" pitchFamily="66" charset="0"/>
                <a:cs typeface="Times New Roman" panose="02020603050405020304" pitchFamily="18" charset="0"/>
              </a:rPr>
              <a:t>socializem.</a:t>
            </a:r>
            <a:r>
              <a:rPr lang="sl-SI" altLang="sl-SI" sz="1900">
                <a:latin typeface="Comic Sans MS" panose="030F0702030302020204" pitchFamily="66" charset="0"/>
                <a:cs typeface="Times New Roman" panose="02020603050405020304" pitchFamily="18" charset="0"/>
              </a:rPr>
              <a:t> </a:t>
            </a:r>
          </a:p>
          <a:p>
            <a:pPr>
              <a:lnSpc>
                <a:spcPct val="90000"/>
              </a:lnSpc>
            </a:pPr>
            <a:endParaRPr lang="sl-SI" altLang="sl-SI" sz="1900">
              <a:latin typeface="Comic Sans MS" panose="030F0702030302020204" pitchFamily="66" charset="0"/>
              <a:cs typeface="Times New Roman" panose="02020603050405020304" pitchFamily="18" charset="0"/>
            </a:endParaRPr>
          </a:p>
          <a:p>
            <a:pPr>
              <a:lnSpc>
                <a:spcPct val="90000"/>
              </a:lnSpc>
            </a:pPr>
            <a:r>
              <a:rPr lang="sl-SI" altLang="sl-SI" sz="1900">
                <a:latin typeface="Comic Sans MS" panose="030F0702030302020204" pitchFamily="66" charset="0"/>
                <a:cs typeface="Times New Roman" panose="02020603050405020304" pitchFamily="18" charset="0"/>
              </a:rPr>
              <a:t>Diktatorska vladavina in gospodarska beda sta številne državljane spodbujala k </a:t>
            </a:r>
            <a:r>
              <a:rPr lang="sl-SI" altLang="sl-SI" sz="1900" u="sng">
                <a:latin typeface="Comic Sans MS" panose="030F0702030302020204" pitchFamily="66" charset="0"/>
                <a:cs typeface="Times New Roman" panose="02020603050405020304" pitchFamily="18" charset="0"/>
              </a:rPr>
              <a:t>begu v Zvezno republiko Nemčijo</a:t>
            </a:r>
            <a:r>
              <a:rPr lang="sl-SI" altLang="sl-SI" sz="1900">
                <a:latin typeface="Comic Sans MS" panose="030F0702030302020204" pitchFamily="66" charset="0"/>
                <a:cs typeface="Times New Roman" panose="02020603050405020304" pitchFamily="18" charset="0"/>
              </a:rPr>
              <a:t>. Zato je vzhodnonemška oblast leta 1952 zaprla mejo ter začela graditi neprehodne ovire in bunkerje. Toda v Berlinu je bila meja med sovjetskim vzhodnim sektorjem in sektorji treh zahodnih sil še </a:t>
            </a:r>
            <a:r>
              <a:rPr lang="sl-SI" altLang="sl-SI" sz="1900">
                <a:latin typeface="Comic Sans MS" panose="030F0702030302020204" pitchFamily="66" charset="0"/>
                <a:ea typeface="Arial Unicode MS" charset="-128"/>
              </a:rPr>
              <a:t>z</a:t>
            </a:r>
            <a:r>
              <a:rPr lang="sl-SI" altLang="sl-SI" sz="1900">
                <a:latin typeface="Comic Sans MS" panose="030F0702030302020204" pitchFamily="66" charset="0"/>
                <a:cs typeface="Times New Roman" panose="02020603050405020304" pitchFamily="18" charset="0"/>
              </a:rPr>
              <a:t>meraj odprta. Leta 1961 je NDR presekala tudi to begunsko pot; </a:t>
            </a:r>
            <a:r>
              <a:rPr lang="sl-SI" altLang="sl-SI" sz="1900">
                <a:solidFill>
                  <a:srgbClr val="FF0000"/>
                </a:solidFill>
                <a:latin typeface="Comic Sans MS" panose="030F0702030302020204" pitchFamily="66" charset="0"/>
                <a:cs typeface="Times New Roman" panose="02020603050405020304" pitchFamily="18" charset="0"/>
              </a:rPr>
              <a:t>SKOZI BERLIN JE ZGRADILA ZID</a:t>
            </a:r>
            <a:r>
              <a:rPr lang="sl-SI" altLang="sl-SI" sz="1900">
                <a:latin typeface="Comic Sans MS" panose="030F0702030302020204" pitchFamily="66" charset="0"/>
                <a:cs typeface="Times New Roman" panose="02020603050405020304" pitchFamily="18" charset="0"/>
              </a:rPr>
              <a:t>. Dotlej je na zahod pribežalo že 3,5 milijona ljudi.</a:t>
            </a:r>
          </a:p>
          <a:p>
            <a:pPr>
              <a:lnSpc>
                <a:spcPct val="90000"/>
              </a:lnSpc>
            </a:pPr>
            <a:endParaRPr lang="sl-SI" altLang="sl-SI" sz="1900">
              <a:latin typeface="Comic Sans MS" panose="030F0702030302020204" pitchFamily="66" charset="0"/>
              <a:cs typeface="Times New Roman" panose="02020603050405020304" pitchFamily="18" charset="0"/>
            </a:endParaRPr>
          </a:p>
          <a:p>
            <a:pPr>
              <a:lnSpc>
                <a:spcPct val="90000"/>
              </a:lnSpc>
            </a:pPr>
            <a:r>
              <a:rPr lang="sl-SI" altLang="sl-SI" sz="1900">
                <a:latin typeface="Comic Sans MS" panose="030F0702030302020204" pitchFamily="66" charset="0"/>
                <a:cs typeface="Times New Roman" panose="02020603050405020304" pitchFamily="18" charset="0"/>
              </a:rPr>
              <a:t> leta 1989 </a:t>
            </a:r>
            <a:r>
              <a:rPr lang="sl-SI" altLang="sl-SI" sz="1900">
                <a:latin typeface="Comic Sans MS" panose="030F0702030302020204" pitchFamily="66" charset="0"/>
              </a:rPr>
              <a:t>so Berlinski zid porušili </a:t>
            </a:r>
            <a:r>
              <a:rPr lang="sl-SI" altLang="sl-SI" sz="1900">
                <a:latin typeface="Comic Sans MS" panose="030F0702030302020204" pitchFamily="66" charset="0"/>
                <a:cs typeface="Times New Roman" panose="02020603050405020304" pitchFamily="18" charset="0"/>
              </a:rPr>
              <a:t>in tako neposredno začeli proces združevanja obeh delov Nemčije, katerega nova prestolnica je Berlin</a:t>
            </a:r>
            <a:r>
              <a:rPr lang="sl-SI" altLang="sl-SI" sz="1200">
                <a:latin typeface="Comic Sans MS" panose="030F0702030302020204" pitchFamily="66" charset="0"/>
                <a:cs typeface="Times New Roman" panose="02020603050405020304" pitchFamily="18" charset="0"/>
              </a:rPr>
              <a:t> </a:t>
            </a:r>
            <a:endParaRPr lang="sl-SI" altLang="sl-SI" sz="1200">
              <a:latin typeface="Comic Sans MS" panose="030F0702030302020204" pitchFamily="66" charset="0"/>
              <a:ea typeface="Arial Unicode MS" charset="-128"/>
            </a:endParaRPr>
          </a:p>
          <a:p>
            <a:pPr>
              <a:lnSpc>
                <a:spcPct val="90000"/>
              </a:lnSpc>
            </a:pPr>
            <a:endParaRPr lang="sl-SI" altLang="sl-SI" sz="1200">
              <a:latin typeface="Comic Sans MS" panose="030F0702030302020204" pitchFamily="66" charset="0"/>
              <a:ea typeface="Arial Unicode MS" charset="-128"/>
            </a:endParaRPr>
          </a:p>
          <a:p>
            <a:pPr>
              <a:lnSpc>
                <a:spcPct val="90000"/>
              </a:lnSpc>
              <a:buFontTx/>
              <a:buNone/>
            </a:pPr>
            <a:r>
              <a:rPr lang="sl-SI" altLang="sl-SI" sz="700">
                <a:latin typeface="Comic Sans MS" panose="030F0702030302020204" pitchFamily="66" charset="0"/>
                <a:cs typeface="Times New Roman" panose="02020603050405020304" pitchFamily="18" charset="0"/>
              </a:rPr>
              <a:t> </a:t>
            </a:r>
            <a:endParaRPr lang="sl-SI" altLang="sl-SI" sz="700">
              <a:latin typeface="Comic Sans MS" panose="030F0702030302020204" pitchFamily="66" charset="0"/>
              <a:ea typeface="Arial Unicode MS" charset="-128"/>
            </a:endParaRPr>
          </a:p>
          <a:p>
            <a:pPr>
              <a:lnSpc>
                <a:spcPct val="90000"/>
              </a:lnSpc>
              <a:buFontTx/>
              <a:buNone/>
            </a:pPr>
            <a:endParaRPr lang="sl-SI" altLang="sl-SI" sz="700">
              <a:latin typeface="Comic Sans MS" panose="030F0702030302020204" pitchFamily="66" charset="0"/>
            </a:endParaRPr>
          </a:p>
          <a:p>
            <a:pPr>
              <a:lnSpc>
                <a:spcPct val="80000"/>
              </a:lnSpc>
            </a:pPr>
            <a:endParaRPr lang="sl-SI" altLang="sl-SI" sz="800">
              <a:latin typeface="Comic Sans MS" panose="030F0702030302020204" pitchFamily="66" charset="0"/>
            </a:endParaRPr>
          </a:p>
          <a:p>
            <a:pPr>
              <a:lnSpc>
                <a:spcPct val="80000"/>
              </a:lnSpc>
            </a:pPr>
            <a:endParaRPr lang="sl-SI" altLang="sl-SI" sz="800">
              <a:latin typeface="Comic Sans MS" panose="030F0702030302020204" pitchFamily="66" charset="0"/>
            </a:endParaRPr>
          </a:p>
          <a:p>
            <a:pPr>
              <a:lnSpc>
                <a:spcPct val="80000"/>
              </a:lnSpc>
            </a:pPr>
            <a:endParaRPr lang="sl-SI" altLang="sl-SI" sz="800">
              <a:latin typeface="Comic Sans MS" panose="030F0702030302020204" pitchFamily="66" charset="0"/>
            </a:endParaRPr>
          </a:p>
          <a:p>
            <a:pPr>
              <a:lnSpc>
                <a:spcPct val="80000"/>
              </a:lnSpc>
            </a:pPr>
            <a:endParaRPr lang="sl-SI" altLang="sl-SI" sz="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ABF3494-977A-49A4-B384-E5A8B3DCBB7C}"/>
              </a:ext>
            </a:extLst>
          </p:cNvPr>
          <p:cNvSpPr>
            <a:spLocks noGrp="1" noChangeArrowheads="1"/>
          </p:cNvSpPr>
          <p:nvPr>
            <p:ph type="title"/>
          </p:nvPr>
        </p:nvSpPr>
        <p:spPr/>
        <p:txBody>
          <a:bodyPr/>
          <a:lstStyle/>
          <a:p>
            <a:r>
              <a:rPr lang="sl-SI" altLang="sl-SI" sz="4800"/>
              <a:t>NEMČIJA</a:t>
            </a:r>
          </a:p>
        </p:txBody>
      </p:sp>
      <p:sp>
        <p:nvSpPr>
          <p:cNvPr id="25603" name="Rectangle 3">
            <a:extLst>
              <a:ext uri="{FF2B5EF4-FFF2-40B4-BE49-F238E27FC236}">
                <a16:creationId xmlns:a16="http://schemas.microsoft.com/office/drawing/2014/main" id="{7F8EB045-D7B7-4405-BA3E-CC936F693992}"/>
              </a:ext>
            </a:extLst>
          </p:cNvPr>
          <p:cNvSpPr>
            <a:spLocks noGrp="1" noChangeArrowheads="1"/>
          </p:cNvSpPr>
          <p:nvPr>
            <p:ph type="body" idx="1"/>
          </p:nvPr>
        </p:nvSpPr>
        <p:spPr>
          <a:xfrm>
            <a:off x="457200" y="1600200"/>
            <a:ext cx="8229600" cy="4637088"/>
          </a:xfrm>
        </p:spPr>
        <p:txBody>
          <a:bodyPr/>
          <a:lstStyle/>
          <a:p>
            <a:pPr>
              <a:lnSpc>
                <a:spcPct val="80000"/>
              </a:lnSpc>
            </a:pPr>
            <a:r>
              <a:rPr lang="sl-SI" altLang="sl-SI" sz="2000" u="sng">
                <a:latin typeface="Comic Sans MS" panose="030F0702030302020204" pitchFamily="66" charset="0"/>
                <a:cs typeface="Times New Roman" panose="02020603050405020304" pitchFamily="18" charset="0"/>
              </a:rPr>
              <a:t>Državna ureditev</a:t>
            </a:r>
            <a:r>
              <a:rPr lang="sl-SI" altLang="sl-SI" sz="2000">
                <a:latin typeface="Comic Sans MS" panose="030F0702030302020204" pitchFamily="66" charset="0"/>
                <a:cs typeface="Times New Roman" panose="02020603050405020304" pitchFamily="18" charset="0"/>
              </a:rPr>
              <a:t> : </a:t>
            </a:r>
          </a:p>
          <a:p>
            <a:pPr>
              <a:lnSpc>
                <a:spcPct val="80000"/>
              </a:lnSpc>
              <a:buFontTx/>
              <a:buNone/>
            </a:pPr>
            <a:r>
              <a:rPr lang="sl-SI" altLang="sl-SI" sz="2000">
                <a:latin typeface="Comic Sans MS" panose="030F0702030302020204" pitchFamily="66" charset="0"/>
                <a:cs typeface="Times New Roman" panose="02020603050405020304" pitchFamily="18" charset="0"/>
              </a:rPr>
              <a:t>     parlamentalna zvezna republika      </a:t>
            </a:r>
          </a:p>
          <a:p>
            <a:pPr>
              <a:lnSpc>
                <a:spcPct val="80000"/>
              </a:lnSpc>
            </a:pPr>
            <a:r>
              <a:rPr lang="sl-SI" altLang="sl-SI" sz="2000" u="sng">
                <a:latin typeface="Comic Sans MS" panose="030F0702030302020204" pitchFamily="66" charset="0"/>
                <a:cs typeface="Times New Roman" panose="02020603050405020304" pitchFamily="18" charset="0"/>
              </a:rPr>
              <a:t>Površina:</a:t>
            </a:r>
            <a:r>
              <a:rPr lang="sl-SI" altLang="sl-SI" sz="2000">
                <a:latin typeface="Comic Sans MS" panose="030F0702030302020204" pitchFamily="66" charset="0"/>
                <a:cs typeface="Times New Roman" panose="02020603050405020304" pitchFamily="18" charset="0"/>
              </a:rPr>
              <a:t> 375.022km</a:t>
            </a:r>
            <a:r>
              <a:rPr lang="sl-SI" altLang="sl-SI" sz="2000" baseline="30000">
                <a:latin typeface="Comic Sans MS" panose="030F0702030302020204" pitchFamily="66" charset="0"/>
                <a:cs typeface="Times New Roman" panose="02020603050405020304" pitchFamily="18" charset="0"/>
              </a:rPr>
              <a:t>2</a:t>
            </a:r>
            <a:endParaRPr lang="sl-SI" altLang="sl-SI" sz="2000">
              <a:latin typeface="Comic Sans MS" panose="030F0702030302020204" pitchFamily="66" charset="0"/>
              <a:cs typeface="Times New Roman" panose="02020603050405020304" pitchFamily="18" charset="0"/>
            </a:endParaRPr>
          </a:p>
          <a:p>
            <a:pPr>
              <a:lnSpc>
                <a:spcPct val="80000"/>
              </a:lnSpc>
            </a:pPr>
            <a:r>
              <a:rPr lang="sl-SI" altLang="sl-SI" sz="2000" u="sng">
                <a:latin typeface="Comic Sans MS" panose="030F0702030302020204" pitchFamily="66" charset="0"/>
                <a:cs typeface="Times New Roman" panose="02020603050405020304" pitchFamily="18" charset="0"/>
              </a:rPr>
              <a:t>Število prebivalcev</a:t>
            </a:r>
            <a:r>
              <a:rPr lang="sl-SI" altLang="sl-SI" sz="2000">
                <a:latin typeface="Comic Sans MS" panose="030F0702030302020204" pitchFamily="66" charset="0"/>
                <a:cs typeface="Times New Roman" panose="02020603050405020304" pitchFamily="18" charset="0"/>
              </a:rPr>
              <a:t> (1998) : </a:t>
            </a:r>
          </a:p>
          <a:p>
            <a:pPr>
              <a:lnSpc>
                <a:spcPct val="80000"/>
              </a:lnSpc>
              <a:buFontTx/>
              <a:buNone/>
            </a:pPr>
            <a:r>
              <a:rPr lang="sl-SI" altLang="sl-SI" sz="2000">
                <a:latin typeface="Comic Sans MS" panose="030F0702030302020204" pitchFamily="66" charset="0"/>
                <a:cs typeface="Times New Roman" panose="02020603050405020304" pitchFamily="18" charset="0"/>
              </a:rPr>
              <a:t>     82.148.000</a:t>
            </a:r>
          </a:p>
          <a:p>
            <a:pPr>
              <a:lnSpc>
                <a:spcPct val="80000"/>
              </a:lnSpc>
            </a:pPr>
            <a:r>
              <a:rPr lang="sl-SI" altLang="sl-SI" sz="2000" u="sng">
                <a:latin typeface="Comic Sans MS" panose="030F0702030302020204" pitchFamily="66" charset="0"/>
                <a:cs typeface="Times New Roman" panose="02020603050405020304" pitchFamily="18" charset="0"/>
              </a:rPr>
              <a:t>Gostota:</a:t>
            </a:r>
            <a:r>
              <a:rPr lang="sl-SI" altLang="sl-SI" sz="2000">
                <a:latin typeface="Comic Sans MS" panose="030F0702030302020204" pitchFamily="66" charset="0"/>
                <a:cs typeface="Times New Roman" panose="02020603050405020304" pitchFamily="18" charset="0"/>
              </a:rPr>
              <a:t> 230,1 preb./km2</a:t>
            </a:r>
          </a:p>
          <a:p>
            <a:pPr>
              <a:lnSpc>
                <a:spcPct val="80000"/>
              </a:lnSpc>
            </a:pPr>
            <a:r>
              <a:rPr lang="sl-SI" altLang="sl-SI" sz="2000" u="sng">
                <a:latin typeface="Comic Sans MS" panose="030F0702030302020204" pitchFamily="66" charset="0"/>
                <a:cs typeface="Times New Roman" panose="02020603050405020304" pitchFamily="18" charset="0"/>
              </a:rPr>
              <a:t>Glavno mesto</a:t>
            </a:r>
            <a:r>
              <a:rPr lang="sl-SI" altLang="sl-SI" sz="2000">
                <a:latin typeface="Comic Sans MS" panose="030F0702030302020204" pitchFamily="66" charset="0"/>
              </a:rPr>
              <a:t>:</a:t>
            </a:r>
            <a:r>
              <a:rPr lang="sl-SI" altLang="sl-SI" sz="2000">
                <a:latin typeface="Comic Sans MS" panose="030F0702030302020204" pitchFamily="66" charset="0"/>
                <a:cs typeface="Times New Roman" panose="02020603050405020304" pitchFamily="18" charset="0"/>
              </a:rPr>
              <a:t>Berlin</a:t>
            </a:r>
          </a:p>
          <a:p>
            <a:pPr>
              <a:lnSpc>
                <a:spcPct val="80000"/>
              </a:lnSpc>
            </a:pPr>
            <a:r>
              <a:rPr lang="sl-SI" altLang="sl-SI" sz="2000" u="sng">
                <a:latin typeface="Comic Sans MS" panose="030F0702030302020204" pitchFamily="66" charset="0"/>
                <a:cs typeface="Times New Roman" panose="02020603050405020304" pitchFamily="18" charset="0"/>
              </a:rPr>
              <a:t>Uradni jezik</a:t>
            </a:r>
            <a:r>
              <a:rPr lang="sl-SI" altLang="sl-SI" sz="2000">
                <a:latin typeface="Comic Sans MS" panose="030F0702030302020204" pitchFamily="66" charset="0"/>
                <a:cs typeface="Times New Roman" panose="02020603050405020304" pitchFamily="18" charset="0"/>
              </a:rPr>
              <a:t>: nemški</a:t>
            </a:r>
          </a:p>
          <a:p>
            <a:pPr>
              <a:lnSpc>
                <a:spcPct val="80000"/>
              </a:lnSpc>
            </a:pPr>
            <a:r>
              <a:rPr lang="sl-SI" altLang="sl-SI" sz="2000" u="sng">
                <a:latin typeface="Comic Sans MS" panose="030F0702030302020204" pitchFamily="66" charset="0"/>
                <a:cs typeface="Times New Roman" panose="02020603050405020304" pitchFamily="18" charset="0"/>
              </a:rPr>
              <a:t>Denarna enota</a:t>
            </a:r>
            <a:r>
              <a:rPr lang="sl-SI" altLang="sl-SI" sz="2000" u="sng">
                <a:latin typeface="Comic Sans MS" panose="030F0702030302020204" pitchFamily="66" charset="0"/>
              </a:rPr>
              <a:t>:</a:t>
            </a:r>
            <a:r>
              <a:rPr lang="sl-SI" altLang="sl-SI" sz="2000">
                <a:latin typeface="Comic Sans MS" panose="030F0702030302020204" pitchFamily="66" charset="0"/>
                <a:cs typeface="Times New Roman" panose="02020603050405020304" pitchFamily="18" charset="0"/>
              </a:rPr>
              <a:t> Euro (€)                               </a:t>
            </a:r>
          </a:p>
          <a:p>
            <a:pPr>
              <a:lnSpc>
                <a:spcPct val="80000"/>
              </a:lnSpc>
            </a:pPr>
            <a:r>
              <a:rPr lang="sl-SI" altLang="sl-SI" sz="2000" u="sng">
                <a:latin typeface="Comic Sans MS" panose="030F0702030302020204" pitchFamily="66" charset="0"/>
                <a:cs typeface="Times New Roman" panose="02020603050405020304" pitchFamily="18" charset="0"/>
              </a:rPr>
              <a:t>Dr</a:t>
            </a:r>
            <a:r>
              <a:rPr lang="sl-SI" altLang="sl-SI" sz="2000" u="sng">
                <a:latin typeface="Comic Sans MS" panose="030F0702030302020204" pitchFamily="66" charset="0"/>
              </a:rPr>
              <a:t>ž</a:t>
            </a:r>
            <a:r>
              <a:rPr lang="sl-SI" altLang="sl-SI" sz="2000" u="sng">
                <a:latin typeface="Comic Sans MS" panose="030F0702030302020204" pitchFamily="66" charset="0"/>
                <a:cs typeface="Times New Roman" panose="02020603050405020304" pitchFamily="18" charset="0"/>
              </a:rPr>
              <a:t>ave sosede</a:t>
            </a:r>
            <a:r>
              <a:rPr lang="sl-SI" altLang="sl-SI" sz="2000" u="sng">
                <a:latin typeface="Comic Sans MS" panose="030F0702030302020204" pitchFamily="66" charset="0"/>
              </a:rPr>
              <a:t>:</a:t>
            </a:r>
            <a:r>
              <a:rPr lang="sl-SI" altLang="sl-SI" sz="2000">
                <a:latin typeface="Comic Sans MS" panose="030F0702030302020204" pitchFamily="66" charset="0"/>
                <a:cs typeface="Times New Roman" panose="02020603050405020304" pitchFamily="18" charset="0"/>
              </a:rPr>
              <a:t> </a:t>
            </a:r>
          </a:p>
          <a:p>
            <a:pPr>
              <a:lnSpc>
                <a:spcPct val="80000"/>
              </a:lnSpc>
            </a:pPr>
            <a:r>
              <a:rPr lang="sl-SI" altLang="sl-SI" sz="2000">
                <a:latin typeface="Comic Sans MS" panose="030F0702030302020204" pitchFamily="66" charset="0"/>
                <a:cs typeface="Times New Roman" panose="02020603050405020304" pitchFamily="18" charset="0"/>
              </a:rPr>
              <a:t>J - Švica, Avstrija; </a:t>
            </a:r>
          </a:p>
          <a:p>
            <a:pPr>
              <a:lnSpc>
                <a:spcPct val="80000"/>
              </a:lnSpc>
            </a:pPr>
            <a:r>
              <a:rPr lang="sl-SI" altLang="sl-SI" sz="2000">
                <a:latin typeface="Comic Sans MS" panose="030F0702030302020204" pitchFamily="66" charset="0"/>
                <a:cs typeface="Times New Roman" panose="02020603050405020304" pitchFamily="18" charset="0"/>
              </a:rPr>
              <a:t>Z - Francija, Luxemburg, Belgija,</a:t>
            </a:r>
          </a:p>
          <a:p>
            <a:pPr>
              <a:lnSpc>
                <a:spcPct val="80000"/>
              </a:lnSpc>
              <a:buFontTx/>
              <a:buNone/>
            </a:pPr>
            <a:r>
              <a:rPr lang="sl-SI" altLang="sl-SI" sz="2000">
                <a:latin typeface="Comic Sans MS" panose="030F0702030302020204" pitchFamily="66" charset="0"/>
                <a:cs typeface="Times New Roman" panose="02020603050405020304" pitchFamily="18" charset="0"/>
              </a:rPr>
              <a:t>     Nizozemska; </a:t>
            </a:r>
          </a:p>
          <a:p>
            <a:pPr>
              <a:lnSpc>
                <a:spcPct val="80000"/>
              </a:lnSpc>
              <a:buFontTx/>
              <a:buNone/>
            </a:pPr>
            <a:r>
              <a:rPr lang="sl-SI" altLang="sl-SI" sz="2000">
                <a:latin typeface="Comic Sans MS" panose="030F0702030302020204" pitchFamily="66" charset="0"/>
                <a:cs typeface="Times New Roman" panose="02020603050405020304" pitchFamily="18" charset="0"/>
              </a:rPr>
              <a:t>     S - Danska; </a:t>
            </a:r>
          </a:p>
          <a:p>
            <a:pPr>
              <a:lnSpc>
                <a:spcPct val="80000"/>
              </a:lnSpc>
              <a:buFontTx/>
              <a:buNone/>
            </a:pPr>
            <a:r>
              <a:rPr lang="sl-SI" altLang="sl-SI" sz="2000">
                <a:latin typeface="Comic Sans MS" panose="030F0702030302020204" pitchFamily="66" charset="0"/>
                <a:cs typeface="Times New Roman" panose="02020603050405020304" pitchFamily="18" charset="0"/>
              </a:rPr>
              <a:t>     V - Poljska,</a:t>
            </a:r>
            <a:r>
              <a:rPr lang="sl-SI" altLang="sl-SI" sz="2000" b="1">
                <a:latin typeface="Comic Sans MS" panose="030F0702030302020204" pitchFamily="66" charset="0"/>
                <a:cs typeface="Times New Roman" panose="02020603050405020304" pitchFamily="18" charset="0"/>
              </a:rPr>
              <a:t> Č</a:t>
            </a:r>
            <a:r>
              <a:rPr lang="sl-SI" altLang="sl-SI" sz="2000">
                <a:latin typeface="Comic Sans MS" panose="030F0702030302020204" pitchFamily="66" charset="0"/>
                <a:cs typeface="Times New Roman" panose="02020603050405020304" pitchFamily="18" charset="0"/>
              </a:rPr>
              <a:t>eška</a:t>
            </a:r>
          </a:p>
          <a:p>
            <a:pPr>
              <a:lnSpc>
                <a:spcPct val="80000"/>
              </a:lnSpc>
            </a:pPr>
            <a:endParaRPr lang="sl-SI" altLang="sl-SI" sz="2000"/>
          </a:p>
        </p:txBody>
      </p:sp>
      <p:pic>
        <p:nvPicPr>
          <p:cNvPr id="25604" name="Picture 4" descr="http://www2.arnes.si/~etonkl/nem/slike/nem_map.gif">
            <a:extLst>
              <a:ext uri="{FF2B5EF4-FFF2-40B4-BE49-F238E27FC236}">
                <a16:creationId xmlns:a16="http://schemas.microsoft.com/office/drawing/2014/main" id="{DB2D2F5F-B2FD-48D2-A8E4-2C424B51FD01}"/>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859338" y="1557338"/>
            <a:ext cx="373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83E70D36-02BA-469F-9114-CE0AFFA9AB20}"/>
              </a:ext>
            </a:extLst>
          </p:cNvPr>
          <p:cNvSpPr>
            <a:spLocks noGrp="1" noChangeArrowheads="1"/>
          </p:cNvSpPr>
          <p:nvPr>
            <p:ph type="body" idx="1"/>
          </p:nvPr>
        </p:nvSpPr>
        <p:spPr>
          <a:xfrm>
            <a:off x="468313" y="2332038"/>
            <a:ext cx="8229600" cy="4525962"/>
          </a:xfrm>
        </p:spPr>
        <p:txBody>
          <a:bodyPr/>
          <a:lstStyle/>
          <a:p>
            <a:pPr algn="ctr">
              <a:lnSpc>
                <a:spcPct val="80000"/>
              </a:lnSpc>
              <a:buFontTx/>
              <a:buNone/>
            </a:pPr>
            <a:endParaRPr lang="sl-SI" altLang="sl-SI" sz="3600" dirty="0"/>
          </a:p>
          <a:p>
            <a:pPr algn="ctr">
              <a:lnSpc>
                <a:spcPct val="80000"/>
              </a:lnSpc>
              <a:buFontTx/>
              <a:buNone/>
            </a:pPr>
            <a:r>
              <a:rPr lang="sl-SI" altLang="sl-SI" sz="3600" dirty="0" err="1"/>
              <a:t>Ende</a:t>
            </a:r>
            <a:r>
              <a:rPr lang="sl-SI" altLang="sl-SI" sz="3600" dirty="0"/>
              <a:t>     </a:t>
            </a:r>
          </a:p>
          <a:p>
            <a:pPr algn="ctr">
              <a:lnSpc>
                <a:spcPct val="80000"/>
              </a:lnSpc>
              <a:buFontTx/>
              <a:buNone/>
            </a:pPr>
            <a:endParaRPr lang="sl-SI" altLang="sl-SI" sz="3600" dirty="0"/>
          </a:p>
          <a:p>
            <a:pPr algn="ctr">
              <a:lnSpc>
                <a:spcPct val="80000"/>
              </a:lnSpc>
              <a:buFontTx/>
              <a:buNone/>
            </a:pPr>
            <a:endParaRPr lang="sl-SI" altLang="sl-SI" sz="3600" dirty="0"/>
          </a:p>
          <a:p>
            <a:pPr algn="ctr">
              <a:lnSpc>
                <a:spcPct val="80000"/>
              </a:lnSpc>
              <a:buFontTx/>
              <a:buNone/>
            </a:pPr>
            <a:endParaRPr lang="sl-SI" altLang="sl-SI" sz="3600" dirty="0"/>
          </a:p>
          <a:p>
            <a:pPr algn="r">
              <a:lnSpc>
                <a:spcPct val="80000"/>
              </a:lnSpc>
              <a:buFontTx/>
              <a:buNone/>
            </a:pPr>
            <a:endParaRPr lang="sl-SI" altLang="sl-SI" sz="1200" dirty="0"/>
          </a:p>
          <a:p>
            <a:pPr algn="r">
              <a:lnSpc>
                <a:spcPct val="80000"/>
              </a:lnSpc>
              <a:buFontTx/>
              <a:buNone/>
            </a:pPr>
            <a:endParaRPr lang="sl-SI" altLang="sl-SI" sz="1200" dirty="0"/>
          </a:p>
          <a:p>
            <a:pPr algn="r">
              <a:lnSpc>
                <a:spcPct val="80000"/>
              </a:lnSpc>
              <a:buFontTx/>
              <a:buNone/>
            </a:pPr>
            <a:endParaRPr lang="sl-SI" altLang="sl-SI" sz="1200" dirty="0"/>
          </a:p>
          <a:p>
            <a:pPr algn="r">
              <a:lnSpc>
                <a:spcPct val="80000"/>
              </a:lnSpc>
              <a:buFontTx/>
              <a:buNone/>
            </a:pPr>
            <a:r>
              <a:rPr lang="sl-SI" altLang="sl-SI" sz="1200" dirty="0"/>
              <a:t> </a:t>
            </a:r>
            <a:endParaRPr lang="sl-SI" altLang="sl-SI" sz="700" dirty="0"/>
          </a:p>
          <a:p>
            <a:pPr algn="r">
              <a:lnSpc>
                <a:spcPct val="80000"/>
              </a:lnSpc>
              <a:buFontTx/>
              <a:buNone/>
            </a:pPr>
            <a:endParaRPr lang="sl-SI" altLang="sl-SI" sz="800" dirty="0"/>
          </a:p>
          <a:p>
            <a:pPr algn="r">
              <a:lnSpc>
                <a:spcPct val="80000"/>
              </a:lnSpc>
              <a:buFontTx/>
              <a:buNone/>
            </a:pPr>
            <a:r>
              <a:rPr lang="sl-SI" altLang="sl-SI" sz="3600" dirty="0"/>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8FB2D53E-E8E5-4725-BA61-E56AD64F537B}"/>
              </a:ext>
            </a:extLst>
          </p:cNvPr>
          <p:cNvSpPr>
            <a:spLocks noGrp="1" noChangeArrowheads="1"/>
          </p:cNvSpPr>
          <p:nvPr>
            <p:ph type="body" idx="1"/>
          </p:nvPr>
        </p:nvSpPr>
        <p:spPr>
          <a:xfrm>
            <a:off x="457200" y="260350"/>
            <a:ext cx="8435975" cy="6337300"/>
          </a:xfrm>
        </p:spPr>
        <p:txBody>
          <a:bodyPr/>
          <a:lstStyle/>
          <a:p>
            <a:r>
              <a:rPr lang="sl-SI" altLang="sl-SI">
                <a:latin typeface="Comic Sans MS" panose="030F0702030302020204" pitchFamily="66" charset="0"/>
                <a:cs typeface="Times New Roman" panose="02020603050405020304" pitchFamily="18" charset="0"/>
              </a:rPr>
              <a:t>Nemčija je: </a:t>
            </a:r>
          </a:p>
          <a:p>
            <a:r>
              <a:rPr lang="sl-SI" altLang="sl-SI" b="1">
                <a:latin typeface="Comic Sans MS" panose="030F0702030302020204" pitchFamily="66" charset="0"/>
                <a:cs typeface="Times New Roman" panose="02020603050405020304" pitchFamily="18" charset="0"/>
              </a:rPr>
              <a:t>četrta največja</a:t>
            </a:r>
            <a:r>
              <a:rPr lang="sl-SI" altLang="sl-SI">
                <a:latin typeface="Comic Sans MS" panose="030F0702030302020204" pitchFamily="66" charset="0"/>
                <a:cs typeface="Times New Roman" panose="02020603050405020304" pitchFamily="18" charset="0"/>
              </a:rPr>
              <a:t> </a:t>
            </a:r>
            <a:r>
              <a:rPr lang="sl-SI" altLang="sl-SI" b="1">
                <a:latin typeface="Comic Sans MS" panose="030F0702030302020204" pitchFamily="66" charset="0"/>
                <a:cs typeface="Times New Roman" panose="02020603050405020304" pitchFamily="18" charset="0"/>
              </a:rPr>
              <a:t>evropska država(</a:t>
            </a:r>
            <a:r>
              <a:rPr lang="sl-SI" altLang="sl-SI">
                <a:latin typeface="Comic Sans MS" panose="030F0702030302020204" pitchFamily="66" charset="0"/>
                <a:cs typeface="Times New Roman" panose="02020603050405020304" pitchFamily="18" charset="0"/>
              </a:rPr>
              <a:t>356.970km</a:t>
            </a:r>
            <a:r>
              <a:rPr lang="sl-SI" altLang="sl-SI" baseline="30000">
                <a:latin typeface="Comic Sans MS" panose="030F0702030302020204" pitchFamily="66" charset="0"/>
                <a:cs typeface="Times New Roman" panose="02020603050405020304" pitchFamily="18" charset="0"/>
              </a:rPr>
              <a:t>2</a:t>
            </a:r>
            <a:r>
              <a:rPr lang="sl-SI" altLang="sl-SI">
                <a:latin typeface="Comic Sans MS" panose="030F0702030302020204" pitchFamily="66" charset="0"/>
                <a:cs typeface="Times New Roman" panose="02020603050405020304" pitchFamily="18" charset="0"/>
              </a:rPr>
              <a:t>). </a:t>
            </a:r>
          </a:p>
          <a:p>
            <a:r>
              <a:rPr lang="sl-SI" altLang="sl-SI" b="1">
                <a:latin typeface="Comic Sans MS" panose="030F0702030302020204" pitchFamily="66" charset="0"/>
                <a:cs typeface="Times New Roman" panose="02020603050405020304" pitchFamily="18" charset="0"/>
              </a:rPr>
              <a:t>po številu prebivalcev</a:t>
            </a:r>
            <a:r>
              <a:rPr lang="sl-SI" altLang="sl-SI">
                <a:latin typeface="Comic Sans MS" panose="030F0702030302020204" pitchFamily="66" charset="0"/>
                <a:cs typeface="Times New Roman" panose="02020603050405020304" pitchFamily="18" charset="0"/>
              </a:rPr>
              <a:t> (82,1 milijona) in </a:t>
            </a:r>
            <a:r>
              <a:rPr lang="sl-SI" altLang="sl-SI" b="1">
                <a:latin typeface="Comic Sans MS" panose="030F0702030302020204" pitchFamily="66" charset="0"/>
                <a:cs typeface="Times New Roman" panose="02020603050405020304" pitchFamily="18" charset="0"/>
              </a:rPr>
              <a:t>BDP</a:t>
            </a:r>
            <a:r>
              <a:rPr lang="sl-SI" altLang="sl-SI">
                <a:latin typeface="Comic Sans MS" panose="030F0702030302020204" pitchFamily="66" charset="0"/>
                <a:cs typeface="Times New Roman" panose="02020603050405020304" pitchFamily="18" charset="0"/>
              </a:rPr>
              <a:t> (2.108 milijard dolarjev v letu 2002, kar je 24 odstotkov BDP Evropske unije) </a:t>
            </a:r>
            <a:r>
              <a:rPr lang="sl-SI" altLang="sl-SI" b="1">
                <a:latin typeface="Comic Sans MS" panose="030F0702030302020204" pitchFamily="66" charset="0"/>
                <a:cs typeface="Times New Roman" panose="02020603050405020304" pitchFamily="18" charset="0"/>
              </a:rPr>
              <a:t>pa</a:t>
            </a:r>
            <a:r>
              <a:rPr lang="sl-SI" altLang="sl-SI">
                <a:latin typeface="Comic Sans MS" panose="030F0702030302020204" pitchFamily="66" charset="0"/>
                <a:cs typeface="Times New Roman" panose="02020603050405020304" pitchFamily="18" charset="0"/>
              </a:rPr>
              <a:t> </a:t>
            </a:r>
            <a:r>
              <a:rPr lang="sl-SI" altLang="sl-SI" b="1">
                <a:latin typeface="Comic Sans MS" panose="030F0702030302020204" pitchFamily="66" charset="0"/>
                <a:cs typeface="Times New Roman" panose="02020603050405020304" pitchFamily="18" charset="0"/>
              </a:rPr>
              <a:t>prva</a:t>
            </a:r>
            <a:r>
              <a:rPr lang="sl-SI" altLang="sl-SI">
                <a:latin typeface="Comic Sans MS" panose="030F0702030302020204" pitchFamily="66" charset="0"/>
                <a:cs typeface="Times New Roman" panose="02020603050405020304" pitchFamily="18" charset="0"/>
              </a:rPr>
              <a:t>. </a:t>
            </a:r>
          </a:p>
          <a:p>
            <a:r>
              <a:rPr lang="sl-SI" altLang="sl-SI">
                <a:latin typeface="Comic Sans MS" panose="030F0702030302020204" pitchFamily="66" charset="0"/>
                <a:cs typeface="Times New Roman" panose="02020603050405020304" pitchFamily="18" charset="0"/>
              </a:rPr>
              <a:t>Skupaj s </a:t>
            </a:r>
            <a:r>
              <a:rPr lang="sl-SI" altLang="sl-SI" b="1">
                <a:latin typeface="Comic Sans MS" panose="030F0702030302020204" pitchFamily="66" charset="0"/>
                <a:cs typeface="Times New Roman" panose="02020603050405020304" pitchFamily="18" charset="0"/>
              </a:rPr>
              <a:t>Francijo</a:t>
            </a:r>
            <a:r>
              <a:rPr lang="sl-SI" altLang="sl-SI">
                <a:latin typeface="Comic Sans MS" panose="030F0702030302020204" pitchFamily="66" charset="0"/>
                <a:cs typeface="Times New Roman" panose="02020603050405020304" pitchFamily="18" charset="0"/>
              </a:rPr>
              <a:t> je </a:t>
            </a:r>
            <a:r>
              <a:rPr lang="sl-SI" altLang="sl-SI" b="1">
                <a:latin typeface="Comic Sans MS" panose="030F0702030302020204" pitchFamily="66" charset="0"/>
                <a:cs typeface="Times New Roman" panose="02020603050405020304" pitchFamily="18" charset="0"/>
              </a:rPr>
              <a:t>Nemčija</a:t>
            </a:r>
            <a:r>
              <a:rPr lang="sl-SI" altLang="sl-SI">
                <a:latin typeface="Comic Sans MS" panose="030F0702030302020204" pitchFamily="66" charset="0"/>
                <a:cs typeface="Times New Roman" panose="02020603050405020304" pitchFamily="18" charset="0"/>
              </a:rPr>
              <a:t> poglavitna kreatorka politike EU in prva pobudnica njene širitve.</a:t>
            </a:r>
          </a:p>
          <a:p>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5D4956D-888A-4394-B703-656055D5813A}"/>
              </a:ext>
            </a:extLst>
          </p:cNvPr>
          <p:cNvSpPr>
            <a:spLocks noGrp="1" noChangeArrowheads="1"/>
          </p:cNvSpPr>
          <p:nvPr>
            <p:ph type="title"/>
          </p:nvPr>
        </p:nvSpPr>
        <p:spPr/>
        <p:txBody>
          <a:bodyPr/>
          <a:lstStyle/>
          <a:p>
            <a:r>
              <a:rPr lang="sl-SI" altLang="sl-SI"/>
              <a:t>POLITIČNI SISTEM</a:t>
            </a:r>
          </a:p>
        </p:txBody>
      </p:sp>
      <p:sp>
        <p:nvSpPr>
          <p:cNvPr id="27651" name="Rectangle 3">
            <a:extLst>
              <a:ext uri="{FF2B5EF4-FFF2-40B4-BE49-F238E27FC236}">
                <a16:creationId xmlns:a16="http://schemas.microsoft.com/office/drawing/2014/main" id="{A6100316-A2C7-4477-8DF5-6D311B956197}"/>
              </a:ext>
            </a:extLst>
          </p:cNvPr>
          <p:cNvSpPr>
            <a:spLocks noGrp="1" noChangeArrowheads="1"/>
          </p:cNvSpPr>
          <p:nvPr>
            <p:ph type="body" idx="1"/>
          </p:nvPr>
        </p:nvSpPr>
        <p:spPr>
          <a:xfrm>
            <a:off x="457200" y="1341438"/>
            <a:ext cx="8229600" cy="4784725"/>
          </a:xfrm>
        </p:spPr>
        <p:txBody>
          <a:bodyPr/>
          <a:lstStyle/>
          <a:p>
            <a:r>
              <a:rPr lang="sl-SI" altLang="sl-SI" sz="2400">
                <a:latin typeface="Comic Sans MS" panose="030F0702030302020204" pitchFamily="66" charset="0"/>
                <a:cs typeface="Times New Roman" panose="02020603050405020304" pitchFamily="18" charset="0"/>
              </a:rPr>
              <a:t>Nemčija je </a:t>
            </a:r>
            <a:r>
              <a:rPr lang="sl-SI" altLang="sl-SI" sz="2400" b="1">
                <a:latin typeface="Comic Sans MS" panose="030F0702030302020204" pitchFamily="66" charset="0"/>
                <a:cs typeface="Times New Roman" panose="02020603050405020304" pitchFamily="18" charset="0"/>
              </a:rPr>
              <a:t>zvezna republika</a:t>
            </a:r>
            <a:r>
              <a:rPr lang="sl-SI" altLang="sl-SI" sz="2400">
                <a:latin typeface="Comic Sans MS" panose="030F0702030302020204" pitchFamily="66" charset="0"/>
                <a:cs typeface="Times New Roman" panose="02020603050405020304" pitchFamily="18" charset="0"/>
              </a:rPr>
              <a:t>, sestavlja jo </a:t>
            </a:r>
            <a:r>
              <a:rPr lang="sl-SI" altLang="sl-SI" sz="2400" b="1">
                <a:latin typeface="Comic Sans MS" panose="030F0702030302020204" pitchFamily="66" charset="0"/>
                <a:cs typeface="Times New Roman" panose="02020603050405020304" pitchFamily="18" charset="0"/>
              </a:rPr>
              <a:t>16</a:t>
            </a:r>
            <a:r>
              <a:rPr lang="sl-SI" altLang="sl-SI" sz="2400">
                <a:latin typeface="Comic Sans MS" panose="030F0702030302020204" pitchFamily="66" charset="0"/>
                <a:cs typeface="Times New Roman" panose="02020603050405020304" pitchFamily="18" charset="0"/>
              </a:rPr>
              <a:t> </a:t>
            </a:r>
            <a:r>
              <a:rPr lang="sl-SI" altLang="sl-SI" sz="2400" b="1">
                <a:latin typeface="Comic Sans MS" panose="030F0702030302020204" pitchFamily="66" charset="0"/>
                <a:cs typeface="Times New Roman" panose="02020603050405020304" pitchFamily="18" charset="0"/>
              </a:rPr>
              <a:t>zveznih dežel</a:t>
            </a:r>
            <a:r>
              <a:rPr lang="sl-SI" altLang="sl-SI" sz="2400">
                <a:latin typeface="Comic Sans MS" panose="030F0702030302020204" pitchFamily="66" charset="0"/>
                <a:cs typeface="Times New Roman" panose="02020603050405020304" pitchFamily="18" charset="0"/>
              </a:rPr>
              <a:t>, vsaka dežela ima </a:t>
            </a:r>
            <a:r>
              <a:rPr lang="sl-SI" altLang="sl-SI" sz="2400">
                <a:solidFill>
                  <a:srgbClr val="FF3300"/>
                </a:solidFill>
                <a:latin typeface="Comic Sans MS" panose="030F0702030302020204" pitchFamily="66" charset="0"/>
                <a:cs typeface="Times New Roman" panose="02020603050405020304" pitchFamily="18" charset="0"/>
              </a:rPr>
              <a:t>svojo vlado</a:t>
            </a:r>
            <a:r>
              <a:rPr lang="sl-SI" altLang="sl-SI" sz="2400">
                <a:latin typeface="Comic Sans MS" panose="030F0702030302020204" pitchFamily="66" charset="0"/>
                <a:cs typeface="Times New Roman" panose="02020603050405020304" pitchFamily="18" charset="0"/>
              </a:rPr>
              <a:t> in </a:t>
            </a:r>
            <a:r>
              <a:rPr lang="sl-SI" altLang="sl-SI" sz="2400">
                <a:solidFill>
                  <a:srgbClr val="FF3300"/>
                </a:solidFill>
                <a:latin typeface="Comic Sans MS" panose="030F0702030302020204" pitchFamily="66" charset="0"/>
                <a:cs typeface="Times New Roman" panose="02020603050405020304" pitchFamily="18" charset="0"/>
              </a:rPr>
              <a:t>parlament</a:t>
            </a:r>
            <a:r>
              <a:rPr lang="sl-SI" altLang="sl-SI" sz="2400">
                <a:latin typeface="Comic Sans MS" panose="030F0702030302020204" pitchFamily="66" charset="0"/>
                <a:cs typeface="Times New Roman" panose="02020603050405020304" pitchFamily="18" charset="0"/>
              </a:rPr>
              <a:t>. </a:t>
            </a:r>
          </a:p>
          <a:p>
            <a:r>
              <a:rPr lang="sl-SI" altLang="sl-SI" sz="2400">
                <a:latin typeface="Comic Sans MS" panose="030F0702030302020204" pitchFamily="66" charset="0"/>
                <a:cs typeface="Times New Roman" panose="02020603050405020304" pitchFamily="18" charset="0"/>
              </a:rPr>
              <a:t>Zahodna Nemčija se je združila z Vzhodno </a:t>
            </a:r>
            <a:r>
              <a:rPr lang="sl-SI" altLang="sl-SI" sz="2400">
                <a:solidFill>
                  <a:srgbClr val="FF3300"/>
                </a:solidFill>
                <a:latin typeface="Comic Sans MS" panose="030F0702030302020204" pitchFamily="66" charset="0"/>
                <a:cs typeface="Times New Roman" panose="02020603050405020304" pitchFamily="18" charset="0"/>
              </a:rPr>
              <a:t>3. oktobra</a:t>
            </a:r>
            <a:r>
              <a:rPr lang="sl-SI" altLang="sl-SI" sz="2400">
                <a:latin typeface="Comic Sans MS" panose="030F0702030302020204" pitchFamily="66" charset="0"/>
                <a:cs typeface="Times New Roman" panose="02020603050405020304" pitchFamily="18" charset="0"/>
              </a:rPr>
              <a:t> </a:t>
            </a:r>
            <a:r>
              <a:rPr lang="sl-SI" altLang="sl-SI" sz="2400">
                <a:solidFill>
                  <a:srgbClr val="FF3300"/>
                </a:solidFill>
                <a:latin typeface="Comic Sans MS" panose="030F0702030302020204" pitchFamily="66" charset="0"/>
                <a:cs typeface="Times New Roman" panose="02020603050405020304" pitchFamily="18" charset="0"/>
              </a:rPr>
              <a:t>1990</a:t>
            </a:r>
            <a:r>
              <a:rPr lang="sl-SI" altLang="sl-SI" sz="2400">
                <a:latin typeface="Comic Sans MS" panose="030F0702030302020204" pitchFamily="66" charset="0"/>
                <a:cs typeface="Times New Roman" panose="02020603050405020304" pitchFamily="18" charset="0"/>
              </a:rPr>
              <a:t>. </a:t>
            </a:r>
          </a:p>
          <a:p>
            <a:r>
              <a:rPr lang="sl-SI" altLang="sl-SI" sz="2400">
                <a:latin typeface="Comic Sans MS" panose="030F0702030302020204" pitchFamily="66" charset="0"/>
                <a:cs typeface="Times New Roman" panose="02020603050405020304" pitchFamily="18" charset="0"/>
              </a:rPr>
              <a:t>Predcednik države je </a:t>
            </a:r>
            <a:r>
              <a:rPr lang="sl-SI" altLang="sl-SI" sz="2400" i="1">
                <a:latin typeface="Comic Sans MS" panose="030F0702030302020204" pitchFamily="66" charset="0"/>
                <a:cs typeface="Times New Roman" panose="02020603050405020304" pitchFamily="18" charset="0"/>
              </a:rPr>
              <a:t>Johannes Rau</a:t>
            </a:r>
            <a:r>
              <a:rPr lang="sl-SI" altLang="sl-SI" sz="2400">
                <a:latin typeface="Comic Sans MS" panose="030F0702030302020204" pitchFamily="66" charset="0"/>
                <a:cs typeface="Times New Roman" panose="02020603050405020304" pitchFamily="18" charset="0"/>
              </a:rPr>
              <a:t>. Zvezno vlado, ki jo po ponovni, vendar zelo tesni zmagi na parlamentarnih volitvah leta 2002 sestavlja koalicija </a:t>
            </a:r>
            <a:r>
              <a:rPr lang="sl-SI" altLang="sl-SI" sz="2400">
                <a:solidFill>
                  <a:srgbClr val="FF3300"/>
                </a:solidFill>
                <a:latin typeface="Comic Sans MS" panose="030F0702030302020204" pitchFamily="66" charset="0"/>
                <a:cs typeface="Times New Roman" panose="02020603050405020304" pitchFamily="18" charset="0"/>
              </a:rPr>
              <a:t>Socialdemokratske stranke in Zveze 90/Zelenih</a:t>
            </a:r>
            <a:r>
              <a:rPr lang="sl-SI" altLang="sl-SI" sz="2400">
                <a:latin typeface="Comic Sans MS" panose="030F0702030302020204" pitchFamily="66" charset="0"/>
                <a:cs typeface="Times New Roman" panose="02020603050405020304" pitchFamily="18" charset="0"/>
              </a:rPr>
              <a:t>, vodi kancler </a:t>
            </a:r>
            <a:r>
              <a:rPr lang="sl-SI" altLang="sl-SI" sz="2400" i="1">
                <a:latin typeface="Comic Sans MS" panose="030F0702030302020204" pitchFamily="66" charset="0"/>
                <a:cs typeface="Times New Roman" panose="02020603050405020304" pitchFamily="18" charset="0"/>
              </a:rPr>
              <a:t>Gerhard Schröder</a:t>
            </a:r>
            <a:r>
              <a:rPr lang="sl-SI" altLang="sl-SI" sz="2400">
                <a:latin typeface="Comic Sans MS" panose="030F0702030302020204" pitchFamily="66" charset="0"/>
                <a:cs typeface="Times New Roman" panose="02020603050405020304" pitchFamily="18" charset="0"/>
              </a:rPr>
              <a:t>. Naslednje parlamentarne volitve bodo leta 2006.</a:t>
            </a:r>
            <a:endParaRPr lang="sl-SI" altLang="sl-SI">
              <a:latin typeface="Comic Sans MS" panose="030F0702030302020204" pitchFamily="66" charset="0"/>
            </a:endParaRPr>
          </a:p>
          <a:p>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6424651-881A-467F-B8B8-3606C6E128DF}"/>
              </a:ext>
            </a:extLst>
          </p:cNvPr>
          <p:cNvSpPr>
            <a:spLocks noGrp="1" noChangeArrowheads="1"/>
          </p:cNvSpPr>
          <p:nvPr>
            <p:ph type="title"/>
          </p:nvPr>
        </p:nvSpPr>
        <p:spPr/>
        <p:txBody>
          <a:bodyPr/>
          <a:lstStyle/>
          <a:p>
            <a:r>
              <a:rPr lang="sl-SI" altLang="sl-SI"/>
              <a:t>16 zveznih dežel</a:t>
            </a:r>
          </a:p>
        </p:txBody>
      </p:sp>
      <p:sp>
        <p:nvSpPr>
          <p:cNvPr id="28675" name="Rectangle 3">
            <a:extLst>
              <a:ext uri="{FF2B5EF4-FFF2-40B4-BE49-F238E27FC236}">
                <a16:creationId xmlns:a16="http://schemas.microsoft.com/office/drawing/2014/main" id="{7D1AB254-06B6-4D17-AAAE-A89590463645}"/>
              </a:ext>
            </a:extLst>
          </p:cNvPr>
          <p:cNvSpPr>
            <a:spLocks noGrp="1" noChangeArrowheads="1"/>
          </p:cNvSpPr>
          <p:nvPr>
            <p:ph type="body" idx="1"/>
          </p:nvPr>
        </p:nvSpPr>
        <p:spPr>
          <a:xfrm>
            <a:off x="395288" y="1628775"/>
            <a:ext cx="8229600" cy="4525963"/>
          </a:xfrm>
        </p:spPr>
        <p:txBody>
          <a:bodyPr/>
          <a:lstStyle/>
          <a:p>
            <a:pPr marL="609600" indent="-609600">
              <a:lnSpc>
                <a:spcPct val="80000"/>
              </a:lnSpc>
              <a:buFontTx/>
              <a:buAutoNum type="arabicPeriod"/>
            </a:pPr>
            <a:r>
              <a:rPr lang="sl-SI" altLang="sl-SI" sz="1800">
                <a:latin typeface="Comic Sans MS" panose="030F0702030302020204" pitchFamily="66" charset="0"/>
                <a:cs typeface="Times New Roman" panose="02020603050405020304" pitchFamily="18" charset="0"/>
              </a:rPr>
              <a:t>Bad</a:t>
            </a:r>
            <a:r>
              <a:rPr lang="sl-SI" altLang="sl-SI" sz="1800">
                <a:solidFill>
                  <a:schemeClr val="bg1"/>
                </a:solidFill>
                <a:latin typeface="Comic Sans MS" panose="030F0702030302020204" pitchFamily="66" charset="0"/>
                <a:cs typeface="Times New Roman" panose="02020603050405020304" pitchFamily="18" charset="0"/>
              </a:rPr>
              <a:t>en-Württemberg</a:t>
            </a:r>
          </a:p>
          <a:p>
            <a:pPr marL="609600" indent="-609600">
              <a:lnSpc>
                <a:spcPct val="80000"/>
              </a:lnSpc>
              <a:buFontTx/>
              <a:buAutoNum type="arabicPeriod"/>
            </a:pPr>
            <a:r>
              <a:rPr lang="sl-SI" altLang="sl-SI" sz="1800">
                <a:latin typeface="Comic Sans MS" panose="030F0702030302020204" pitchFamily="66" charset="0"/>
                <a:cs typeface="Times New Roman" panose="02020603050405020304" pitchFamily="18" charset="0"/>
              </a:rPr>
              <a:t>Ba</a:t>
            </a:r>
            <a:r>
              <a:rPr lang="sl-SI" altLang="sl-SI" sz="1800">
                <a:solidFill>
                  <a:schemeClr val="bg1"/>
                </a:solidFill>
                <a:latin typeface="Comic Sans MS" panose="030F0702030302020204" pitchFamily="66" charset="0"/>
                <a:cs typeface="Times New Roman" panose="02020603050405020304" pitchFamily="18" charset="0"/>
              </a:rPr>
              <a:t>varska(</a:t>
            </a:r>
            <a:r>
              <a:rPr lang="sl-SI" altLang="sl-SI" sz="1800" i="1">
                <a:solidFill>
                  <a:schemeClr val="bg1"/>
                </a:solidFill>
                <a:latin typeface="Comic Sans MS" panose="030F0702030302020204" pitchFamily="66" charset="0"/>
                <a:cs typeface="Times New Roman" panose="02020603050405020304" pitchFamily="18" charset="0"/>
              </a:rPr>
              <a:t>Bayern</a:t>
            </a:r>
            <a:r>
              <a:rPr lang="sl-SI" altLang="sl-SI" sz="1800">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latin typeface="Comic Sans MS" panose="030F0702030302020204" pitchFamily="66" charset="0"/>
                <a:cs typeface="Times New Roman" panose="02020603050405020304" pitchFamily="18" charset="0"/>
              </a:rPr>
              <a:t>B</a:t>
            </a:r>
            <a:r>
              <a:rPr lang="sl-SI" altLang="sl-SI" sz="1800">
                <a:solidFill>
                  <a:schemeClr val="bg1"/>
                </a:solidFill>
                <a:latin typeface="Comic Sans MS" panose="030F0702030302020204" pitchFamily="66" charset="0"/>
                <a:cs typeface="Times New Roman" panose="02020603050405020304" pitchFamily="18" charset="0"/>
              </a:rPr>
              <a:t>erlin</a:t>
            </a:r>
          </a:p>
          <a:p>
            <a:pPr marL="609600" indent="-609600">
              <a:lnSpc>
                <a:spcPct val="80000"/>
              </a:lnSpc>
              <a:buFontTx/>
              <a:buAutoNum type="arabicPeriod"/>
            </a:pPr>
            <a:r>
              <a:rPr lang="sl-SI" altLang="sl-SI" sz="1800">
                <a:latin typeface="Comic Sans MS" panose="030F0702030302020204" pitchFamily="66" charset="0"/>
                <a:cs typeface="Times New Roman" panose="02020603050405020304" pitchFamily="18" charset="0"/>
              </a:rPr>
              <a:t>B</a:t>
            </a:r>
            <a:r>
              <a:rPr lang="sl-SI" altLang="sl-SI" sz="1800">
                <a:solidFill>
                  <a:schemeClr val="bg1"/>
                </a:solidFill>
                <a:latin typeface="Comic Sans MS" panose="030F0702030302020204" pitchFamily="66" charset="0"/>
                <a:cs typeface="Times New Roman" panose="02020603050405020304" pitchFamily="18" charset="0"/>
              </a:rPr>
              <a:t>randenburška</a:t>
            </a:r>
            <a:r>
              <a:rPr lang="sl-SI" altLang="sl-SI" sz="1800">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Bremen</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Hamburg </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Hessen</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Mecklenburg-Pomorjansko (</a:t>
            </a:r>
            <a:r>
              <a:rPr lang="sl-SI" altLang="sl-SI" sz="1800" i="1">
                <a:solidFill>
                  <a:schemeClr val="bg1"/>
                </a:solidFill>
                <a:latin typeface="Comic Sans MS" panose="030F0702030302020204" pitchFamily="66" charset="0"/>
                <a:cs typeface="Times New Roman" panose="02020603050405020304" pitchFamily="18" charset="0"/>
              </a:rPr>
              <a:t>Mecklenburg-Vorpommern</a:t>
            </a:r>
            <a:r>
              <a:rPr lang="sl-SI" altLang="sl-SI" sz="1800">
                <a:solidFill>
                  <a:schemeClr val="bg1"/>
                </a:solidFill>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Spodnja Saška (</a:t>
            </a:r>
            <a:r>
              <a:rPr lang="sl-SI" altLang="sl-SI" sz="1800" i="1">
                <a:solidFill>
                  <a:schemeClr val="bg1"/>
                </a:solidFill>
                <a:latin typeface="Comic Sans MS" panose="030F0702030302020204" pitchFamily="66" charset="0"/>
                <a:cs typeface="Times New Roman" panose="02020603050405020304" pitchFamily="18" charset="0"/>
              </a:rPr>
              <a:t>Niedersachsen</a:t>
            </a:r>
            <a:r>
              <a:rPr lang="sl-SI" altLang="sl-SI" sz="1800">
                <a:solidFill>
                  <a:schemeClr val="bg1"/>
                </a:solidFill>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Severno Porenje-Vestfalija (</a:t>
            </a:r>
            <a:r>
              <a:rPr lang="sl-SI" altLang="sl-SI" sz="1800" i="1">
                <a:solidFill>
                  <a:schemeClr val="bg1"/>
                </a:solidFill>
                <a:latin typeface="Comic Sans MS" panose="030F0702030302020204" pitchFamily="66" charset="0"/>
                <a:cs typeface="Times New Roman" panose="02020603050405020304" pitchFamily="18" charset="0"/>
              </a:rPr>
              <a:t>Nordrhein-Westfalen</a:t>
            </a:r>
            <a:r>
              <a:rPr lang="sl-SI" altLang="sl-SI" sz="1800">
                <a:solidFill>
                  <a:schemeClr val="bg1"/>
                </a:solidFill>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Porenje-Pfalz(</a:t>
            </a:r>
            <a:r>
              <a:rPr lang="sl-SI" altLang="sl-SI" sz="1800" i="1">
                <a:solidFill>
                  <a:schemeClr val="bg1"/>
                </a:solidFill>
                <a:latin typeface="Comic Sans MS" panose="030F0702030302020204" pitchFamily="66" charset="0"/>
                <a:cs typeface="Times New Roman" panose="02020603050405020304" pitchFamily="18" charset="0"/>
              </a:rPr>
              <a:t>Rheinland-Pfalz</a:t>
            </a:r>
            <a:r>
              <a:rPr lang="sl-SI" altLang="sl-SI" sz="1800">
                <a:solidFill>
                  <a:schemeClr val="bg1"/>
                </a:solidFill>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Posarje (</a:t>
            </a:r>
            <a:r>
              <a:rPr lang="sl-SI" altLang="sl-SI" sz="1800" i="1">
                <a:solidFill>
                  <a:schemeClr val="bg1"/>
                </a:solidFill>
                <a:latin typeface="Comic Sans MS" panose="030F0702030302020204" pitchFamily="66" charset="0"/>
                <a:cs typeface="Times New Roman" panose="02020603050405020304" pitchFamily="18" charset="0"/>
              </a:rPr>
              <a:t>Saarland</a:t>
            </a:r>
            <a:r>
              <a:rPr lang="sl-SI" altLang="sl-SI" sz="1800">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solidFill>
                  <a:schemeClr val="bg1"/>
                </a:solidFill>
                <a:latin typeface="Comic Sans MS" panose="030F0702030302020204" pitchFamily="66" charset="0"/>
                <a:cs typeface="Times New Roman" panose="02020603050405020304" pitchFamily="18" charset="0"/>
              </a:rPr>
              <a:t>Saška (</a:t>
            </a:r>
            <a:r>
              <a:rPr lang="sl-SI" altLang="sl-SI" sz="1800" i="1">
                <a:solidFill>
                  <a:schemeClr val="bg1"/>
                </a:solidFill>
                <a:latin typeface="Comic Sans MS" panose="030F0702030302020204" pitchFamily="66" charset="0"/>
                <a:cs typeface="Times New Roman" panose="02020603050405020304" pitchFamily="18" charset="0"/>
              </a:rPr>
              <a:t>Sachsen</a:t>
            </a:r>
            <a:r>
              <a:rPr lang="sl-SI" altLang="sl-SI" sz="1800">
                <a:solidFill>
                  <a:schemeClr val="bg1"/>
                </a:solidFill>
                <a:latin typeface="Comic Sans MS" panose="030F0702030302020204" pitchFamily="66" charset="0"/>
                <a:cs typeface="Times New Roman" panose="02020603050405020304" pitchFamily="18" charset="0"/>
              </a:rPr>
              <a:t>)</a:t>
            </a:r>
            <a:r>
              <a:rPr lang="sl-SI" altLang="sl-SI" sz="1800">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latin typeface="Comic Sans MS" panose="030F0702030302020204" pitchFamily="66" charset="0"/>
                <a:cs typeface="Times New Roman" panose="02020603050405020304" pitchFamily="18" charset="0"/>
              </a:rPr>
              <a:t>Saška-Anh</a:t>
            </a:r>
            <a:r>
              <a:rPr lang="sl-SI" altLang="sl-SI" sz="1800">
                <a:solidFill>
                  <a:schemeClr val="bg1"/>
                </a:solidFill>
                <a:latin typeface="Comic Sans MS" panose="030F0702030302020204" pitchFamily="66" charset="0"/>
                <a:cs typeface="Times New Roman" panose="02020603050405020304" pitchFamily="18" charset="0"/>
              </a:rPr>
              <a:t>alt</a:t>
            </a:r>
            <a:r>
              <a:rPr lang="sl-SI" altLang="sl-SI" sz="1800">
                <a:latin typeface="Comic Sans MS" panose="030F0702030302020204" pitchFamily="66" charset="0"/>
                <a:cs typeface="Times New Roman" panose="02020603050405020304" pitchFamily="18" charset="0"/>
              </a:rPr>
              <a:t> </a:t>
            </a:r>
            <a:r>
              <a:rPr lang="sl-SI" altLang="sl-SI" sz="1800">
                <a:solidFill>
                  <a:schemeClr val="bg1"/>
                </a:solidFill>
                <a:latin typeface="Comic Sans MS" panose="030F0702030302020204" pitchFamily="66" charset="0"/>
                <a:cs typeface="Times New Roman" panose="02020603050405020304" pitchFamily="18" charset="0"/>
              </a:rPr>
              <a:t>(</a:t>
            </a:r>
            <a:r>
              <a:rPr lang="sl-SI" altLang="sl-SI" sz="1800" i="1">
                <a:solidFill>
                  <a:schemeClr val="bg1"/>
                </a:solidFill>
                <a:latin typeface="Comic Sans MS" panose="030F0702030302020204" pitchFamily="66" charset="0"/>
                <a:cs typeface="Times New Roman" panose="02020603050405020304" pitchFamily="18" charset="0"/>
              </a:rPr>
              <a:t>Sachsen-Anhalt</a:t>
            </a:r>
            <a:r>
              <a:rPr lang="sl-SI" altLang="sl-SI" sz="1800">
                <a:solidFill>
                  <a:schemeClr val="bg1"/>
                </a:solidFill>
                <a:latin typeface="Comic Sans MS" panose="030F0702030302020204" pitchFamily="66" charset="0"/>
                <a:cs typeface="Times New Roman" panose="02020603050405020304" pitchFamily="18" charset="0"/>
              </a:rPr>
              <a:t>)</a:t>
            </a:r>
            <a:r>
              <a:rPr lang="sl-SI" altLang="sl-SI" sz="1800">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latin typeface="Comic Sans MS" panose="030F0702030302020204" pitchFamily="66" charset="0"/>
                <a:cs typeface="Times New Roman" panose="02020603050405020304" pitchFamily="18" charset="0"/>
              </a:rPr>
              <a:t>Schlesw</a:t>
            </a:r>
            <a:r>
              <a:rPr lang="sl-SI" altLang="sl-SI" sz="1800">
                <a:solidFill>
                  <a:schemeClr val="bg1"/>
                </a:solidFill>
                <a:latin typeface="Comic Sans MS" panose="030F0702030302020204" pitchFamily="66" charset="0"/>
                <a:cs typeface="Times New Roman" panose="02020603050405020304" pitchFamily="18" charset="0"/>
              </a:rPr>
              <a:t>ig-Holstein</a:t>
            </a:r>
            <a:r>
              <a:rPr lang="sl-SI" altLang="sl-SI" sz="1800">
                <a:latin typeface="Comic Sans MS" panose="030F0702030302020204" pitchFamily="66" charset="0"/>
                <a:cs typeface="Times New Roman" panose="02020603050405020304" pitchFamily="18" charset="0"/>
              </a:rPr>
              <a:t> </a:t>
            </a:r>
          </a:p>
          <a:p>
            <a:pPr marL="609600" indent="-609600">
              <a:lnSpc>
                <a:spcPct val="80000"/>
              </a:lnSpc>
              <a:buFontTx/>
              <a:buAutoNum type="arabicPeriod"/>
            </a:pPr>
            <a:r>
              <a:rPr lang="sl-SI" altLang="sl-SI" sz="1800">
                <a:latin typeface="Comic Sans MS" panose="030F0702030302020204" pitchFamily="66" charset="0"/>
                <a:cs typeface="Times New Roman" panose="02020603050405020304" pitchFamily="18" charset="0"/>
              </a:rPr>
              <a:t>Turing</a:t>
            </a:r>
            <a:r>
              <a:rPr lang="sl-SI" altLang="sl-SI" sz="1800">
                <a:solidFill>
                  <a:schemeClr val="bg1"/>
                </a:solidFill>
                <a:latin typeface="Comic Sans MS" panose="030F0702030302020204" pitchFamily="66" charset="0"/>
                <a:cs typeface="Times New Roman" panose="02020603050405020304" pitchFamily="18" charset="0"/>
              </a:rPr>
              <a:t>ija (</a:t>
            </a:r>
            <a:r>
              <a:rPr lang="sl-SI" altLang="sl-SI" sz="1800" i="1">
                <a:solidFill>
                  <a:schemeClr val="bg1"/>
                </a:solidFill>
                <a:latin typeface="Comic Sans MS" panose="030F0702030302020204" pitchFamily="66" charset="0"/>
                <a:cs typeface="Times New Roman" panose="02020603050405020304" pitchFamily="18" charset="0"/>
              </a:rPr>
              <a:t>Thüringen</a:t>
            </a:r>
            <a:r>
              <a:rPr lang="sl-SI" altLang="sl-SI" sz="2000">
                <a:solidFill>
                  <a:schemeClr val="bg1"/>
                </a:solidFill>
                <a:latin typeface="Comic Sans MS" panose="030F0702030302020204" pitchFamily="66" charset="0"/>
                <a:cs typeface="Times New Roman" panose="02020603050405020304"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19DCA0E-BA54-498E-82A3-E46EA75FAF9C}"/>
              </a:ext>
            </a:extLst>
          </p:cNvPr>
          <p:cNvSpPr>
            <a:spLocks noGrp="1" noChangeArrowheads="1"/>
          </p:cNvSpPr>
          <p:nvPr>
            <p:ph type="title"/>
          </p:nvPr>
        </p:nvSpPr>
        <p:spPr>
          <a:xfrm>
            <a:off x="468313" y="260350"/>
            <a:ext cx="8229600" cy="1143000"/>
          </a:xfrm>
        </p:spPr>
        <p:txBody>
          <a:bodyPr/>
          <a:lstStyle/>
          <a:p>
            <a:r>
              <a:rPr lang="sl-SI" altLang="sl-SI"/>
              <a:t>Prebivalstvo</a:t>
            </a:r>
          </a:p>
        </p:txBody>
      </p:sp>
      <p:sp>
        <p:nvSpPr>
          <p:cNvPr id="29699" name="Rectangle 3">
            <a:extLst>
              <a:ext uri="{FF2B5EF4-FFF2-40B4-BE49-F238E27FC236}">
                <a16:creationId xmlns:a16="http://schemas.microsoft.com/office/drawing/2014/main" id="{141EC08B-E3D0-4D92-BBDE-1EB8B11C3837}"/>
              </a:ext>
            </a:extLst>
          </p:cNvPr>
          <p:cNvSpPr>
            <a:spLocks noGrp="1" noChangeArrowheads="1"/>
          </p:cNvSpPr>
          <p:nvPr>
            <p:ph type="body" idx="1"/>
          </p:nvPr>
        </p:nvSpPr>
        <p:spPr/>
        <p:txBody>
          <a:bodyPr/>
          <a:lstStyle/>
          <a:p>
            <a:r>
              <a:rPr lang="sl-SI" altLang="sl-SI" sz="2400">
                <a:latin typeface="Comic Sans MS" panose="030F0702030302020204" pitchFamily="66" charset="0"/>
                <a:cs typeface="Times New Roman" panose="02020603050405020304" pitchFamily="18" charset="0"/>
              </a:rPr>
              <a:t>Prebivalstvo Nemčije je v veliki večino nemško(91%).  Je pa tudi dom številnih </a:t>
            </a:r>
            <a:r>
              <a:rPr lang="sl-SI" altLang="sl-SI" sz="2400" b="1">
                <a:solidFill>
                  <a:srgbClr val="FF0000"/>
                </a:solidFill>
                <a:latin typeface="Comic Sans MS" panose="030F0702030302020204" pitchFamily="66" charset="0"/>
                <a:cs typeface="Times New Roman" panose="02020603050405020304" pitchFamily="18" charset="0"/>
              </a:rPr>
              <a:t>Turkov</a:t>
            </a:r>
            <a:r>
              <a:rPr lang="sl-SI" altLang="sl-SI" sz="2400" b="1">
                <a:latin typeface="Comic Sans MS" panose="030F0702030302020204" pitchFamily="66" charset="0"/>
                <a:cs typeface="Times New Roman" panose="02020603050405020304" pitchFamily="18" charset="0"/>
              </a:rPr>
              <a:t>, </a:t>
            </a:r>
            <a:r>
              <a:rPr lang="sl-SI" altLang="sl-SI" sz="2400" b="1">
                <a:solidFill>
                  <a:srgbClr val="009900"/>
                </a:solidFill>
                <a:latin typeface="Comic Sans MS" panose="030F0702030302020204" pitchFamily="66" charset="0"/>
                <a:cs typeface="Times New Roman" panose="02020603050405020304" pitchFamily="18" charset="0"/>
              </a:rPr>
              <a:t>Ita</a:t>
            </a:r>
            <a:r>
              <a:rPr lang="sl-SI" altLang="sl-SI" sz="2400" b="1">
                <a:solidFill>
                  <a:schemeClr val="bg1"/>
                </a:solidFill>
                <a:latin typeface="Comic Sans MS" panose="030F0702030302020204" pitchFamily="66" charset="0"/>
                <a:cs typeface="Times New Roman" panose="02020603050405020304" pitchFamily="18" charset="0"/>
              </a:rPr>
              <a:t>lija</a:t>
            </a:r>
            <a:r>
              <a:rPr lang="sl-SI" altLang="sl-SI" sz="2400" b="1">
                <a:solidFill>
                  <a:srgbClr val="FF0000"/>
                </a:solidFill>
                <a:latin typeface="Comic Sans MS" panose="030F0702030302020204" pitchFamily="66" charset="0"/>
                <a:cs typeface="Times New Roman" panose="02020603050405020304" pitchFamily="18" charset="0"/>
              </a:rPr>
              <a:t>nov</a:t>
            </a:r>
            <a:r>
              <a:rPr lang="sl-SI" altLang="sl-SI" sz="2400" b="1">
                <a:latin typeface="Comic Sans MS" panose="030F0702030302020204" pitchFamily="66" charset="0"/>
                <a:cs typeface="Times New Roman" panose="02020603050405020304" pitchFamily="18" charset="0"/>
              </a:rPr>
              <a:t> </a:t>
            </a:r>
            <a:r>
              <a:rPr lang="sl-SI" altLang="sl-SI" sz="2400">
                <a:latin typeface="Comic Sans MS" panose="030F0702030302020204" pitchFamily="66" charset="0"/>
                <a:cs typeface="Times New Roman" panose="02020603050405020304" pitchFamily="18" charset="0"/>
              </a:rPr>
              <a:t>in državljanov</a:t>
            </a:r>
            <a:r>
              <a:rPr lang="sl-SI" altLang="sl-SI" sz="2400" b="1">
                <a:latin typeface="Comic Sans MS" panose="030F0702030302020204" pitchFamily="66" charset="0"/>
                <a:cs typeface="Times New Roman" panose="02020603050405020304" pitchFamily="18" charset="0"/>
              </a:rPr>
              <a:t> nekdanje Jugoslavije</a:t>
            </a:r>
            <a:r>
              <a:rPr lang="sl-SI" altLang="sl-SI" sz="2400">
                <a:latin typeface="Comic Sans MS" panose="030F0702030302020204" pitchFamily="66" charset="0"/>
                <a:cs typeface="Times New Roman" panose="02020603050405020304" pitchFamily="18" charset="0"/>
              </a:rPr>
              <a:t>. Od prvotnih slovanskih priseljencev, o katerih priča mnogo krajevnih imen, se je do danes ohranilo v Lužici ob zgornjem toku reke </a:t>
            </a:r>
            <a:r>
              <a:rPr lang="sl-SI" altLang="sl-SI" sz="2400" b="1">
                <a:latin typeface="Comic Sans MS" panose="030F0702030302020204" pitchFamily="66" charset="0"/>
                <a:cs typeface="Times New Roman" panose="02020603050405020304" pitchFamily="18" charset="0"/>
              </a:rPr>
              <a:t>Spree</a:t>
            </a:r>
            <a:r>
              <a:rPr lang="sl-SI" altLang="sl-SI" sz="2400">
                <a:latin typeface="Comic Sans MS" panose="030F0702030302020204" pitchFamily="66" charset="0"/>
                <a:cs typeface="Times New Roman" panose="02020603050405020304" pitchFamily="18" charset="0"/>
              </a:rPr>
              <a:t> čez 100 000 </a:t>
            </a:r>
            <a:r>
              <a:rPr lang="sl-SI" altLang="sl-SI" sz="2400" b="1">
                <a:latin typeface="Comic Sans MS" panose="030F0702030302020204" pitchFamily="66" charset="0"/>
                <a:cs typeface="Times New Roman" panose="02020603050405020304" pitchFamily="18" charset="0"/>
              </a:rPr>
              <a:t>Lužiških</a:t>
            </a:r>
            <a:r>
              <a:rPr lang="sl-SI" altLang="sl-SI" sz="2400">
                <a:latin typeface="Comic Sans MS" panose="030F0702030302020204" pitchFamily="66" charset="0"/>
                <a:cs typeface="Times New Roman" panose="02020603050405020304" pitchFamily="18" charset="0"/>
              </a:rPr>
              <a:t> </a:t>
            </a:r>
            <a:r>
              <a:rPr lang="sl-SI" altLang="sl-SI" sz="2400" b="1">
                <a:latin typeface="Comic Sans MS" panose="030F0702030302020204" pitchFamily="66" charset="0"/>
                <a:cs typeface="Times New Roman" panose="02020603050405020304" pitchFamily="18" charset="0"/>
              </a:rPr>
              <a:t>Srbov</a:t>
            </a:r>
            <a:r>
              <a:rPr lang="sl-SI" altLang="sl-SI" sz="2400">
                <a:latin typeface="Comic Sans MS" panose="030F0702030302020204" pitchFamily="66" charset="0"/>
                <a:cs typeface="Times New Roman" panose="02020603050405020304" pitchFamily="18" charset="0"/>
              </a:rPr>
              <a:t> s središčem v Budyšinu (Bautzen). </a:t>
            </a:r>
          </a:p>
          <a:p>
            <a:r>
              <a:rPr lang="sl-SI" altLang="sl-SI" sz="2400">
                <a:latin typeface="Comic Sans MS" panose="030F0702030302020204" pitchFamily="66" charset="0"/>
                <a:cs typeface="Times New Roman" panose="02020603050405020304" pitchFamily="18" charset="0"/>
              </a:rPr>
              <a:t>Že pred 2. svetovno vojno pa so v gozdarstvu, industriji in zlasti rudarstvu delali številni tuji delavci.</a:t>
            </a:r>
            <a:endParaRPr lang="sl-SI" altLang="sl-SI" sz="2400">
              <a:latin typeface="Comic Sans MS" panose="030F0702030302020204" pitchFamily="66" charset="0"/>
              <a:ea typeface="Arial Unicode MS" charset="-128"/>
            </a:endParaRPr>
          </a:p>
          <a:p>
            <a:pPr>
              <a:buFontTx/>
              <a:buNone/>
            </a:pPr>
            <a:endParaRPr lang="sl-SI" altLang="sl-SI" sz="2400">
              <a:latin typeface="Comic Sans MS" panose="030F0702030302020204" pitchFamily="66" charset="0"/>
              <a:ea typeface="Arial Unicode MS" charset="-128"/>
            </a:endParaRPr>
          </a:p>
          <a:p>
            <a:endParaRPr lang="sl-SI" alt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DF5D0B11-459F-493C-839D-2DC9D91E8542}"/>
              </a:ext>
            </a:extLst>
          </p:cNvPr>
          <p:cNvSpPr>
            <a:spLocks noGrp="1" noChangeArrowheads="1"/>
          </p:cNvSpPr>
          <p:nvPr>
            <p:ph type="body" idx="1"/>
          </p:nvPr>
        </p:nvSpPr>
        <p:spPr>
          <a:xfrm>
            <a:off x="457200" y="260350"/>
            <a:ext cx="8229600" cy="6337300"/>
          </a:xfrm>
        </p:spPr>
        <p:txBody>
          <a:bodyPr/>
          <a:lstStyle/>
          <a:p>
            <a:pPr>
              <a:lnSpc>
                <a:spcPct val="90000"/>
              </a:lnSpc>
            </a:pPr>
            <a:r>
              <a:rPr lang="sl-SI" altLang="sl-SI" sz="2000">
                <a:latin typeface="Comic Sans MS" panose="030F0702030302020204" pitchFamily="66" charset="0"/>
                <a:cs typeface="Times New Roman" panose="02020603050405020304" pitchFamily="18" charset="0"/>
              </a:rPr>
              <a:t>Gospodarsko visoko razvite </a:t>
            </a:r>
            <a:r>
              <a:rPr lang="sl-SI" altLang="sl-SI" sz="2000" b="1">
                <a:latin typeface="Comic Sans MS" panose="030F0702030302020204" pitchFamily="66" charset="0"/>
                <a:cs typeface="Times New Roman" panose="02020603050405020304" pitchFamily="18" charset="0"/>
              </a:rPr>
              <a:t>zahodne dežele Nemčije</a:t>
            </a:r>
            <a:r>
              <a:rPr lang="sl-SI" altLang="sl-SI" sz="2000">
                <a:latin typeface="Comic Sans MS" panose="030F0702030302020204" pitchFamily="66" charset="0"/>
                <a:cs typeface="Times New Roman" panose="02020603050405020304" pitchFamily="18" charset="0"/>
              </a:rPr>
              <a:t> so med </a:t>
            </a:r>
            <a:r>
              <a:rPr lang="sl-SI" altLang="sl-SI" sz="2000" b="1">
                <a:latin typeface="Comic Sans MS" panose="030F0702030302020204" pitchFamily="66" charset="0"/>
                <a:cs typeface="Times New Roman" panose="02020603050405020304" pitchFamily="18" charset="0"/>
              </a:rPr>
              <a:t>najpogosteje poseljenimi</a:t>
            </a:r>
            <a:r>
              <a:rPr lang="sl-SI" altLang="sl-SI" sz="2000">
                <a:latin typeface="Comic Sans MS" panose="030F0702030302020204" pitchFamily="66" charset="0"/>
                <a:cs typeface="Times New Roman" panose="02020603050405020304" pitchFamily="18" charset="0"/>
              </a:rPr>
              <a:t> v Evropi. Celotna Nemčija pa ima približno </a:t>
            </a:r>
            <a:r>
              <a:rPr lang="sl-SI" altLang="sl-SI" sz="2000" b="1">
                <a:latin typeface="Comic Sans MS" panose="030F0702030302020204" pitchFamily="66" charset="0"/>
                <a:cs typeface="Times New Roman" panose="02020603050405020304" pitchFamily="18" charset="0"/>
              </a:rPr>
              <a:t>80</a:t>
            </a:r>
            <a:r>
              <a:rPr lang="sl-SI" altLang="sl-SI" sz="2000">
                <a:latin typeface="Comic Sans MS" panose="030F0702030302020204" pitchFamily="66" charset="0"/>
                <a:cs typeface="Times New Roman" panose="02020603050405020304" pitchFamily="18" charset="0"/>
              </a:rPr>
              <a:t> milijovov prebivalcev.</a:t>
            </a:r>
            <a:endParaRPr lang="sl-SI" altLang="sl-SI" sz="2000">
              <a:latin typeface="Comic Sans MS" panose="030F0702030302020204" pitchFamily="66" charset="0"/>
              <a:ea typeface="Arial Unicode MS" charset="-128"/>
            </a:endParaRPr>
          </a:p>
          <a:p>
            <a:pPr>
              <a:lnSpc>
                <a:spcPct val="90000"/>
              </a:lnSpc>
            </a:pPr>
            <a:r>
              <a:rPr lang="sl-SI" altLang="sl-SI" sz="2000">
                <a:latin typeface="Comic Sans MS" panose="030F0702030302020204" pitchFamily="66" charset="0"/>
                <a:cs typeface="Times New Roman" panose="02020603050405020304" pitchFamily="18" charset="0"/>
              </a:rPr>
              <a:t>Vzroki za preseljevanje v ZRN v zadnjih 30tih letih so bili predvsem </a:t>
            </a:r>
            <a:r>
              <a:rPr lang="sl-SI" altLang="sl-SI" sz="2000" b="1">
                <a:latin typeface="Comic Sans MS" panose="030F0702030302020204" pitchFamily="66" charset="0"/>
                <a:cs typeface="Times New Roman" panose="02020603050405020304" pitchFamily="18" charset="0"/>
              </a:rPr>
              <a:t>gospodarski.</a:t>
            </a:r>
            <a:r>
              <a:rPr lang="sl-SI" altLang="sl-SI" sz="2000">
                <a:latin typeface="Comic Sans MS" panose="030F0702030302020204" pitchFamily="66" charset="0"/>
                <a:cs typeface="Times New Roman" panose="02020603050405020304" pitchFamily="18" charset="0"/>
              </a:rPr>
              <a:t> Priseljevanje so tudi omejevali zaradi manjših potreb po delovni sili</a:t>
            </a:r>
            <a:endParaRPr lang="sl-SI" altLang="sl-SI" sz="2000">
              <a:latin typeface="Comic Sans MS" panose="030F0702030302020204" pitchFamily="66" charset="0"/>
              <a:ea typeface="Arial Unicode MS" charset="-128"/>
            </a:endParaRPr>
          </a:p>
          <a:p>
            <a:pPr>
              <a:lnSpc>
                <a:spcPct val="90000"/>
              </a:lnSpc>
            </a:pPr>
            <a:r>
              <a:rPr lang="sl-SI" altLang="sl-SI" sz="2000" b="1">
                <a:latin typeface="Comic Sans MS" panose="030F0702030302020204" pitchFamily="66" charset="0"/>
                <a:cs typeface="Times New Roman" panose="02020603050405020304" pitchFamily="18" charset="0"/>
              </a:rPr>
              <a:t>Gospodarski in tudi geografski</a:t>
            </a:r>
            <a:r>
              <a:rPr lang="sl-SI" altLang="sl-SI" sz="2000">
                <a:latin typeface="Comic Sans MS" panose="030F0702030302020204" pitchFamily="66" charset="0"/>
                <a:cs typeface="Times New Roman" panose="02020603050405020304" pitchFamily="18" charset="0"/>
              </a:rPr>
              <a:t> položaj je pospešil rast in </a:t>
            </a:r>
            <a:r>
              <a:rPr lang="sl-SI" altLang="sl-SI" sz="2000" b="1">
                <a:latin typeface="Comic Sans MS" panose="030F0702030302020204" pitchFamily="66" charset="0"/>
                <a:cs typeface="Times New Roman" panose="02020603050405020304" pitchFamily="18" charset="0"/>
              </a:rPr>
              <a:t>razvoj </a:t>
            </a:r>
            <a:r>
              <a:rPr lang="sl-SI" altLang="sl-SI" sz="2000">
                <a:latin typeface="Comic Sans MS" panose="030F0702030302020204" pitchFamily="66" charset="0"/>
                <a:cs typeface="Times New Roman" panose="02020603050405020304" pitchFamily="18" charset="0"/>
              </a:rPr>
              <a:t>nemških mest. </a:t>
            </a:r>
            <a:r>
              <a:rPr lang="sl-SI" altLang="sl-SI" sz="2000">
                <a:latin typeface="Comic Sans MS" panose="030F0702030302020204" pitchFamily="66" charset="0"/>
              </a:rPr>
              <a:t>M</a:t>
            </a:r>
            <a:r>
              <a:rPr lang="sl-SI" altLang="sl-SI" sz="2000">
                <a:latin typeface="Comic Sans MS" panose="030F0702030302020204" pitchFamily="66" charset="0"/>
                <a:cs typeface="Times New Roman" panose="02020603050405020304" pitchFamily="18" charset="0"/>
              </a:rPr>
              <a:t>ed množico velikih mest pa so bolj pomembna predvsem poslovna središča:</a:t>
            </a:r>
            <a:endParaRPr lang="sl-SI" altLang="sl-SI" sz="2000">
              <a:latin typeface="Comic Sans MS" panose="030F0702030302020204" pitchFamily="66" charset="0"/>
              <a:ea typeface="Arial Unicode MS" charset="-128"/>
            </a:endParaRPr>
          </a:p>
          <a:p>
            <a:pPr>
              <a:lnSpc>
                <a:spcPct val="90000"/>
              </a:lnSpc>
            </a:pPr>
            <a:r>
              <a:rPr lang="sl-SI" altLang="sl-SI" sz="2000">
                <a:latin typeface="Comic Sans MS" panose="030F0702030302020204" pitchFamily="66" charset="0"/>
                <a:cs typeface="Times New Roman" panose="02020603050405020304" pitchFamily="18" charset="0"/>
              </a:rPr>
              <a:t>prestolnico so preselili iz Bonna v </a:t>
            </a:r>
            <a:r>
              <a:rPr lang="sl-SI" altLang="sl-SI" sz="2000" b="1">
                <a:latin typeface="Comic Sans MS" panose="030F0702030302020204" pitchFamily="66" charset="0"/>
                <a:cs typeface="Times New Roman" panose="02020603050405020304" pitchFamily="18" charset="0"/>
              </a:rPr>
              <a:t>Berlin,</a:t>
            </a:r>
            <a:endParaRPr lang="sl-SI" altLang="sl-SI" sz="2000" b="1">
              <a:latin typeface="Comic Sans MS" panose="030F0702030302020204" pitchFamily="66" charset="0"/>
              <a:ea typeface="Arial Unicode MS" charset="-128"/>
            </a:endParaRPr>
          </a:p>
          <a:p>
            <a:pPr>
              <a:lnSpc>
                <a:spcPct val="90000"/>
              </a:lnSpc>
            </a:pPr>
            <a:r>
              <a:rPr lang="sl-SI" altLang="sl-SI" sz="2000" b="1">
                <a:latin typeface="Comic Sans MS" panose="030F0702030302020204" pitchFamily="66" charset="0"/>
                <a:cs typeface="Times New Roman" panose="02020603050405020304" pitchFamily="18" charset="0"/>
              </a:rPr>
              <a:t>Hamburg</a:t>
            </a:r>
            <a:r>
              <a:rPr lang="sl-SI" altLang="sl-SI" sz="2000">
                <a:latin typeface="Comic Sans MS" panose="030F0702030302020204" pitchFamily="66" charset="0"/>
                <a:cs typeface="Times New Roman" panose="02020603050405020304" pitchFamily="18" charset="0"/>
              </a:rPr>
              <a:t> ima največje nemško pristanišče,</a:t>
            </a:r>
            <a:endParaRPr lang="sl-SI" altLang="sl-SI" sz="2000">
              <a:latin typeface="Comic Sans MS" panose="030F0702030302020204" pitchFamily="66" charset="0"/>
              <a:ea typeface="Arial Unicode MS" charset="-128"/>
            </a:endParaRPr>
          </a:p>
          <a:p>
            <a:pPr>
              <a:lnSpc>
                <a:spcPct val="90000"/>
              </a:lnSpc>
            </a:pPr>
            <a:r>
              <a:rPr lang="sl-SI" altLang="sl-SI" sz="2000" b="1">
                <a:latin typeface="Comic Sans MS" panose="030F0702030302020204" pitchFamily="66" charset="0"/>
                <a:cs typeface="Times New Roman" panose="02020603050405020304" pitchFamily="18" charset="0"/>
              </a:rPr>
              <a:t>München</a:t>
            </a:r>
            <a:r>
              <a:rPr lang="sl-SI" altLang="sl-SI" sz="2000">
                <a:latin typeface="Comic Sans MS" panose="030F0702030302020204" pitchFamily="66" charset="0"/>
                <a:cs typeface="Times New Roman" panose="02020603050405020304" pitchFamily="18" charset="0"/>
              </a:rPr>
              <a:t> je glavno mesto največje zvezne dežele </a:t>
            </a:r>
            <a:r>
              <a:rPr lang="sl-SI" altLang="sl-SI" sz="2000" b="1">
                <a:latin typeface="Comic Sans MS" panose="030F0702030302020204" pitchFamily="66" charset="0"/>
                <a:cs typeface="Times New Roman" panose="02020603050405020304" pitchFamily="18" charset="0"/>
              </a:rPr>
              <a:t>Bavarske </a:t>
            </a:r>
            <a:r>
              <a:rPr lang="sl-SI" altLang="sl-SI" sz="2000">
                <a:latin typeface="Comic Sans MS" panose="030F0702030302020204" pitchFamily="66" charset="0"/>
                <a:cs typeface="Times New Roman" panose="02020603050405020304" pitchFamily="18" charset="0"/>
              </a:rPr>
              <a:t>ter trgovsko, poslovno in industrijsko središče,</a:t>
            </a:r>
            <a:endParaRPr lang="sl-SI" altLang="sl-SI" sz="2000">
              <a:latin typeface="Comic Sans MS" panose="030F0702030302020204" pitchFamily="66" charset="0"/>
              <a:ea typeface="Arial Unicode MS" charset="-128"/>
            </a:endParaRPr>
          </a:p>
          <a:p>
            <a:pPr>
              <a:lnSpc>
                <a:spcPct val="90000"/>
              </a:lnSpc>
            </a:pPr>
            <a:r>
              <a:rPr lang="sl-SI" altLang="sl-SI" sz="2000" b="1">
                <a:latin typeface="Comic Sans MS" panose="030F0702030302020204" pitchFamily="66" charset="0"/>
                <a:cs typeface="Times New Roman" panose="02020603050405020304" pitchFamily="18" charset="0"/>
              </a:rPr>
              <a:t>Frankfurt</a:t>
            </a:r>
            <a:r>
              <a:rPr lang="sl-SI" altLang="sl-SI" sz="2000">
                <a:latin typeface="Comic Sans MS" panose="030F0702030302020204" pitchFamily="66" charset="0"/>
                <a:cs typeface="Times New Roman" panose="02020603050405020304" pitchFamily="18" charset="0"/>
              </a:rPr>
              <a:t> pa je eno največjih bančnih, poslovnih, sejemskih, telekomunikacijskih in prometnih središč Evrope</a:t>
            </a:r>
            <a:endParaRPr lang="sl-SI" altLang="sl-SI" sz="2000">
              <a:latin typeface="Comic Sans MS" panose="030F0702030302020204" pitchFamily="66" charset="0"/>
              <a:ea typeface="Arial Unicode MS" charset="-128"/>
            </a:endParaRPr>
          </a:p>
          <a:p>
            <a:pPr>
              <a:lnSpc>
                <a:spcPct val="90000"/>
              </a:lnSpc>
            </a:pPr>
            <a:r>
              <a:rPr lang="sl-SI" altLang="sl-SI" sz="2000">
                <a:latin typeface="Comic Sans MS" panose="030F0702030302020204" pitchFamily="66" charset="0"/>
                <a:cs typeface="Times New Roman" panose="02020603050405020304" pitchFamily="18" charset="0"/>
              </a:rPr>
              <a:t>Mesta v vzhodnih deželah so v svojem razvoju močno zaostala.</a:t>
            </a:r>
            <a:endParaRPr lang="sl-SI" altLang="sl-SI" sz="2000">
              <a:latin typeface="Comic Sans MS" panose="030F0702030302020204" pitchFamily="66" charset="0"/>
              <a:ea typeface="Arial Unicode MS" charset="-128"/>
            </a:endParaRPr>
          </a:p>
          <a:p>
            <a:pPr>
              <a:lnSpc>
                <a:spcPct val="90000"/>
              </a:lnSpc>
            </a:pPr>
            <a:r>
              <a:rPr lang="sl-SI" altLang="sl-SI" sz="2000">
                <a:latin typeface="Comic Sans MS" panose="030F0702030302020204" pitchFamily="66" charset="0"/>
                <a:cs typeface="Times New Roman" panose="02020603050405020304" pitchFamily="18" charset="0"/>
              </a:rPr>
              <a:t>Po verski pripadnosti pa so </a:t>
            </a:r>
            <a:r>
              <a:rPr lang="sl-SI" altLang="sl-SI" sz="2000" b="1">
                <a:latin typeface="Comic Sans MS" panose="030F0702030302020204" pitchFamily="66" charset="0"/>
                <a:cs typeface="Times New Roman" panose="02020603050405020304" pitchFamily="18" charset="0"/>
              </a:rPr>
              <a:t>protestanti</a:t>
            </a:r>
            <a:r>
              <a:rPr lang="sl-SI" altLang="sl-SI" sz="2000">
                <a:latin typeface="Comic Sans MS" panose="030F0702030302020204" pitchFamily="66" charset="0"/>
                <a:cs typeface="Times New Roman" panose="02020603050405020304" pitchFamily="18" charset="0"/>
              </a:rPr>
              <a:t> in </a:t>
            </a:r>
            <a:r>
              <a:rPr lang="sl-SI" altLang="sl-SI" sz="2000" b="1">
                <a:latin typeface="Comic Sans MS" panose="030F0702030302020204" pitchFamily="66" charset="0"/>
                <a:cs typeface="Times New Roman" panose="02020603050405020304" pitchFamily="18" charset="0"/>
              </a:rPr>
              <a:t>rimski katoličani.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3C533B2-06E3-4228-8E99-02FBE56604D5}"/>
              </a:ext>
            </a:extLst>
          </p:cNvPr>
          <p:cNvSpPr>
            <a:spLocks noGrp="1" noChangeArrowheads="1"/>
          </p:cNvSpPr>
          <p:nvPr>
            <p:ph type="title"/>
          </p:nvPr>
        </p:nvSpPr>
        <p:spPr/>
        <p:txBody>
          <a:bodyPr/>
          <a:lstStyle/>
          <a:p>
            <a:r>
              <a:rPr lang="sl-SI" altLang="sl-SI"/>
              <a:t>Poselitev</a:t>
            </a:r>
          </a:p>
        </p:txBody>
      </p:sp>
      <p:sp>
        <p:nvSpPr>
          <p:cNvPr id="38915" name="Rectangle 3">
            <a:extLst>
              <a:ext uri="{FF2B5EF4-FFF2-40B4-BE49-F238E27FC236}">
                <a16:creationId xmlns:a16="http://schemas.microsoft.com/office/drawing/2014/main" id="{F76601DC-D544-4A41-9979-752318746CE9}"/>
              </a:ext>
            </a:extLst>
          </p:cNvPr>
          <p:cNvSpPr>
            <a:spLocks noGrp="1" noChangeArrowheads="1"/>
          </p:cNvSpPr>
          <p:nvPr>
            <p:ph type="body" idx="1"/>
          </p:nvPr>
        </p:nvSpPr>
        <p:spPr>
          <a:xfrm>
            <a:off x="468313" y="1341438"/>
            <a:ext cx="8229600" cy="4813300"/>
          </a:xfrm>
        </p:spPr>
        <p:txBody>
          <a:bodyPr/>
          <a:lstStyle/>
          <a:p>
            <a:pPr>
              <a:buFontTx/>
              <a:buNone/>
            </a:pPr>
            <a:endParaRPr lang="sl-SI" altLang="sl-SI" sz="1800">
              <a:latin typeface="Comic Sans MS" panose="030F0702030302020204" pitchFamily="66" charset="0"/>
              <a:cs typeface="Times New Roman" panose="02020603050405020304" pitchFamily="18" charset="0"/>
            </a:endParaRPr>
          </a:p>
          <a:p>
            <a:pPr algn="just">
              <a:lnSpc>
                <a:spcPct val="90000"/>
              </a:lnSpc>
            </a:pPr>
            <a:r>
              <a:rPr lang="sl-SI" altLang="sl-SI" sz="2400" b="1">
                <a:latin typeface="Comic Sans MS" panose="030F0702030302020204" pitchFamily="66" charset="0"/>
                <a:cs typeface="Times New Roman" panose="02020603050405020304" pitchFamily="18" charset="0"/>
              </a:rPr>
              <a:t>Gosto: ob reki Ren</a:t>
            </a:r>
            <a:r>
              <a:rPr lang="sl-SI" altLang="sl-SI" sz="2400">
                <a:latin typeface="Comic Sans MS" panose="030F0702030302020204" pitchFamily="66" charset="0"/>
                <a:cs typeface="Times New Roman" panose="02020603050405020304" pitchFamily="18" charset="0"/>
              </a:rPr>
              <a:t>,</a:t>
            </a:r>
            <a:r>
              <a:rPr lang="sl-SI" altLang="sl-SI" sz="2400" b="1">
                <a:latin typeface="Comic Sans MS" panose="030F0702030302020204" pitchFamily="66" charset="0"/>
                <a:cs typeface="Times New Roman" panose="02020603050405020304" pitchFamily="18" charset="0"/>
              </a:rPr>
              <a:t>Porurje, Frankfurt</a:t>
            </a:r>
            <a:r>
              <a:rPr lang="sl-SI" altLang="sl-SI" sz="2400">
                <a:latin typeface="Comic Sans MS" panose="030F0702030302020204" pitchFamily="66" charset="0"/>
                <a:cs typeface="Times New Roman" panose="02020603050405020304" pitchFamily="18" charset="0"/>
              </a:rPr>
              <a:t>,</a:t>
            </a:r>
            <a:r>
              <a:rPr lang="sl-SI" altLang="sl-SI" sz="2400" b="1">
                <a:latin typeface="Comic Sans MS" panose="030F0702030302020204" pitchFamily="66" charset="0"/>
                <a:cs typeface="Times New Roman" panose="02020603050405020304" pitchFamily="18" charset="0"/>
              </a:rPr>
              <a:t>Stuttgard.</a:t>
            </a:r>
            <a:r>
              <a:rPr lang="sl-SI" altLang="sl-SI" sz="2400">
                <a:latin typeface="Comic Sans MS" panose="030F0702030302020204" pitchFamily="66" charset="0"/>
                <a:cs typeface="Times New Roman" panose="02020603050405020304" pitchFamily="18" charset="0"/>
              </a:rPr>
              <a:t> </a:t>
            </a:r>
            <a:r>
              <a:rPr lang="sl-SI" altLang="sl-SI" sz="2400" b="1">
                <a:latin typeface="Comic Sans MS" panose="030F0702030302020204" pitchFamily="66" charset="0"/>
                <a:cs typeface="Times New Roman" panose="02020603050405020304" pitchFamily="18" charset="0"/>
              </a:rPr>
              <a:t>Berlin, Hamburg</a:t>
            </a:r>
            <a:r>
              <a:rPr lang="sl-SI" altLang="sl-SI" sz="2400">
                <a:latin typeface="Comic Sans MS" panose="030F0702030302020204" pitchFamily="66" charset="0"/>
                <a:cs typeface="Times New Roman" panose="02020603050405020304" pitchFamily="18" charset="0"/>
              </a:rPr>
              <a:t> in </a:t>
            </a:r>
            <a:r>
              <a:rPr lang="sl-SI" altLang="sl-SI" sz="2400" b="1">
                <a:latin typeface="Comic Sans MS" panose="030F0702030302020204" pitchFamily="66" charset="0"/>
                <a:cs typeface="Times New Roman" panose="02020603050405020304" pitchFamily="18" charset="0"/>
              </a:rPr>
              <a:t>Munchen.</a:t>
            </a:r>
            <a:r>
              <a:rPr lang="sl-SI" altLang="sl-SI" sz="2400">
                <a:latin typeface="Comic Sans MS" panose="030F0702030302020204" pitchFamily="66" charset="0"/>
                <a:cs typeface="Times New Roman" panose="02020603050405020304" pitchFamily="18" charset="0"/>
              </a:rPr>
              <a:t> </a:t>
            </a:r>
          </a:p>
          <a:p>
            <a:pPr algn="just">
              <a:lnSpc>
                <a:spcPct val="90000"/>
              </a:lnSpc>
            </a:pPr>
            <a:r>
              <a:rPr lang="sl-SI" altLang="sl-SI" sz="2400">
                <a:latin typeface="Comic Sans MS" panose="030F0702030302020204" pitchFamily="66" charset="0"/>
                <a:cs typeface="Times New Roman" panose="02020603050405020304" pitchFamily="18" charset="0"/>
              </a:rPr>
              <a:t>V medgorskih kotlinah in večjih rečnih dolinah so številna manjša mesta z večinoma dobro ohranjenimi starimi mestnimi jedri. </a:t>
            </a:r>
            <a:r>
              <a:rPr lang="sl-SI" altLang="sl-SI" sz="2400" b="1">
                <a:latin typeface="Comic Sans MS" panose="030F0702030302020204" pitchFamily="66" charset="0"/>
                <a:cs typeface="Times New Roman" panose="02020603050405020304" pitchFamily="18" charset="0"/>
              </a:rPr>
              <a:t>Hribovja so zelo redko poseljena. </a:t>
            </a:r>
          </a:p>
          <a:p>
            <a:pPr>
              <a:lnSpc>
                <a:spcPct val="90000"/>
              </a:lnSpc>
            </a:pPr>
            <a:endParaRPr lang="sl-SI" altLang="sl-SI" sz="2800" b="1">
              <a:latin typeface="Comic Sans MS" panose="030F0702030302020204" pitchFamily="66" charset="0"/>
            </a:endParaRPr>
          </a:p>
          <a:p>
            <a:pPr>
              <a:lnSpc>
                <a:spcPct val="90000"/>
              </a:lnSpc>
              <a:buFontTx/>
              <a:buNone/>
            </a:pPr>
            <a:endParaRPr lang="sl-SI" altLang="sl-SI" sz="2800">
              <a:latin typeface="Comic Sans MS" panose="030F0702030302020204" pitchFamily="66" charset="0"/>
            </a:endParaRPr>
          </a:p>
          <a:p>
            <a:endParaRPr lang="sl-SI" altLang="sl-SI"/>
          </a:p>
        </p:txBody>
      </p:sp>
      <p:pic>
        <p:nvPicPr>
          <p:cNvPr id="38916" name="Picture 4" descr="http://www.najdi.si/redirect/index.jsp?redirect=http%3A%2F%2Fwww.palma.si%2Fimages%2Fmaps%2Fnem.gif">
            <a:extLst>
              <a:ext uri="{FF2B5EF4-FFF2-40B4-BE49-F238E27FC236}">
                <a16:creationId xmlns:a16="http://schemas.microsoft.com/office/drawing/2014/main" id="{AB20AEEB-73AC-4D17-ACA3-E4FFE4BFA96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987675" y="3500438"/>
            <a:ext cx="3529013" cy="3165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3E88847-26A0-4348-BEB5-3E2810E7E574}"/>
              </a:ext>
            </a:extLst>
          </p:cNvPr>
          <p:cNvSpPr>
            <a:spLocks noGrp="1" noChangeArrowheads="1"/>
          </p:cNvSpPr>
          <p:nvPr>
            <p:ph type="title"/>
          </p:nvPr>
        </p:nvSpPr>
        <p:spPr/>
        <p:txBody>
          <a:bodyPr/>
          <a:lstStyle/>
          <a:p>
            <a:r>
              <a:rPr lang="sl-SI" altLang="sl-SI"/>
              <a:t>Gospodarstvo</a:t>
            </a:r>
          </a:p>
        </p:txBody>
      </p:sp>
      <p:sp>
        <p:nvSpPr>
          <p:cNvPr id="31747" name="Rectangle 3">
            <a:extLst>
              <a:ext uri="{FF2B5EF4-FFF2-40B4-BE49-F238E27FC236}">
                <a16:creationId xmlns:a16="http://schemas.microsoft.com/office/drawing/2014/main" id="{98D440EE-2AA3-4AEC-BA97-229B4A365406}"/>
              </a:ext>
            </a:extLst>
          </p:cNvPr>
          <p:cNvSpPr>
            <a:spLocks noGrp="1" noChangeArrowheads="1"/>
          </p:cNvSpPr>
          <p:nvPr>
            <p:ph type="body" idx="1"/>
          </p:nvPr>
        </p:nvSpPr>
        <p:spPr/>
        <p:txBody>
          <a:bodyPr/>
          <a:lstStyle/>
          <a:p>
            <a:pPr>
              <a:lnSpc>
                <a:spcPct val="90000"/>
              </a:lnSpc>
            </a:pPr>
            <a:r>
              <a:rPr lang="sl-SI" altLang="sl-SI" sz="2400">
                <a:latin typeface="Comic Sans MS" panose="030F0702030302020204" pitchFamily="66" charset="0"/>
                <a:cs typeface="Times New Roman" panose="02020603050405020304" pitchFamily="18" charset="0"/>
              </a:rPr>
              <a:t>V gospodarskem pomenu za ZDA in Japonsko </a:t>
            </a:r>
            <a:r>
              <a:rPr lang="sl-SI" altLang="sl-SI" sz="2400" b="1">
                <a:latin typeface="Comic Sans MS" panose="030F0702030302020204" pitchFamily="66" charset="0"/>
                <a:cs typeface="Times New Roman" panose="02020603050405020304" pitchFamily="18" charset="0"/>
              </a:rPr>
              <a:t>tretja najpomembnejša država na svetu</a:t>
            </a:r>
            <a:r>
              <a:rPr lang="sl-SI" altLang="sl-SI" sz="2400">
                <a:latin typeface="Comic Sans MS" panose="030F0702030302020204" pitchFamily="66" charset="0"/>
                <a:cs typeface="Times New Roman" panose="02020603050405020304" pitchFamily="18" charset="0"/>
              </a:rPr>
              <a:t>. </a:t>
            </a:r>
          </a:p>
          <a:p>
            <a:pPr>
              <a:lnSpc>
                <a:spcPct val="90000"/>
              </a:lnSpc>
            </a:pPr>
            <a:r>
              <a:rPr lang="sl-SI" altLang="sl-SI" sz="2400">
                <a:latin typeface="Comic Sans MS" panose="030F0702030302020204" pitchFamily="66" charset="0"/>
                <a:cs typeface="Times New Roman" panose="02020603050405020304" pitchFamily="18" charset="0"/>
              </a:rPr>
              <a:t>Z ameriško pomočjo po drugi svetovni vojni se je država hitro </a:t>
            </a:r>
            <a:r>
              <a:rPr lang="sl-SI" altLang="sl-SI" sz="2400" b="1">
                <a:latin typeface="Comic Sans MS" panose="030F0702030302020204" pitchFamily="66" charset="0"/>
                <a:cs typeface="Times New Roman" panose="02020603050405020304" pitchFamily="18" charset="0"/>
              </a:rPr>
              <a:t>industrializirala,</a:t>
            </a:r>
            <a:r>
              <a:rPr lang="sl-SI" altLang="sl-SI" sz="2400">
                <a:latin typeface="Comic Sans MS" panose="030F0702030302020204" pitchFamily="66" charset="0"/>
                <a:cs typeface="Times New Roman" panose="02020603050405020304" pitchFamily="18" charset="0"/>
              </a:rPr>
              <a:t> gospodarski uspehi pa so se s priključitvijo manj razvitih vzhodnih dežel v oktobru 1990 precej poslabšali. </a:t>
            </a:r>
          </a:p>
          <a:p>
            <a:pPr>
              <a:lnSpc>
                <a:spcPct val="90000"/>
              </a:lnSpc>
            </a:pPr>
            <a:r>
              <a:rPr lang="sl-SI" altLang="sl-SI" sz="2400">
                <a:latin typeface="Comic Sans MS" panose="030F0702030302020204" pitchFamily="66" charset="0"/>
                <a:cs typeface="Times New Roman" panose="02020603050405020304" pitchFamily="18" charset="0"/>
              </a:rPr>
              <a:t>Velike razlike med deželami zahodnega in vzhodnega dela Nemčije. Medtem, ko je </a:t>
            </a:r>
            <a:r>
              <a:rPr lang="sl-SI" altLang="sl-SI" sz="2400" b="1">
                <a:latin typeface="Comic Sans MS" panose="030F0702030302020204" pitchFamily="66" charset="0"/>
                <a:cs typeface="Times New Roman" panose="02020603050405020304" pitchFamily="18" charset="0"/>
              </a:rPr>
              <a:t>zahodni del</a:t>
            </a:r>
            <a:r>
              <a:rPr lang="sl-SI" altLang="sl-SI" sz="2400">
                <a:latin typeface="Comic Sans MS" panose="030F0702030302020204" pitchFamily="66" charset="0"/>
                <a:cs typeface="Times New Roman" panose="02020603050405020304" pitchFamily="18" charset="0"/>
              </a:rPr>
              <a:t> že dosegel </a:t>
            </a:r>
            <a:r>
              <a:rPr lang="sl-SI" altLang="sl-SI" sz="2400" u="sng">
                <a:latin typeface="Comic Sans MS" panose="030F0702030302020204" pitchFamily="66" charset="0"/>
                <a:cs typeface="Times New Roman" panose="02020603050405020304" pitchFamily="18" charset="0"/>
              </a:rPr>
              <a:t>stopnjo postindustrijskega</a:t>
            </a:r>
            <a:r>
              <a:rPr lang="sl-SI" altLang="sl-SI" sz="2400">
                <a:latin typeface="Comic Sans MS" panose="030F0702030302020204" pitchFamily="66" charset="0"/>
                <a:cs typeface="Times New Roman" panose="02020603050405020304" pitchFamily="18" charset="0"/>
              </a:rPr>
              <a:t> družbeno ekonomskega razvoja, je </a:t>
            </a:r>
            <a:r>
              <a:rPr lang="sl-SI" altLang="sl-SI" sz="2400" b="1">
                <a:latin typeface="Comic Sans MS" panose="030F0702030302020204" pitchFamily="66" charset="0"/>
                <a:cs typeface="Times New Roman" panose="02020603050405020304" pitchFamily="18" charset="0"/>
              </a:rPr>
              <a:t>vzhodni del</a:t>
            </a:r>
            <a:r>
              <a:rPr lang="sl-SI" altLang="sl-SI" sz="2400">
                <a:latin typeface="Comic Sans MS" panose="030F0702030302020204" pitchFamily="66" charset="0"/>
                <a:cs typeface="Times New Roman" panose="02020603050405020304" pitchFamily="18" charset="0"/>
              </a:rPr>
              <a:t> </a:t>
            </a:r>
            <a:r>
              <a:rPr lang="sl-SI" altLang="sl-SI" sz="2400" u="sng">
                <a:latin typeface="Comic Sans MS" panose="030F0702030302020204" pitchFamily="66" charset="0"/>
                <a:cs typeface="Times New Roman" panose="02020603050405020304" pitchFamily="18" charset="0"/>
              </a:rPr>
              <a:t>izrazito industrijska dežela</a:t>
            </a:r>
            <a:r>
              <a:rPr lang="sl-SI" altLang="sl-SI" sz="2400">
                <a:latin typeface="Comic Sans MS" panose="030F0702030302020204" pitchFamily="66" charset="0"/>
              </a:rPr>
              <a:t>.</a:t>
            </a:r>
          </a:p>
          <a:p>
            <a:pPr>
              <a:lnSpc>
                <a:spcPct val="90000"/>
              </a:lnSpc>
            </a:pPr>
            <a:endParaRPr lang="sl-SI" altLang="sl-SI" sz="2400">
              <a:latin typeface="Comic Sans MS" panose="030F0702030302020204" pitchFamily="66" charset="0"/>
            </a:endParaRPr>
          </a:p>
          <a:p>
            <a:pPr>
              <a:lnSpc>
                <a:spcPct val="90000"/>
              </a:lnSpc>
            </a:pPr>
            <a:endParaRPr lang="sl-SI" altLang="sl-SI" sz="2400">
              <a:latin typeface="Comic Sans MS" panose="030F0702030302020204" pitchFamily="66"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1505</Words>
  <Application>Microsoft Office PowerPoint</Application>
  <PresentationFormat>On-screen Show (4:3)</PresentationFormat>
  <Paragraphs>139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Comic Sans MS</vt:lpstr>
      <vt:lpstr>Default Design</vt:lpstr>
      <vt:lpstr>NEMČIJA</vt:lpstr>
      <vt:lpstr>NEMČIJA</vt:lpstr>
      <vt:lpstr>PowerPoint Presentation</vt:lpstr>
      <vt:lpstr>POLITIČNI SISTEM</vt:lpstr>
      <vt:lpstr>16 zveznih dežel</vt:lpstr>
      <vt:lpstr>Prebivalstvo</vt:lpstr>
      <vt:lpstr>PowerPoint Presentation</vt:lpstr>
      <vt:lpstr>Poselitev</vt:lpstr>
      <vt:lpstr>Gospodarstvo</vt:lpstr>
      <vt:lpstr>PowerPoint Presentation</vt:lpstr>
      <vt:lpstr>Industrija</vt:lpstr>
      <vt:lpstr>PowerPoint Presentation</vt:lpstr>
      <vt:lpstr>Naravne razmere</vt:lpstr>
      <vt:lpstr>PowerPoint Presentation</vt:lpstr>
      <vt:lpstr>Podnebje</vt:lpstr>
      <vt:lpstr>Problemi Porurja</vt:lpstr>
      <vt:lpstr>PowerPoint Presentation</vt:lpstr>
      <vt:lpstr>Povzetek težav Porurja</vt:lpstr>
      <vt:lpstr>Berlinski zid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2019-05-31T08:40:28Z</dcterms:created>
  <dcterms:modified xsi:type="dcterms:W3CDTF">2019-05-31T08:40:28Z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