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D87430C-BC7B-4ACE-A82E-50064F44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CAC7-A1E0-43B9-A07A-73A5731DCA1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31640B1-93B7-4557-995E-524FC4F9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946714C-96D7-4FEA-96E3-D16F911D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7089-67FF-47EA-8924-F862DB333F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6144536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77AB296-0F7A-4B98-AA99-3D84ECC3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776A-ABFA-433B-B07F-5CE1C10B50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B3AD7D8-6EAE-4CEA-B558-45F8B564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36FB75-392C-42D9-B470-FEA70F5C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B8BC-DADE-4DDF-83FE-38B0B4DB8D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2409184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D7081AA-3EED-45EC-8737-42794AF4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5C18-6B8A-43B9-B5B5-A28A9A7A3C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FE8D5D8-5A36-472D-8729-EFC08834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E55CF7B-0A56-44AA-A52F-A6977EFE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B42A-1184-4060-A61F-9898C5F0C6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4066651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8B685DA-7458-4BEC-B673-E8F972C4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E259-FCA8-4187-803B-5D22CE9711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5B0BFFC-3BB5-4E66-8E7E-66C586A2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0D11213-EDF3-4CA9-A429-122B598D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94379-1CFF-4459-BE17-9D89C344EF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647593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85F9C45-F034-4DF7-B832-0751A910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B31C-2826-42B7-A6D9-996F17E3D3C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412692E-AB72-4D69-852E-45D8BD97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2908FA1-2721-4246-95A5-8254A841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6CBAA-BB6C-4DBA-9C2A-3E7622126F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417669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8E7B42C-DC9F-4A20-AEA5-C559BB66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DF12-C4F1-4F2E-B64D-9283C91FE2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3E29C80-BC4E-488F-9CF7-080D9425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EE26771-13EA-4963-BBE1-BFA3A3D8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CCD97-36C9-4BCC-B51D-02CC2DF051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1351602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4F22818-6F76-4AA8-8438-0A377B35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5FA0-F5AF-4D5E-B883-27308719A5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1169BA2-1A22-4B77-A7A9-112EF410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77C880B2-3C51-425D-A784-CF1E364D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DC4C1-FCC0-4C06-B9E7-E5F5DB26C9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2630031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14FAB00-89F8-4060-B85D-025190E3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D44D-DEBA-4205-BEE5-A994317F5F2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4667633-305B-45B2-A990-DB6464F1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A479FEF2-4097-4843-9CFD-E1E8F96F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DF9D-4B77-4200-B82F-96AFCE1344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2179781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2A8BDB21-2BF4-4CAC-914B-FB4F361C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A20B-C4E3-4351-8BFA-0ADEDA6BCB0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C9821C5-8770-480F-8018-84ECEA6E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7B064ED4-B4BA-4993-9199-1A41A46B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575F2-6EB9-46C3-985E-6C1E7493D2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427722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6FAB309-768E-45B7-B367-74593D1E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002A-B6E0-4CDB-B587-4775B46E6F2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E71B06D-B920-486D-A7B3-A4E27CF4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0F8714A-05D0-4FC1-A63E-E090A168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6E0B-F2D2-41DC-ADAA-C70C075276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7747503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1C96CAB-FF6C-46FD-AB97-0204CFE5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054C-FE02-4F25-9580-F3B59C66A5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8BE72C6-BFD0-4CAC-8E76-2D1FD917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9A082CA-A4DA-4C4D-9DF7-00EF8785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096D-F618-4AA6-90A0-C3C2A51592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52027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B1DFE7A-7C4D-4D34-919D-CE3142BCE2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5B836ADF-2933-4F59-8A68-A66C17B7F6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6A39F18-1990-40F9-B782-362FE84C8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94F5A-3CAD-4EFA-B329-CCDFF79B1C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345D26F-60D3-4F9C-88ED-CEAB24C6D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4B026B8-47CE-434A-9741-7C73364ED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229B5A-A410-4BCA-A7F4-18B28F34F6A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79BB60-FE94-4E82-A3D1-00682B93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</p:spPr>
        <p:txBody>
          <a:bodyPr/>
          <a:lstStyle/>
          <a:p>
            <a:r>
              <a:rPr lang="sl-SI" altLang="sl-SI" sz="5400" b="1">
                <a:solidFill>
                  <a:srgbClr val="FF0000"/>
                </a:solidFill>
              </a:rPr>
              <a:t>NEMČIJA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2D23F8-6BC7-4F47-9273-DCB211FD3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4A2D8-4001-4446-8DA5-C560A558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14500"/>
            <a:ext cx="6000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82F2FBE-91CB-42BD-A7A8-94AEEB93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286000"/>
            <a:ext cx="585787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746C6463-C586-4344-A633-491F3B17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Podnebje</a:t>
            </a:r>
            <a:endParaRPr lang="sl-SI" altLang="sl-SI" b="1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1B0CA73-8892-44F1-8F0B-FBC5046C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4525963"/>
          </a:xfrm>
        </p:spPr>
        <p:txBody>
          <a:bodyPr/>
          <a:lstStyle/>
          <a:p>
            <a:r>
              <a:rPr lang="sl-SI" altLang="sl-SI"/>
              <a:t>Na SV izrazito oceansko</a:t>
            </a:r>
          </a:p>
          <a:p>
            <a:r>
              <a:rPr lang="sl-SI" altLang="sl-SI"/>
              <a:t>Na V in JV zlagoma prehaja v</a:t>
            </a:r>
          </a:p>
          <a:p>
            <a:r>
              <a:rPr lang="sl-SI" altLang="sl-SI"/>
              <a:t>Največ padavin je v višjih delih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660E539-B337-47ED-AF6B-62781333C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571750"/>
            <a:ext cx="1922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/>
              <a:t>mesto Kiel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04323 0.07152 0.08646 0.14328 -0.01007 0.16157 C -0.1066 0.17986 -0.45243 0.12222 -0.57882 0.10995 C -0.70521 0.09768 -0.75313 0.0537 -0.76875 0.08819 C -0.78438 0.12268 -0.72847 0.21967 -0.67257 0.31666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D3B88BB-0151-4813-A2C8-F0A9C8C6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71813"/>
            <a:ext cx="542925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slov 1">
            <a:extLst>
              <a:ext uri="{FF2B5EF4-FFF2-40B4-BE49-F238E27FC236}">
                <a16:creationId xmlns:a16="http://schemas.microsoft.com/office/drawing/2014/main" id="{FB4EEEC9-4E27-4668-9B46-B4667F0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Tla in rastje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C79B7C-0DEF-48C5-8805-D4225A18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25962"/>
          </a:xfrm>
        </p:spPr>
        <p:txBody>
          <a:bodyPr/>
          <a:lstStyle/>
          <a:p>
            <a:r>
              <a:rPr lang="sl-SI" altLang="sl-SI"/>
              <a:t>Najrodovitnejša tla ob S vznožju Sredogorja </a:t>
            </a:r>
          </a:p>
          <a:p>
            <a:r>
              <a:rPr lang="sl-SI" altLang="sl-SI"/>
              <a:t>Večinoma listopadni gozdovi</a:t>
            </a:r>
          </a:p>
          <a:p>
            <a:r>
              <a:rPr lang="sl-SI" altLang="sl-SI"/>
              <a:t>Gozdovi pokrivajo okoli 30% cele Nemčije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89E434B-D907-4DEB-8A96-BEB720C0D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4643438"/>
            <a:ext cx="1612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/>
              <a:t>Turingija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A5C00E5-2789-40AD-99BE-C8ED28816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90078">
            <a:off x="68263" y="781050"/>
            <a:ext cx="7772400" cy="1470025"/>
          </a:xfrm>
        </p:spPr>
        <p:txBody>
          <a:bodyPr/>
          <a:lstStyle/>
          <a:p>
            <a:r>
              <a:rPr lang="sl-SI" altLang="sl-SI"/>
              <a:t>HVALA ZA POZORNOST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9313EC00-23D6-4C53-8A10-D89E6B242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438" y="3500438"/>
            <a:ext cx="3343275" cy="1000125"/>
          </a:xfrm>
        </p:spPr>
        <p:txBody>
          <a:bodyPr/>
          <a:lstStyle/>
          <a:p>
            <a:r>
              <a:rPr lang="de-DE" altLang="sl-SI" sz="4400" b="1">
                <a:solidFill>
                  <a:schemeClr val="tx1"/>
                </a:solidFill>
              </a:rPr>
              <a:t>Ende!!</a:t>
            </a:r>
            <a:endParaRPr lang="sl-SI" altLang="sl-SI" sz="4400">
              <a:solidFill>
                <a:schemeClr val="tx1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4E05DB1A-154F-4E08-86AC-271F1BF88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86063"/>
            <a:ext cx="29051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F27318EB-A8A5-4C89-8A5A-FD8E56C0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28875"/>
            <a:ext cx="709453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7">
            <a:extLst>
              <a:ext uri="{FF2B5EF4-FFF2-40B4-BE49-F238E27FC236}">
                <a16:creationId xmlns:a16="http://schemas.microsoft.com/office/drawing/2014/main" id="{16009EBD-C143-41A9-93DF-74F5D8FBA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625" y="2571750"/>
            <a:ext cx="1700213" cy="928688"/>
          </a:xfrm>
        </p:spPr>
        <p:txBody>
          <a:bodyPr/>
          <a:lstStyle/>
          <a:p>
            <a:r>
              <a:rPr lang="sl-SI" altLang="sl-SI"/>
              <a:t>Berlin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1A00B13-FACD-4CEC-A13C-027C0DB1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642938"/>
            <a:ext cx="8215313" cy="1714500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tx1"/>
                </a:solidFill>
                <a:cs typeface="Times New Roman" pitchFamily="18" charset="0"/>
              </a:rPr>
              <a:t> parlamentarna zvezna republika      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tx1"/>
                </a:solidFill>
                <a:cs typeface="Times New Roman" pitchFamily="18" charset="0"/>
              </a:rPr>
              <a:t> 375 022 km</a:t>
            </a:r>
            <a:r>
              <a:rPr lang="sl-SI" b="1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sl-SI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tx1"/>
                </a:solidFill>
              </a:rPr>
              <a:t> 82.438,000 </a:t>
            </a:r>
            <a:r>
              <a:rPr lang="sl-SI" dirty="0">
                <a:solidFill>
                  <a:schemeClr val="tx1"/>
                </a:solidFill>
              </a:rPr>
              <a:t>prebivalcev</a:t>
            </a:r>
            <a:endParaRPr lang="sl-SI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sl-SI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>
            <a:extLst>
              <a:ext uri="{FF2B5EF4-FFF2-40B4-BE49-F238E27FC236}">
                <a16:creationId xmlns:a16="http://schemas.microsoft.com/office/drawing/2014/main" id="{5AF7936C-1990-4568-AAAD-0BDE0729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NEMČIJA JE: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786042C2-ADF5-44FC-973E-71DB3E0231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 sz="3200"/>
              <a:t>Četrta največja evropska država</a:t>
            </a:r>
          </a:p>
          <a:p>
            <a:r>
              <a:rPr lang="sl-SI" altLang="sl-SI" sz="3200"/>
              <a:t>Prva po številu prebivalcev in BDP (v EU)</a:t>
            </a:r>
          </a:p>
          <a:p>
            <a:r>
              <a:rPr lang="sl-SI" altLang="sl-SI" sz="3200"/>
              <a:t>S Francijo pobudnica širitve EU</a:t>
            </a:r>
          </a:p>
          <a:p>
            <a:endParaRPr lang="sl-SI" altLang="sl-SI" sz="3200"/>
          </a:p>
          <a:p>
            <a:endParaRPr lang="sl-SI" altLang="sl-S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FE758C-BD65-414C-AFE6-997B6F35DA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571625"/>
            <a:ext cx="3414712" cy="4525963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>
            <a:extLst>
              <a:ext uri="{FF2B5EF4-FFF2-40B4-BE49-F238E27FC236}">
                <a16:creationId xmlns:a16="http://schemas.microsoft.com/office/drawing/2014/main" id="{37EE3760-CD67-4A75-9861-B18D10D4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813" y="1643063"/>
            <a:ext cx="3143250" cy="4071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b="1" u="sng">
                <a:cs typeface="Times New Roman" panose="02020603050405020304" pitchFamily="18" charset="0"/>
              </a:rPr>
              <a:t>Dr</a:t>
            </a:r>
            <a:r>
              <a:rPr lang="sl-SI" altLang="sl-SI" b="1" u="sng"/>
              <a:t>ž</a:t>
            </a:r>
            <a:r>
              <a:rPr lang="sl-SI" altLang="sl-SI" b="1" u="sng">
                <a:cs typeface="Times New Roman" panose="02020603050405020304" pitchFamily="18" charset="0"/>
              </a:rPr>
              <a:t>ave sosede</a:t>
            </a:r>
            <a:r>
              <a:rPr lang="sl-SI" altLang="sl-SI" b="1" u="sng"/>
              <a:t>:</a:t>
            </a:r>
            <a:r>
              <a:rPr lang="sl-SI" altLang="sl-SI" b="1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>
                <a:cs typeface="Times New Roman" panose="02020603050405020304" pitchFamily="18" charset="0"/>
              </a:rPr>
              <a:t> 	Švica, Avstrija, Francija, Luksemburg, Belgija, Nizozemska,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sl-SI">
                <a:cs typeface="Times New Roman" panose="02020603050405020304" pitchFamily="18" charset="0"/>
              </a:rPr>
              <a:t>	Danska, Poljska,</a:t>
            </a:r>
            <a:r>
              <a:rPr lang="sl-SI" altLang="sl-SI" b="1">
                <a:cs typeface="Times New Roman" panose="02020603050405020304" pitchFamily="18" charset="0"/>
              </a:rPr>
              <a:t> </a:t>
            </a:r>
            <a:r>
              <a:rPr lang="sl-SI" altLang="sl-SI">
                <a:cs typeface="Times New Roman" panose="02020603050405020304" pitchFamily="18" charset="0"/>
              </a:rPr>
              <a:t>Češka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E8A8FD0-4708-4770-959C-7F87E866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4127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oljeZBesedilom 3">
            <a:extLst>
              <a:ext uri="{FF2B5EF4-FFF2-40B4-BE49-F238E27FC236}">
                <a16:creationId xmlns:a16="http://schemas.microsoft.com/office/drawing/2014/main" id="{950EA6DD-2C49-4798-A6A6-4E7CC1D3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71500"/>
            <a:ext cx="6715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3200" b="1" u="sng">
                <a:cs typeface="Times New Roman" panose="02020603050405020304" pitchFamily="18" charset="0"/>
              </a:rPr>
              <a:t>Denarna enota</a:t>
            </a:r>
            <a:r>
              <a:rPr lang="sl-SI" altLang="sl-SI" sz="3200" u="sng"/>
              <a:t>:</a:t>
            </a:r>
            <a:r>
              <a:rPr lang="sl-SI" altLang="sl-SI" sz="3200">
                <a:cs typeface="Times New Roman" panose="02020603050405020304" pitchFamily="18" charset="0"/>
              </a:rPr>
              <a:t>  Euro (€)     </a:t>
            </a:r>
            <a:r>
              <a:rPr lang="sl-SI" altLang="sl-SI">
                <a:cs typeface="Times New Roman" panose="02020603050405020304" pitchFamily="18" charset="0"/>
              </a:rPr>
              <a:t>                        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1C268C99-5512-4C45-8F1F-6283FD9B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Politični sistem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3E4208-754A-49DA-A3B1-880D473C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785938"/>
            <a:ext cx="41433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35FB22AC-FFD8-413D-B267-6E9F43B7C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28750"/>
            <a:ext cx="2500313" cy="4286250"/>
          </a:xfrm>
        </p:spPr>
        <p:txBody>
          <a:bodyPr anchor="ctr"/>
          <a:lstStyle/>
          <a:p>
            <a:r>
              <a:rPr lang="sl-SI" altLang="sl-SI"/>
              <a:t>Zvezna republika</a:t>
            </a:r>
          </a:p>
          <a:p>
            <a:r>
              <a:rPr lang="sl-SI" altLang="sl-SI"/>
              <a:t>Sestavljena je iz 16 zveznih dežel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96393B0-1FB4-403D-AC10-78FB2FF3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87503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7F6D8A34-9BF3-48F3-B3D0-211DA67A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2E78182-6865-4753-84EA-1E68E0CB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Večina prebivalstva je Nemcev (91%)</a:t>
            </a:r>
          </a:p>
          <a:p>
            <a:r>
              <a:rPr lang="sl-SI" altLang="sl-SI">
                <a:solidFill>
                  <a:schemeClr val="bg1"/>
                </a:solidFill>
              </a:rPr>
              <a:t>Je pa tudi dom številnih Turkov ,Italijanov in državljanom bivše republike Jugoslavije.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rankfurt">
            <a:extLst>
              <a:ext uri="{FF2B5EF4-FFF2-40B4-BE49-F238E27FC236}">
                <a16:creationId xmlns:a16="http://schemas.microsoft.com/office/drawing/2014/main" id="{81C808F2-64DB-4291-A8E8-C34DC7A7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857500"/>
            <a:ext cx="4973637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0BC4B56E-B446-4805-88FB-475DB2BD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Gospodarstvo: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20EBEE1-D149-4641-97E2-D86E2AFCA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Gospodarsko </a:t>
            </a:r>
            <a:r>
              <a:rPr lang="sl-SI" altLang="sl-SI" b="1"/>
              <a:t>tretje najpomembnejša država na svetu</a:t>
            </a:r>
          </a:p>
          <a:p>
            <a:r>
              <a:rPr lang="sl-SI" altLang="sl-SI"/>
              <a:t>Velike razlike med </a:t>
            </a:r>
            <a:r>
              <a:rPr lang="sl-SI" altLang="sl-SI" b="1"/>
              <a:t>zahodnim </a:t>
            </a:r>
            <a:r>
              <a:rPr lang="sl-SI" altLang="sl-SI"/>
              <a:t>in </a:t>
            </a:r>
            <a:r>
              <a:rPr lang="sl-SI" altLang="sl-SI" b="1"/>
              <a:t>vzhodnim delom Nemčije</a:t>
            </a:r>
            <a:endParaRPr lang="sl-SI" alt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EDF054D-118F-4544-88A2-0D95D2A4C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5357813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/>
              <a:t>Frankfurt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8398220E-0273-4BBE-A38E-089418AB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Industrija: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310CE32-1169-4577-B491-6CB83043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57313"/>
            <a:ext cx="7858125" cy="1928812"/>
          </a:xfrm>
        </p:spPr>
        <p:txBody>
          <a:bodyPr/>
          <a:lstStyle/>
          <a:p>
            <a:r>
              <a:rPr lang="sl-SI" altLang="sl-SI" b="1"/>
              <a:t>avtomobilska industrija, železova ruda, premog, zemeljski plin, vino, hmelj in pivo, turizem…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6EBBEFD-7E63-4056-B53A-66297E9D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429125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/>
              <a:t>Tovarna VW</a:t>
            </a: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5E3E896A-2D0F-44DD-BEED-CF47C827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857500"/>
            <a:ext cx="523081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1E51321-EB10-41FB-8E3E-73B17046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86063"/>
            <a:ext cx="57896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078CEE26-B666-4D16-A26F-268FA1C2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Naravne razmere: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E025E4E-F40D-4ADA-93ED-AAA8EEBB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Nemčija leži v srednji Evropi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+mj-lt"/>
                <a:cs typeface="Times New Roman" pitchFamily="18" charset="0"/>
              </a:rPr>
              <a:t>najvišjih vrh </a:t>
            </a:r>
            <a:r>
              <a:rPr lang="de-DE" dirty="0">
                <a:latin typeface="+mj-lt"/>
                <a:cs typeface="Times New Roman" pitchFamily="18" charset="0"/>
              </a:rPr>
              <a:t>Zugspitze</a:t>
            </a:r>
            <a:r>
              <a:rPr lang="sl-SI" dirty="0">
                <a:latin typeface="+mj-lt"/>
                <a:cs typeface="Times New Roman" pitchFamily="18" charset="0"/>
              </a:rPr>
              <a:t> (2963m)</a:t>
            </a:r>
            <a:endParaRPr lang="sl-SI" dirty="0">
              <a:latin typeface="+mj-lt"/>
            </a:endParaRPr>
          </a:p>
        </p:txBody>
      </p:sp>
      <p:sp>
        <p:nvSpPr>
          <p:cNvPr id="10245" name="PoljeZBesedilom 4">
            <a:extLst>
              <a:ext uri="{FF2B5EF4-FFF2-40B4-BE49-F238E27FC236}">
                <a16:creationId xmlns:a16="http://schemas.microsoft.com/office/drawing/2014/main" id="{94F60017-6957-49CF-B718-D9F94471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57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B7B6255-BBB9-4E7E-8B35-0B94F045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857375"/>
            <a:ext cx="1946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>
                <a:solidFill>
                  <a:schemeClr val="bg1"/>
                </a:solidFill>
              </a:rPr>
              <a:t>Zugspitze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-0.01111 0.03287 -0.02205 0.06597 -0.01754 0.09491 C -0.01302 0.12384 0.03993 0.1581 0.02743 0.17338 C 0.01493 0.18866 -0.0474 0.19236 -0.09254 0.18657 C -0.13767 0.18079 -0.16076 0.14907 -0.24375 0.13819 C -0.32674 0.12731 -0.5349 0.0956 -0.5901 0.12153 C -0.64531 0.14745 -0.6342 0.26597 -0.575 0.29329 C -0.5158 0.3206 -0.27865 0.2669 -0.23507 0.28495 C -0.19149 0.30301 -0.26111 0.38171 -0.31389 0.40162 C -0.36667 0.42153 -0.49427 0.38518 -0.55139 0.40486 C -0.60851 0.42454 -0.65955 0.48843 -0.65625 0.51991 C -0.65295 0.55139 -0.59219 0.57222 -0.53125 0.59329 " pathEditMode="relative" ptsTypes="aaaaaaaaaaaA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NEMČIJA</vt:lpstr>
      <vt:lpstr>Berlin</vt:lpstr>
      <vt:lpstr>NEMČIJA JE:</vt:lpstr>
      <vt:lpstr>PowerPoint Presentation</vt:lpstr>
      <vt:lpstr>Politični sistem</vt:lpstr>
      <vt:lpstr>Prebivalstvo</vt:lpstr>
      <vt:lpstr>Gospodarstvo:</vt:lpstr>
      <vt:lpstr>Industrija:</vt:lpstr>
      <vt:lpstr>Naravne razmere:</vt:lpstr>
      <vt:lpstr>Podnebje</vt:lpstr>
      <vt:lpstr>Tla in rastje</vt:lpstr>
      <vt:lpstr>HVALA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2019-05-31T08:40:28Z</dcterms:created>
  <dcterms:modified xsi:type="dcterms:W3CDTF">2019-05-31T08:40:28Z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