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56" r:id="rId1"/>
  </p:sldMasterIdLst>
  <p:notesMasterIdLst>
    <p:notesMasterId r:id="rId15"/>
  </p:notesMasterIdLst>
  <p:sldIdLst>
    <p:sldId id="256" r:id="rId2"/>
    <p:sldId id="262" r:id="rId3"/>
    <p:sldId id="257" r:id="rId4"/>
    <p:sldId id="263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4BEB5A"/>
    <a:srgbClr val="0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69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1DC09396-7A80-4B24-B5FD-F855FAA344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5298B1FB-FE52-4A5E-8A34-66A0CD6D0F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129191-CC68-4090-87DE-D24B4F8C1B28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9FC83887-81B1-462A-892A-583C76AD5F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EA8D43B6-37B5-41D0-8338-4DD4020FE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C7F1721A-6C05-42A0-84AB-1BFE86874F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E996F00-E824-4C55-B6EA-D6B980485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4FE549A-5267-428B-A5C9-530FF835CC2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stranske slike 1">
            <a:extLst>
              <a:ext uri="{FF2B5EF4-FFF2-40B4-BE49-F238E27FC236}">
                <a16:creationId xmlns:a16="http://schemas.microsoft.com/office/drawing/2014/main" id="{D81D762E-B296-4C7A-AFF2-876A6D4ACC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Ograda opomb 2">
            <a:extLst>
              <a:ext uri="{FF2B5EF4-FFF2-40B4-BE49-F238E27FC236}">
                <a16:creationId xmlns:a16="http://schemas.microsoft.com/office/drawing/2014/main" id="{10C18522-2479-4F67-82C3-3BCAF37BF4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7652" name="Ograda številke diapozitiva 3">
            <a:extLst>
              <a:ext uri="{FF2B5EF4-FFF2-40B4-BE49-F238E27FC236}">
                <a16:creationId xmlns:a16="http://schemas.microsoft.com/office/drawing/2014/main" id="{E0704661-C6AA-4FFB-8637-60BA6631E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DC01852C-96D8-4595-B67A-AC429F116C0D}" type="slidenum">
              <a:rPr lang="sl-SI" altLang="sl-SI">
                <a:latin typeface="Calibri" panose="020F0502020204030204" pitchFamily="34" charset="0"/>
              </a:rPr>
              <a:pPr/>
              <a:t>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stranske slike 1">
            <a:extLst>
              <a:ext uri="{FF2B5EF4-FFF2-40B4-BE49-F238E27FC236}">
                <a16:creationId xmlns:a16="http://schemas.microsoft.com/office/drawing/2014/main" id="{13EB47C4-D901-4344-BF43-4E11D959AF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Ograda opomb 2">
            <a:extLst>
              <a:ext uri="{FF2B5EF4-FFF2-40B4-BE49-F238E27FC236}">
                <a16:creationId xmlns:a16="http://schemas.microsoft.com/office/drawing/2014/main" id="{8CB29B42-200F-4360-9C89-5FF391766B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8676" name="Ograda številke diapozitiva 3">
            <a:extLst>
              <a:ext uri="{FF2B5EF4-FFF2-40B4-BE49-F238E27FC236}">
                <a16:creationId xmlns:a16="http://schemas.microsoft.com/office/drawing/2014/main" id="{56D53DFE-1822-4999-B318-00F12CA31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AFEEB09B-2D1D-4390-88D8-1D25554DBE47}" type="slidenum">
              <a:rPr lang="sl-SI" altLang="sl-SI">
                <a:latin typeface="Calibri" panose="020F0502020204030204" pitchFamily="34" charset="0"/>
              </a:rPr>
              <a:pPr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8742D8D6-EB96-4FF8-B5ED-182C85B3E4AE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ECC999EA-96D6-42BF-B0C0-49C6DCB8F486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13">
            <a:extLst>
              <a:ext uri="{FF2B5EF4-FFF2-40B4-BE49-F238E27FC236}">
                <a16:creationId xmlns:a16="http://schemas.microsoft.com/office/drawing/2014/main" id="{90E9382E-4445-4F75-8144-2A30D86A0052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C246C3BE-B4BC-474D-8E84-DCCC5D344B06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aven konektor 10">
            <a:extLst>
              <a:ext uri="{FF2B5EF4-FFF2-40B4-BE49-F238E27FC236}">
                <a16:creationId xmlns:a16="http://schemas.microsoft.com/office/drawing/2014/main" id="{31218D6C-1172-48A3-8D52-6E23302D6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17">
            <a:extLst>
              <a:ext uri="{FF2B5EF4-FFF2-40B4-BE49-F238E27FC236}">
                <a16:creationId xmlns:a16="http://schemas.microsoft.com/office/drawing/2014/main" id="{066B7145-40B8-431A-BF94-249BF20AF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aven konektor 19">
            <a:extLst>
              <a:ext uri="{FF2B5EF4-FFF2-40B4-BE49-F238E27FC236}">
                <a16:creationId xmlns:a16="http://schemas.microsoft.com/office/drawing/2014/main" id="{34C0E9C9-45AD-4687-97EE-66DF1CE88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Raven konektor 15">
            <a:extLst>
              <a:ext uri="{FF2B5EF4-FFF2-40B4-BE49-F238E27FC236}">
                <a16:creationId xmlns:a16="http://schemas.microsoft.com/office/drawing/2014/main" id="{69C6BD19-E87D-4349-B76F-76A7D9CB6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FAE2F9D9-4DF5-4624-9B77-C157AE22C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Raven konektor 21">
            <a:extLst>
              <a:ext uri="{FF2B5EF4-FFF2-40B4-BE49-F238E27FC236}">
                <a16:creationId xmlns:a16="http://schemas.microsoft.com/office/drawing/2014/main" id="{7A120842-4ED1-4FBD-8AD2-F79A0E053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C6C04827-CA22-4134-A9C7-C65C2AEA9E27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>
            <a:extLst>
              <a:ext uri="{FF2B5EF4-FFF2-40B4-BE49-F238E27FC236}">
                <a16:creationId xmlns:a16="http://schemas.microsoft.com/office/drawing/2014/main" id="{F31A2B65-F45F-40E1-88EA-6900C2952ECD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11F89C98-2830-41AE-B591-1C41EB14586F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>
            <a:extLst>
              <a:ext uri="{FF2B5EF4-FFF2-40B4-BE49-F238E27FC236}">
                <a16:creationId xmlns:a16="http://schemas.microsoft.com/office/drawing/2014/main" id="{8CF2844E-74D2-4392-9581-DDE7A6C4D76F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>
            <a:extLst>
              <a:ext uri="{FF2B5EF4-FFF2-40B4-BE49-F238E27FC236}">
                <a16:creationId xmlns:a16="http://schemas.microsoft.com/office/drawing/2014/main" id="{4B21AEE9-1BD4-4381-8BA8-606B29B68F4A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>
            <a:extLst>
              <a:ext uri="{FF2B5EF4-FFF2-40B4-BE49-F238E27FC236}">
                <a16:creationId xmlns:a16="http://schemas.microsoft.com/office/drawing/2014/main" id="{2E4F48EE-A682-4D7B-8269-71F3A7790098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EF3F7CD8-47EF-4DE5-B094-01C8D313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F8DD-D414-4DF3-9341-B3568F8E9927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5AFB6D31-028F-4A55-99AE-16D8EC5C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321FDF90-373C-4034-98F3-462E592C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D84DD944-ADFF-458E-92C2-D7154DEE0B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1944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0F91235-EA7A-414A-8543-1D093321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A6D2F-98B2-4D46-A180-472E58EF2694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24E8053-6BDB-4E14-AB12-E27CA451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3A70C16-0231-49EF-A1BA-FD8DF543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06C2-C290-438F-B842-43B18BCBAB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188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442A62A-4500-44CA-B1C4-17904FC99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BBD7-7EEA-484C-B03B-7C2705321E01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0C5BAB1-563B-4ACA-8E86-3F0E97D3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26B2BA0-085A-4F7A-B872-980DFBBD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45766-2610-4ED5-90BC-4DD0AB750A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182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26AF0993-29D1-428B-9D19-6F37C000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C42301-D39D-497E-B333-D9C80E6A02EF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EF4B7A53-5441-4BBF-8449-6CA4A57963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25E637-8F9D-4EBF-8140-671D025D7C0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F0697601-B440-4ED4-B863-DB996011EE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325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B1CC733F-BC6C-4AFF-8FA0-156EF37939FD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BDB9E1C3-0176-4BA1-A470-35344CD84D08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84D84F3C-FC29-4DF3-AE26-DE296AEF3DD8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529F0949-125A-4C21-AD78-E815BB0BA35B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aven konektor 12">
            <a:extLst>
              <a:ext uri="{FF2B5EF4-FFF2-40B4-BE49-F238E27FC236}">
                <a16:creationId xmlns:a16="http://schemas.microsoft.com/office/drawing/2014/main" id="{15DC7AFE-2877-48C4-A6B8-03EEACC41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aven konektor 13">
            <a:extLst>
              <a:ext uri="{FF2B5EF4-FFF2-40B4-BE49-F238E27FC236}">
                <a16:creationId xmlns:a16="http://schemas.microsoft.com/office/drawing/2014/main" id="{9DFD09B1-9227-47B3-9E96-B2338747A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aven konektor 14">
            <a:extLst>
              <a:ext uri="{FF2B5EF4-FFF2-40B4-BE49-F238E27FC236}">
                <a16:creationId xmlns:a16="http://schemas.microsoft.com/office/drawing/2014/main" id="{C26EB620-BF48-4FD7-9139-E68CD866B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15">
            <a:extLst>
              <a:ext uri="{FF2B5EF4-FFF2-40B4-BE49-F238E27FC236}">
                <a16:creationId xmlns:a16="http://schemas.microsoft.com/office/drawing/2014/main" id="{1E47AF3F-7DC6-4E4C-BE0A-ADB1E82AC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aven konektor 16">
            <a:extLst>
              <a:ext uri="{FF2B5EF4-FFF2-40B4-BE49-F238E27FC236}">
                <a16:creationId xmlns:a16="http://schemas.microsoft.com/office/drawing/2014/main" id="{E0B758DD-FC9D-4F60-BE50-76D4D3AE92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Pravokotnik 17">
            <a:extLst>
              <a:ext uri="{FF2B5EF4-FFF2-40B4-BE49-F238E27FC236}">
                <a16:creationId xmlns:a16="http://schemas.microsoft.com/office/drawing/2014/main" id="{B635ACD7-1655-4CDC-A84B-A05184E35853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>
            <a:extLst>
              <a:ext uri="{FF2B5EF4-FFF2-40B4-BE49-F238E27FC236}">
                <a16:creationId xmlns:a16="http://schemas.microsoft.com/office/drawing/2014/main" id="{94A659D0-8DEF-4465-8F7E-519602F23172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>
            <a:extLst>
              <a:ext uri="{FF2B5EF4-FFF2-40B4-BE49-F238E27FC236}">
                <a16:creationId xmlns:a16="http://schemas.microsoft.com/office/drawing/2014/main" id="{35FB8DFC-73B8-4706-9110-3BA9F15CFE1B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>
            <a:extLst>
              <a:ext uri="{FF2B5EF4-FFF2-40B4-BE49-F238E27FC236}">
                <a16:creationId xmlns:a16="http://schemas.microsoft.com/office/drawing/2014/main" id="{E842C70D-BE1A-4E86-BBFA-3B61D7240A3F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>
            <a:extLst>
              <a:ext uri="{FF2B5EF4-FFF2-40B4-BE49-F238E27FC236}">
                <a16:creationId xmlns:a16="http://schemas.microsoft.com/office/drawing/2014/main" id="{4F123A10-ECDB-4837-AAA5-7DC5B1859F06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F94BFC8C-FAE8-43DD-85C4-114C9E8753C9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25">
            <a:extLst>
              <a:ext uri="{FF2B5EF4-FFF2-40B4-BE49-F238E27FC236}">
                <a16:creationId xmlns:a16="http://schemas.microsoft.com/office/drawing/2014/main" id="{F0EAD2F7-5607-4DC5-9CB3-F9FD4125A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4FA7CCC5-5840-40FB-805E-ACBDCDB2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1E8EF-6A13-4C93-B5C9-F6CE6FC2ED16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859714DE-1800-43AE-856F-59C8FF11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733D7384-D6DF-4500-9FCC-B615B8CA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8E538558-529A-4D0F-A65D-62F2F77922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2157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0C7199DF-3382-4C3B-989D-4AD27A02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3ACA-8CB7-423A-89E0-DEA2A9686E63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0CB30DB5-DAFB-42B1-81D8-950A1B8B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104AF66B-0A90-4ABB-B43D-68CC8BB3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423F2-B22A-42C9-A51C-2D6E5E2A5F9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964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B803F710-8570-40CF-B371-33D9CB7F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B19E-90CF-4A56-918A-105E3A26E63D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1FCDDA2B-E119-4CBD-B1BA-831D3F83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E01334BB-439B-40DD-AAB4-8750B8B2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2D0DB-BAF8-4ED8-839F-165CF3DA64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44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445D7790-A207-4733-9AD9-C91999FB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01E10B-67F2-4481-BC0C-3C4A6102195E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CBCE41D5-9802-4317-A531-A5B454F1B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ABA5CE-FA18-473B-AEEE-587388F2619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4E7D694C-1DCE-4D84-B9F4-50996B535C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17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82989390-B2B5-411E-B571-E56F496D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39E-9224-4944-84FD-DF2B13EAB7EE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8D7CA76F-3C4A-49CF-8494-89F7B65A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21D1AB02-E7F6-4F22-8537-398FA636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E22D2-97D4-45DF-8D3E-4284513705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939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9">
            <a:extLst>
              <a:ext uri="{FF2B5EF4-FFF2-40B4-BE49-F238E27FC236}">
                <a16:creationId xmlns:a16="http://schemas.microsoft.com/office/drawing/2014/main" id="{1967A930-8EDD-438D-93F7-5EE42381A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konektor 7">
            <a:extLst>
              <a:ext uri="{FF2B5EF4-FFF2-40B4-BE49-F238E27FC236}">
                <a16:creationId xmlns:a16="http://schemas.microsoft.com/office/drawing/2014/main" id="{16656B45-A0E8-4B8E-990A-79E0945B5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konektor 8">
            <a:extLst>
              <a:ext uri="{FF2B5EF4-FFF2-40B4-BE49-F238E27FC236}">
                <a16:creationId xmlns:a16="http://schemas.microsoft.com/office/drawing/2014/main" id="{DBF9472D-52D8-4087-8315-05E2D860F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aven konektor 10">
            <a:extLst>
              <a:ext uri="{FF2B5EF4-FFF2-40B4-BE49-F238E27FC236}">
                <a16:creationId xmlns:a16="http://schemas.microsoft.com/office/drawing/2014/main" id="{356C91B7-E358-4069-B42E-1C39AC18E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8A6D252F-65B0-4939-889C-DE4D28F39526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6FB8B231-96E9-494D-A53C-6AC433B79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5B939D04-2076-42D2-B11E-DB91BA5AC597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98B7BFC9-9616-4669-A8BD-26E2E2B0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2A8DB8-AF4C-4CF8-A391-4411FB88CE39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63B52ECE-B4F9-4A30-AF06-B57574A0DE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85A2F0-2CB4-470C-BAAC-7983AE39635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3E61D6E9-50EE-4AF7-8ADE-CADCA4F131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1568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8">
            <a:extLst>
              <a:ext uri="{FF2B5EF4-FFF2-40B4-BE49-F238E27FC236}">
                <a16:creationId xmlns:a16="http://schemas.microsoft.com/office/drawing/2014/main" id="{00314C03-312B-4344-91B9-532C3B8F4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Elipsa 12">
            <a:extLst>
              <a:ext uri="{FF2B5EF4-FFF2-40B4-BE49-F238E27FC236}">
                <a16:creationId xmlns:a16="http://schemas.microsoft.com/office/drawing/2014/main" id="{743550E4-55D7-4293-9653-0A57B8ED9C3C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9">
            <a:extLst>
              <a:ext uri="{FF2B5EF4-FFF2-40B4-BE49-F238E27FC236}">
                <a16:creationId xmlns:a16="http://schemas.microsoft.com/office/drawing/2014/main" id="{15E436E4-3AEF-4BD1-93FC-317F8FFF7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BE784DFF-9432-4777-B2A3-528118CCF61E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aven konektor 11">
            <a:extLst>
              <a:ext uri="{FF2B5EF4-FFF2-40B4-BE49-F238E27FC236}">
                <a16:creationId xmlns:a16="http://schemas.microsoft.com/office/drawing/2014/main" id="{79BDD259-9735-41B4-9FE8-EEFB93E26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69E5386D-84B3-44BE-A1D7-E8AB294409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EBF56FE9-FC0F-419A-BC9C-6B13DD2AD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AA137BAD-C41D-4EDF-84BB-2DB6153D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BD55EA-4820-4C17-8B52-36AFB54C3FFC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A2041C1F-BA96-4126-99B7-8D4D6E7FE1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8AB781-8DCF-4108-BC32-048B616D84C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0B02B954-9A6F-4CDD-AD0C-E1DBE85E56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118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D4B65BF6-2D04-45AB-A178-E2C984ABE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F1FD080C-977B-47F8-81E9-A7B42A85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766BA6E5-6325-4537-800D-C697FD6AC0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2BAB9241-6571-4315-BD4E-1B17514A7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07DFB9-41F0-45DE-9660-DED8496908CB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AC2EF7B3-7B67-457D-9372-A7112FD9A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21DE7D39-323B-4379-9AAC-2724413F0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32" name="Raven konektor 8">
            <a:extLst>
              <a:ext uri="{FF2B5EF4-FFF2-40B4-BE49-F238E27FC236}">
                <a16:creationId xmlns:a16="http://schemas.microsoft.com/office/drawing/2014/main" id="{4E86F40F-501D-41C7-994D-CE804946A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6BC0BC49-7ABC-498B-975F-AA75419DF703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4" name="Raven konektor 10">
            <a:extLst>
              <a:ext uri="{FF2B5EF4-FFF2-40B4-BE49-F238E27FC236}">
                <a16:creationId xmlns:a16="http://schemas.microsoft.com/office/drawing/2014/main" id="{C3448E7C-B413-4A87-AB30-6FAE817677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A17FC8E3-B31E-44A2-B905-DDDFD5E23BDE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50F59CEB-1160-4E3F-9866-FBAE87D05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6123903E-87CE-4C67-90AB-57167ECB4A3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Nem%C4%8Dija" TargetMode="External"/><Relationship Id="rId2" Type="http://schemas.openxmlformats.org/officeDocument/2006/relationships/hyperlink" Target="http://www.mm-turist.si/bavarski-gradovi-dni-p-657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vic.org/projekti/projektno_delo/2007/2f/gradovi/index.html" TargetMode="External"/><Relationship Id="rId2" Type="http://schemas.openxmlformats.org/officeDocument/2006/relationships/hyperlink" Target="http://europa.eu/abc/european_countries/eu_members/germany/index_sl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imvic.org/projekti/projektno_delo/2007/2b/deutsch/Sport/op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Karte Bundesrepublik Deutschland.svg">
            <a:extLst>
              <a:ext uri="{FF2B5EF4-FFF2-40B4-BE49-F238E27FC236}">
                <a16:creationId xmlns:a16="http://schemas.microsoft.com/office/drawing/2014/main" id="{CDC9261C-CACC-43C1-A9B0-7F8728246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09550"/>
            <a:ext cx="16287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upload.wikimedia.org/wikipedia/commons/thumb/4/40/Brandenburger_tor_small.jpg/200px-Brandenburger_tor_small.jpg">
            <a:extLst>
              <a:ext uri="{FF2B5EF4-FFF2-40B4-BE49-F238E27FC236}">
                <a16:creationId xmlns:a16="http://schemas.microsoft.com/office/drawing/2014/main" id="{EA368DA0-AE84-4AD4-9375-F01B9908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236" y="702289"/>
            <a:ext cx="1905000" cy="1504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://upload.wikimedia.org/wikipedia/commons/thumb/9/9f/ZugspitzeJubilaeumsgratHoellental.JPG/280px-ZugspitzeJubilaeumsgratHoellental.JPG">
            <a:extLst>
              <a:ext uri="{FF2B5EF4-FFF2-40B4-BE49-F238E27FC236}">
                <a16:creationId xmlns:a16="http://schemas.microsoft.com/office/drawing/2014/main" id="{22C3B65D-BD04-4678-8E41-2232D2F6F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4583" y="2332654"/>
            <a:ext cx="3209417" cy="2384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60E3B7D-0ACB-42C4-AEC2-81D539AB0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3318" name="Podnaslov 2">
            <a:extLst>
              <a:ext uri="{FF2B5EF4-FFF2-40B4-BE49-F238E27FC236}">
                <a16:creationId xmlns:a16="http://schemas.microsoft.com/office/drawing/2014/main" id="{F2D60783-A42D-4FA5-B327-D149AB260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3A4F1E6-00B4-4C64-A2CE-7619E3B11500}"/>
              </a:ext>
            </a:extLst>
          </p:cNvPr>
          <p:cNvSpPr txBox="1"/>
          <p:nvPr/>
        </p:nvSpPr>
        <p:spPr>
          <a:xfrm>
            <a:off x="0" y="550880"/>
            <a:ext cx="8717031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     </a:t>
            </a:r>
            <a:r>
              <a:rPr lang="sl-SI" sz="8800" dirty="0">
                <a:solidFill>
                  <a:schemeClr val="bg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NEMČIJA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4A6BB3E-9F3D-4CF5-B8E5-420F33090062}"/>
              </a:ext>
            </a:extLst>
          </p:cNvPr>
          <p:cNvSpPr txBox="1"/>
          <p:nvPr/>
        </p:nvSpPr>
        <p:spPr>
          <a:xfrm>
            <a:off x="210312" y="2379493"/>
            <a:ext cx="865022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Deutschland</a:t>
            </a:r>
            <a:endParaRPr lang="sl-SI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432AFC9-A0DE-4309-B41E-DB111F074C2B}"/>
              </a:ext>
            </a:extLst>
          </p:cNvPr>
          <p:cNvSpPr txBox="1"/>
          <p:nvPr/>
        </p:nvSpPr>
        <p:spPr>
          <a:xfrm>
            <a:off x="429208" y="4795935"/>
            <a:ext cx="65687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Germany</a:t>
            </a:r>
            <a:endParaRPr lang="sl-SI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88" name="Picture 8" descr="http://media.primorski.eu/media/2010/08/15-Reka_Reno_medium.jpg">
            <a:extLst>
              <a:ext uri="{FF2B5EF4-FFF2-40B4-BE49-F238E27FC236}">
                <a16:creationId xmlns:a16="http://schemas.microsoft.com/office/drawing/2014/main" id="{AD8B01CA-D42B-4720-8468-E1E74313E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0799" y="4532460"/>
            <a:ext cx="3154553" cy="2103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2" name="Picture 12" descr="Lega Nemčije">
            <a:extLst>
              <a:ext uri="{FF2B5EF4-FFF2-40B4-BE49-F238E27FC236}">
                <a16:creationId xmlns:a16="http://schemas.microsoft.com/office/drawing/2014/main" id="{8A599F8F-7E45-4908-B24B-DA1649784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1779"/>
            <a:ext cx="4214593" cy="1938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93A781-4126-416C-ABC1-2DDCB4C3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Bavarski gradovi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D1ABC94-9A66-4DF1-A5DC-69CA45D637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Gradove je zgradil kralj Ludvik II v19. stoletju</a:t>
            </a:r>
            <a:r>
              <a:rPr lang="sl-SI" dirty="0"/>
              <a:t> </a:t>
            </a: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s čimer je popolnoma izpraznil državno blagajno. </a:t>
            </a:r>
          </a:p>
        </p:txBody>
      </p:sp>
      <p:pic>
        <p:nvPicPr>
          <p:cNvPr id="25602" name="Picture 2" descr="http://agencija-oskar.si/blog/wp-content/uploads/2008/10/neuschwanstein.jpg">
            <a:extLst>
              <a:ext uri="{FF2B5EF4-FFF2-40B4-BE49-F238E27FC236}">
                <a16:creationId xmlns:a16="http://schemas.microsoft.com/office/drawing/2014/main" id="{E56FEB51-ADA2-48AC-BE1E-9A9677D9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1" y="3264408"/>
            <a:ext cx="4406448" cy="3255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www.mm-turist.si/images/izleti/nemcija/ne-ludvik-II.jpg">
            <a:extLst>
              <a:ext uri="{FF2B5EF4-FFF2-40B4-BE49-F238E27FC236}">
                <a16:creationId xmlns:a16="http://schemas.microsoft.com/office/drawing/2014/main" id="{4DE41E02-EBC9-48F3-870D-8FF923CF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8203" y="347472"/>
            <a:ext cx="2461165" cy="1640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http://t0.gstatic.com/images?q=tbn:ANd9GcQtwT1mr251l7RbJ6gBVnT0bLh8yiPB4Jwy8oEJ5vkUFHh5z1wg">
            <a:extLst>
              <a:ext uri="{FF2B5EF4-FFF2-40B4-BE49-F238E27FC236}">
                <a16:creationId xmlns:a16="http://schemas.microsoft.com/office/drawing/2014/main" id="{50AA7C59-83F2-42A5-93CD-747201A4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087" y="4903025"/>
            <a:ext cx="2619375" cy="1743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B9E433-74A8-44FC-821A-5C1ACB37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bg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OLIMPIJSKI STOLP V MÜNCHNU</a:t>
            </a:r>
            <a:br>
              <a:rPr lang="sl-SI" dirty="0">
                <a:solidFill>
                  <a:schemeClr val="bg2">
                    <a:lumMod val="75000"/>
                  </a:schemeClr>
                </a:solidFill>
              </a:rPr>
            </a:b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DAE6C4F-A521-4CA7-A50C-2E39DBEA02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6626" name="Picture 2" descr="http://t1.gstatic.com/images?q=tbn:ANd9GcQ2bdMXNad4JUcB9wLHBRgsm60EnPcWTwATT6UrQVfdfX7REbRQ">
            <a:extLst>
              <a:ext uri="{FF2B5EF4-FFF2-40B4-BE49-F238E27FC236}">
                <a16:creationId xmlns:a16="http://schemas.microsoft.com/office/drawing/2014/main" id="{72D9FBE6-EC79-42E6-9A13-35EDAD85E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023" y="4231258"/>
            <a:ext cx="3255137" cy="2438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t1.gstatic.com/images?q=tbn:ANd9GcTqNH9bav8kdqa9GXUrKdSxu8eQyQltFiBiLdXgFMT0u7Q-z2JH">
            <a:extLst>
              <a:ext uri="{FF2B5EF4-FFF2-40B4-BE49-F238E27FC236}">
                <a16:creationId xmlns:a16="http://schemas.microsoft.com/office/drawing/2014/main" id="{0DD18174-FFF0-4954-BB41-1763B55F7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50048"/>
            <a:ext cx="2825369" cy="2116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farm4.static.flickr.com/3125/2898079187_0ff2d9980c_b.jpg">
            <a:extLst>
              <a:ext uri="{FF2B5EF4-FFF2-40B4-BE49-F238E27FC236}">
                <a16:creationId xmlns:a16="http://schemas.microsoft.com/office/drawing/2014/main" id="{2692A40E-C303-4841-B9C7-0D448247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62150"/>
            <a:ext cx="3122612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2ED9D6-5A36-448B-AE38-E513602F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VIRI: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2AD2260-B2A9-4D05-9375-F858EA6A0A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Knjiga: Države sveta, avtorja Karel </a:t>
            </a:r>
            <a:r>
              <a:rPr lang="sl-SI" dirty="0" err="1">
                <a:solidFill>
                  <a:schemeClr val="bg2">
                    <a:lumMod val="75000"/>
                  </a:schemeClr>
                </a:solidFill>
              </a:rPr>
              <a:t>Natek</a:t>
            </a: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 in Marjeta </a:t>
            </a:r>
            <a:r>
              <a:rPr lang="sl-SI" dirty="0" err="1">
                <a:solidFill>
                  <a:schemeClr val="bg2">
                    <a:lumMod val="75000"/>
                  </a:schemeClr>
                </a:solidFill>
              </a:rPr>
              <a:t>Natek</a:t>
            </a: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, založba Mladinska knjiga, izdano Ljubljana 2006: str. 109-119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Knjiga: Evropa naša preteklost in sedanjost, avtor: Martina Boden, založba Mladinska knjiga, izdano Ljubljana 2004: 327- 331.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Internet: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>
                <a:hlinkClick r:id="rId2"/>
              </a:rPr>
              <a:t>http://www.mm-turist.si/bavarski-gradovi-dni-p-657.php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>
                <a:hlinkClick r:id="rId3"/>
              </a:rPr>
              <a:t>http://sl.wikipedia.org/wiki/Nem%C4%8Dija</a:t>
            </a:r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81F484-F7BD-4644-B3E9-83665E8FC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8C7D03A5-E26D-4A40-8846-A7007674AC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>
                <a:hlinkClick r:id="rId2"/>
              </a:rPr>
              <a:t>http://europa.eu/abc/european_countries/eu_members/germany/index_sl.htm</a:t>
            </a:r>
            <a:endParaRPr lang="sl-SI" altLang="sl-SI"/>
          </a:p>
          <a:p>
            <a:endParaRPr lang="sl-SI" altLang="sl-SI"/>
          </a:p>
          <a:p>
            <a:r>
              <a:rPr lang="sl-SI" altLang="sl-SI">
                <a:hlinkClick r:id="rId3"/>
              </a:rPr>
              <a:t>http://www.gimvic.org/projekti/projektno_delo/2007/2f/gradovi/index.html</a:t>
            </a:r>
            <a:endParaRPr lang="sl-SI" altLang="sl-SI"/>
          </a:p>
          <a:p>
            <a:endParaRPr lang="sl-SI" altLang="sl-SI"/>
          </a:p>
          <a:p>
            <a:r>
              <a:rPr lang="sl-SI" altLang="sl-SI">
                <a:hlinkClick r:id="rId4"/>
              </a:rPr>
              <a:t>http://www.gimvic.org/projekti/projektno_delo/2007/2b/deutsch/Sport/op.html</a:t>
            </a:r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25604" name="PoljeZBesedilom 3">
            <a:extLst>
              <a:ext uri="{FF2B5EF4-FFF2-40B4-BE49-F238E27FC236}">
                <a16:creationId xmlns:a16="http://schemas.microsoft.com/office/drawing/2014/main" id="{FE50AB72-E6BD-44AE-9D22-FFEF3CAA0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13" y="5761038"/>
            <a:ext cx="4059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2">
            <a:extLst>
              <a:ext uri="{FF2B5EF4-FFF2-40B4-BE49-F238E27FC236}">
                <a16:creationId xmlns:a16="http://schemas.microsoft.com/office/drawing/2014/main" id="{C1C71446-0C6B-45D8-89E1-99D6933723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21506" name="Picture 2" descr="http://www.valdosta.edu/cip/images/Europe_map.jpg">
            <a:extLst>
              <a:ext uri="{FF2B5EF4-FFF2-40B4-BE49-F238E27FC236}">
                <a16:creationId xmlns:a16="http://schemas.microsoft.com/office/drawing/2014/main" id="{50FE7367-E4BC-43BE-B7FC-E4D33B18C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134" y="458906"/>
            <a:ext cx="8177866" cy="6051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FB89FC4-7A71-4DAA-979D-E8272E39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83185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75000"/>
                  </a:schemeClr>
                </a:solidFill>
              </a:rPr>
              <a:t>Meji na 9 </a:t>
            </a:r>
            <a:br>
              <a:rPr lang="sl-SI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sl-SI" sz="2800" dirty="0">
                <a:solidFill>
                  <a:schemeClr val="bg2">
                    <a:lumMod val="75000"/>
                  </a:schemeClr>
                </a:solidFill>
              </a:rPr>
              <a:t>držav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543E9B-587C-4DFB-8B0A-4969F85A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Osnovni podatki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2DF8F4E-590B-48DA-BC92-2B356426D3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Površina: 357.030 km²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Uradno ime: Zvezna Republika Nemčija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Prebivalci(2004): 82.561.000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Uradni jezik: nemški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Glavno mesto: Berlin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Denarna enota: evro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Najvišja gora: </a:t>
            </a:r>
            <a:r>
              <a:rPr lang="sl-SI" dirty="0" err="1"/>
              <a:t>Zugspitz</a:t>
            </a:r>
            <a:endParaRPr lang="sl-SI" dirty="0"/>
          </a:p>
        </p:txBody>
      </p:sp>
      <p:pic>
        <p:nvPicPr>
          <p:cNvPr id="19460" name="Picture 4" descr="http://t0.gstatic.com/images?q=tbn:ANd9GcRYFVXZCwgfSC5f2RdRAoHeSRBVsMpTIoaOmwSW6dQncfvS2eOD">
            <a:extLst>
              <a:ext uri="{FF2B5EF4-FFF2-40B4-BE49-F238E27FC236}">
                <a16:creationId xmlns:a16="http://schemas.microsoft.com/office/drawing/2014/main" id="{CA832B2C-1F14-4E04-8AA6-CA736827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2848673"/>
            <a:ext cx="4152900" cy="1095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8" descr="http://upload.wikimedia.org/wikipedia/commons/thumb/d/d4/Zugspitze_panorama2.jpg/500px-Zugspitze_panorama2.jpg">
            <a:extLst>
              <a:ext uri="{FF2B5EF4-FFF2-40B4-BE49-F238E27FC236}">
                <a16:creationId xmlns:a16="http://schemas.microsoft.com/office/drawing/2014/main" id="{35E781CB-DEA6-4BC8-8C27-BEEDC8341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02238"/>
            <a:ext cx="47625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http://www.playboy.si/media/cache/Photo/2008/06/08/euro-1_article_image.jpg">
            <a:extLst>
              <a:ext uri="{FF2B5EF4-FFF2-40B4-BE49-F238E27FC236}">
                <a16:creationId xmlns:a16="http://schemas.microsoft.com/office/drawing/2014/main" id="{5ABDF162-DC98-4E86-9BC8-46C1BEF36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9440" y="4443984"/>
            <a:ext cx="868207" cy="87617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8CC95-327E-4B18-91B3-DFC57D92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ZGODOVINA</a:t>
            </a:r>
            <a:br>
              <a:rPr lang="sl-SI" dirty="0">
                <a:solidFill>
                  <a:schemeClr val="bg2">
                    <a:lumMod val="75000"/>
                  </a:schemeClr>
                </a:solidFill>
              </a:rPr>
            </a:b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8DD64C7-8DB5-495F-A95E-48B096DED8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 Nastala oktobra leta 1990 z pridružitvijo dežel Nemške demokratične republike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V času velike politične napetosti leta so 1961 zgradili Berlinski zid, ki je bil porušen leta 1989</a:t>
            </a: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2530" name="Picture 2" descr="http://t2.gstatic.com/images?q=tbn:ANd9GcSq-vF6-ghEFlVouOJ2UoqxbxLxOkRJedmDVwWz-mb6XfjcZEWW">
            <a:extLst>
              <a:ext uri="{FF2B5EF4-FFF2-40B4-BE49-F238E27FC236}">
                <a16:creationId xmlns:a16="http://schemas.microsoft.com/office/drawing/2014/main" id="{FE361399-5A91-4F79-ADFF-01C79AC7C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3826">
            <a:off x="5193792" y="4343400"/>
            <a:ext cx="3540319" cy="2377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www.spiegel.de/img/0,1020,941554,00.jpg">
            <a:extLst>
              <a:ext uri="{FF2B5EF4-FFF2-40B4-BE49-F238E27FC236}">
                <a16:creationId xmlns:a16="http://schemas.microsoft.com/office/drawing/2014/main" id="{69DC0CD2-404D-4ACB-9320-8D02C06B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5847">
            <a:off x="274447" y="4298186"/>
            <a:ext cx="3502025" cy="2559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://t3.gstatic.com/images?q=tbn:ANd9GcT_Ns43GhSaZRuqx6FnbzHuwSVRQ0B38Pg0IywadHUkyFlpS7PX">
            <a:extLst>
              <a:ext uri="{FF2B5EF4-FFF2-40B4-BE49-F238E27FC236}">
                <a16:creationId xmlns:a16="http://schemas.microsoft.com/office/drawing/2014/main" id="{69D47398-FBA5-4D86-9524-338433BEF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13641">
            <a:off x="9272" y="-91440"/>
            <a:ext cx="1636649" cy="1225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0F5D1C0-08A1-4E00-B26D-86A4AD55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GOSPODARSTVO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B40E0EA-78EB-483D-B827-8AD77E3AF3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50 % kmetijstvo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30% gozd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Najpomembnejši pridelki: pšenica, ječmen, oves, rž, sladkorna pesa, krmna pesa, krompir, hmelj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</a:rPr>
              <a:t>( </a:t>
            </a:r>
            <a:r>
              <a:rPr lang="sl-SI" sz="2000" dirty="0"/>
              <a:t>največja proizvajalka na svetu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</a:rPr>
              <a:t>)</a:t>
            </a: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, zelenjava sadje in vino.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 descr="http://www.breisgau-schwarzwald.de/images/sasbachwalden-20090918_1926.jpg">
            <a:extLst>
              <a:ext uri="{FF2B5EF4-FFF2-40B4-BE49-F238E27FC236}">
                <a16:creationId xmlns:a16="http://schemas.microsoft.com/office/drawing/2014/main" id="{7E6B7A8C-0531-4D21-96C6-5D710532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2884">
            <a:off x="38214" y="4804538"/>
            <a:ext cx="2796661" cy="1873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t3.gstatic.com/images?q=tbn:ANd9GcS3TJZ43Cl_qA1N0cEWipbm9xH-q8BrX0njd05FlT8jTyjfEclU1g">
            <a:extLst>
              <a:ext uri="{FF2B5EF4-FFF2-40B4-BE49-F238E27FC236}">
                <a16:creationId xmlns:a16="http://schemas.microsoft.com/office/drawing/2014/main" id="{B022D5D1-5798-40B6-8F5C-2710AD26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7428" y="2923609"/>
            <a:ext cx="1706572" cy="1093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t0.gstatic.com/images?q=tbn:ANd9GcSwm1Y71M5F82vSA4CYMkih6mjc-ksz9Tq6o3I__sK7it9hvYmb">
            <a:extLst>
              <a:ext uri="{FF2B5EF4-FFF2-40B4-BE49-F238E27FC236}">
                <a16:creationId xmlns:a16="http://schemas.microsoft.com/office/drawing/2014/main" id="{DB4DC896-71B1-493F-AF4B-6AFFA218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9199">
            <a:off x="6588059" y="302184"/>
            <a:ext cx="2350203" cy="1769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 descr="http://www.nk.com/media/121367/sequel.jpg">
            <a:extLst>
              <a:ext uri="{FF2B5EF4-FFF2-40B4-BE49-F238E27FC236}">
                <a16:creationId xmlns:a16="http://schemas.microsoft.com/office/drawing/2014/main" id="{8A9A5485-899D-4B4D-B8E7-D7D6D2BEA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3978">
            <a:off x="3751291" y="1275048"/>
            <a:ext cx="2309581" cy="1732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0" name="Picture 14" descr="http://t1.gstatic.com/images?q=tbn:ANd9GcTs3xrEcAG-AKU95OrmBo8R_mW0jbKV7Dmf28-gycQSovt4Q8Aj">
            <a:extLst>
              <a:ext uri="{FF2B5EF4-FFF2-40B4-BE49-F238E27FC236}">
                <a16:creationId xmlns:a16="http://schemas.microsoft.com/office/drawing/2014/main" id="{11844D0D-8B4C-4171-89D6-28B0D5E24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6955" y="4529549"/>
            <a:ext cx="2140069" cy="2197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2" name="Picture 16" descr="http://gregorm.blog.siol.net/files/2008/12/2247586477_f084c124da.jpg">
            <a:extLst>
              <a:ext uri="{FF2B5EF4-FFF2-40B4-BE49-F238E27FC236}">
                <a16:creationId xmlns:a16="http://schemas.microsoft.com/office/drawing/2014/main" id="{D820EF23-B629-4D02-9871-82997D90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7311" y="4434840"/>
            <a:ext cx="1672209" cy="222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esna puščica 11">
            <a:extLst>
              <a:ext uri="{FF2B5EF4-FFF2-40B4-BE49-F238E27FC236}">
                <a16:creationId xmlns:a16="http://schemas.microsoft.com/office/drawing/2014/main" id="{73BA7FDA-0C6E-4DCF-B113-3F4C402FE78D}"/>
              </a:ext>
            </a:extLst>
          </p:cNvPr>
          <p:cNvSpPr/>
          <p:nvPr/>
        </p:nvSpPr>
        <p:spPr>
          <a:xfrm>
            <a:off x="2762250" y="5321300"/>
            <a:ext cx="1087438" cy="758825"/>
          </a:xfrm>
          <a:prstGeom prst="rightArrow">
            <a:avLst/>
          </a:prstGeom>
          <a:solidFill>
            <a:srgbClr val="4BEB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Desna puščica 12">
            <a:extLst>
              <a:ext uri="{FF2B5EF4-FFF2-40B4-BE49-F238E27FC236}">
                <a16:creationId xmlns:a16="http://schemas.microsoft.com/office/drawing/2014/main" id="{2DA8E1F8-9F05-48E4-9DA9-4AAFAB0C654D}"/>
              </a:ext>
            </a:extLst>
          </p:cNvPr>
          <p:cNvSpPr/>
          <p:nvPr/>
        </p:nvSpPr>
        <p:spPr>
          <a:xfrm>
            <a:off x="6043613" y="5349875"/>
            <a:ext cx="1179512" cy="739775"/>
          </a:xfrm>
          <a:prstGeom prst="rightArrow">
            <a:avLst/>
          </a:prstGeom>
          <a:solidFill>
            <a:srgbClr val="4BEB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3B4DB1-F610-4092-AE66-E69B7F59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D6309E28-2422-461A-BFC2-4590E0EBD1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3074" name="Picture 2" descr="http://t2.gstatic.com/images?q=tbn:ANd9GcQOKsu6FEkymHmMZS8bxQZqETv_j8PCYfnKmaSgq6EpjkyaxZtLiQ">
            <a:extLst>
              <a:ext uri="{FF2B5EF4-FFF2-40B4-BE49-F238E27FC236}">
                <a16:creationId xmlns:a16="http://schemas.microsoft.com/office/drawing/2014/main" id="{ABF6962E-BAE2-40AF-83AE-09F1C2A7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607" y="807588"/>
            <a:ext cx="4041521" cy="3027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Audi A4 Tdi Concept E Front Three Quarter View ">
            <a:extLst>
              <a:ext uri="{FF2B5EF4-FFF2-40B4-BE49-F238E27FC236}">
                <a16:creationId xmlns:a16="http://schemas.microsoft.com/office/drawing/2014/main" id="{185B8B25-16EE-411F-9A8B-5F7C9DD7A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408" y="408066"/>
            <a:ext cx="2845623" cy="2004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Turbine shaft | © MAN AG">
            <a:extLst>
              <a:ext uri="{FF2B5EF4-FFF2-40B4-BE49-F238E27FC236}">
                <a16:creationId xmlns:a16="http://schemas.microsoft.com/office/drawing/2014/main" id="{EAE9C7C5-2051-495B-AF08-B222D64A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095" y="4480560"/>
            <a:ext cx="4158868" cy="2079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t0.gstatic.com/images?q=tbn:Z2MQCBDfMW9X2M:http://cache4.asset-cache.net/xc/81700162.jpg?v=1&amp;c=IWSAsset&amp;k=2&amp;d=77BFBA49EF8789215ABF3343C02EA54889E51C939EFE6B3535ACFDF5A1A932F2677FB6BB8ED2B84CE30A760B0D811297&amp;t=1">
            <a:extLst>
              <a:ext uri="{FF2B5EF4-FFF2-40B4-BE49-F238E27FC236}">
                <a16:creationId xmlns:a16="http://schemas.microsoft.com/office/drawing/2014/main" id="{B3914710-EFB3-4021-A25B-0D0D48E6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7067" y="3118105"/>
            <a:ext cx="3250439" cy="2108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6C67CC-5754-437E-B0AE-04EB3054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PODNEBJE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A06BFDC-A089-494E-9DA8-CF516356C1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63688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Oceansko z milimi zimami, topla poletja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Največ padavin v višjih delih sredogorja in Alpah</a:t>
            </a:r>
          </a:p>
        </p:txBody>
      </p:sp>
      <p:pic>
        <p:nvPicPr>
          <p:cNvPr id="2051" name="Picture 3" descr="http://t0.gstatic.com/images?q=tbn:ANd9GcQVPmIhDgiTKAZgvIS0jfrBk8Sew5gu5iDZENGsvgX_3Asxtk0ukg">
            <a:extLst>
              <a:ext uri="{FF2B5EF4-FFF2-40B4-BE49-F238E27FC236}">
                <a16:creationId xmlns:a16="http://schemas.microsoft.com/office/drawing/2014/main" id="{259AEF06-3A35-43D7-A9C6-387DC13D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45" y="4368032"/>
            <a:ext cx="2823718" cy="211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ttp://t3.gstatic.com/images?q=tbn:ANd9GcRgyBsM1PS8eZxfx9d0Uap2ahfADl3C_ro6qmPy8sGjjPGA1ch7zA">
            <a:extLst>
              <a:ext uri="{FF2B5EF4-FFF2-40B4-BE49-F238E27FC236}">
                <a16:creationId xmlns:a16="http://schemas.microsoft.com/office/drawing/2014/main" id="{D588CB69-9AF6-4BD9-A391-55A285BE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015" y="4653407"/>
            <a:ext cx="2533650" cy="1800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PoljeZBesedilom 9">
            <a:extLst>
              <a:ext uri="{FF2B5EF4-FFF2-40B4-BE49-F238E27FC236}">
                <a16:creationId xmlns:a16="http://schemas.microsoft.com/office/drawing/2014/main" id="{4D198CF3-4039-4F3B-A581-EA1A8B0D0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6488113"/>
            <a:ext cx="266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Sredogorje</a:t>
            </a:r>
          </a:p>
        </p:txBody>
      </p:sp>
      <p:sp>
        <p:nvSpPr>
          <p:cNvPr id="19463" name="PoljeZBesedilom 10">
            <a:extLst>
              <a:ext uri="{FF2B5EF4-FFF2-40B4-BE49-F238E27FC236}">
                <a16:creationId xmlns:a16="http://schemas.microsoft.com/office/drawing/2014/main" id="{11D4C324-F085-40B8-8BD1-865E5A55D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6488113"/>
            <a:ext cx="2889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Alpe</a:t>
            </a:r>
          </a:p>
        </p:txBody>
      </p:sp>
      <p:pic>
        <p:nvPicPr>
          <p:cNvPr id="2055" name="Picture 7" descr="http://t1.gstatic.com/images?q=tbn:ANd9GcQMLXn-AzM1Y3AVL4GbauaRRrdIUeHPBuqyEpx0j9OC6mbeIASp">
            <a:extLst>
              <a:ext uri="{FF2B5EF4-FFF2-40B4-BE49-F238E27FC236}">
                <a16:creationId xmlns:a16="http://schemas.microsoft.com/office/drawing/2014/main" id="{757DA953-CC2E-407D-9AD5-EB177467D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4017" y="1981978"/>
            <a:ext cx="2971800" cy="1995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F0E619-34BA-42F7-8BB7-3D808F73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2891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ZVEZNE DEŽELE</a:t>
            </a:r>
          </a:p>
        </p:txBody>
      </p:sp>
      <p:sp>
        <p:nvSpPr>
          <p:cNvPr id="46" name="Ograda vsebine 45">
            <a:extLst>
              <a:ext uri="{FF2B5EF4-FFF2-40B4-BE49-F238E27FC236}">
                <a16:creationId xmlns:a16="http://schemas.microsoft.com/office/drawing/2014/main" id="{14929A2F-1261-4C4A-8BF4-866DDCF7C7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0213" y="1692275"/>
            <a:ext cx="7467600" cy="4873625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Nemčija je razdeljena na 16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zveznih dežel, te pa so: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1- </a:t>
            </a:r>
            <a:r>
              <a:rPr lang="sl-SI" sz="2500" dirty="0" err="1">
                <a:solidFill>
                  <a:schemeClr val="bg2">
                    <a:lumMod val="75000"/>
                  </a:schemeClr>
                </a:solidFill>
              </a:rPr>
              <a:t>Baden</a:t>
            </a: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l-SI" sz="2500" dirty="0" err="1">
                <a:solidFill>
                  <a:schemeClr val="bg2">
                    <a:lumMod val="75000"/>
                  </a:schemeClr>
                </a:solidFill>
              </a:rPr>
              <a:t>württemberg</a:t>
            </a:r>
            <a:endParaRPr lang="sl-SI" sz="25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2- Bavarska (</a:t>
            </a:r>
            <a:r>
              <a:rPr lang="sl-SI" sz="2500" dirty="0" err="1">
                <a:solidFill>
                  <a:schemeClr val="bg2">
                    <a:lumMod val="75000"/>
                  </a:schemeClr>
                </a:solidFill>
              </a:rPr>
              <a:t>bayern</a:t>
            </a: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3- Berlin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4. Brandenburg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5. Bremen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6. Hamburg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7. Hessen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8. </a:t>
            </a:r>
            <a:r>
              <a:rPr lang="sl-SI" sz="2500" dirty="0" err="1">
                <a:solidFill>
                  <a:schemeClr val="bg2">
                    <a:lumMod val="75000"/>
                  </a:schemeClr>
                </a:solidFill>
              </a:rPr>
              <a:t>Mecklenburg</a:t>
            </a: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sl-SI" sz="2500" dirty="0" err="1">
                <a:solidFill>
                  <a:schemeClr val="bg2">
                    <a:lumMod val="75000"/>
                  </a:schemeClr>
                </a:solidFill>
              </a:rPr>
              <a:t>predpomorjanska</a:t>
            </a:r>
            <a:endParaRPr lang="sl-SI" sz="25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9. Spodnja saška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/>
              <a:t>10. Severno Porenje- Vestfalija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/>
              <a:t>11. Porenje- pfalška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/>
              <a:t>12. Posarje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/>
              <a:t>13. Saška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/>
              <a:t>14. Saška- </a:t>
            </a:r>
            <a:r>
              <a:rPr lang="sl-SI" sz="2500" dirty="0" err="1"/>
              <a:t>Anhalt</a:t>
            </a:r>
            <a:endParaRPr lang="sl-SI" sz="2500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/>
              <a:t>15. Schleswig- </a:t>
            </a:r>
            <a:r>
              <a:rPr lang="sl-SI" sz="2500" dirty="0" err="1"/>
              <a:t>holstein</a:t>
            </a:r>
            <a:endParaRPr lang="sl-SI" sz="2500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/>
              <a:t>16- Turingija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25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68" name="Picture 44" descr="Dežele ZRN">
            <a:extLst>
              <a:ext uri="{FF2B5EF4-FFF2-40B4-BE49-F238E27FC236}">
                <a16:creationId xmlns:a16="http://schemas.microsoft.com/office/drawing/2014/main" id="{6E621F8A-6976-461E-889C-1A4D30135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24" y="1496461"/>
            <a:ext cx="3657307" cy="499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Picture 46" descr="Coat of arms of Berlin.svg">
            <a:extLst>
              <a:ext uri="{FF2B5EF4-FFF2-40B4-BE49-F238E27FC236}">
                <a16:creationId xmlns:a16="http://schemas.microsoft.com/office/drawing/2014/main" id="{B2A6501D-DFA6-4F95-A6A0-6996DEDC2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1792288"/>
            <a:ext cx="6953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8" descr="Coat of arms of Hamburg.svg">
            <a:extLst>
              <a:ext uri="{FF2B5EF4-FFF2-40B4-BE49-F238E27FC236}">
                <a16:creationId xmlns:a16="http://schemas.microsoft.com/office/drawing/2014/main" id="{4D49060E-8395-4CA0-855D-E6B44315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5294313"/>
            <a:ext cx="73025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0" descr="Bayern Wappen.svg">
            <a:extLst>
              <a:ext uri="{FF2B5EF4-FFF2-40B4-BE49-F238E27FC236}">
                <a16:creationId xmlns:a16="http://schemas.microsoft.com/office/drawing/2014/main" id="{C96152CC-966D-4639-9EBB-6C6D2F5F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2960688"/>
            <a:ext cx="7874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www.gimvic.org/projekti/projektno_delo/2007/2b/deutsch/berlin/images/berlinskizid2.jpg">
            <a:extLst>
              <a:ext uri="{FF2B5EF4-FFF2-40B4-BE49-F238E27FC236}">
                <a16:creationId xmlns:a16="http://schemas.microsoft.com/office/drawing/2014/main" id="{79728A1B-281E-496E-A0F9-29A3F3989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31813"/>
            <a:ext cx="39655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2F1BAF6-B501-4B99-B623-29CFBC8D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ZNAMENITOSTI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3CF5362-7497-4668-99D1-0939315A7A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 </a:t>
            </a: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Najbolj znana sta Berlinski zid in Brandenburška vrata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pic>
        <p:nvPicPr>
          <p:cNvPr id="24580" name="Picture 4" descr="http://t2.gstatic.com/images?q=tbn:ANd9GcQ4QLwt6fc7WY2eh518KyCJ8qSUA1wQmp_HC8rwyw__LQLs_0CT7Q">
            <a:extLst>
              <a:ext uri="{FF2B5EF4-FFF2-40B4-BE49-F238E27FC236}">
                <a16:creationId xmlns:a16="http://schemas.microsoft.com/office/drawing/2014/main" id="{D56435F7-E7F1-4892-BCBE-E2209EF1E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7897">
            <a:off x="134377" y="2674747"/>
            <a:ext cx="3494038" cy="2428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t3.gstatic.com/images?q=tbn:ANd9GcQhnW-If5RS4aY_8wt1oBwX6BmdLvk28rZPN_QrjJa4wYlbX0ly2g">
            <a:extLst>
              <a:ext uri="{FF2B5EF4-FFF2-40B4-BE49-F238E27FC236}">
                <a16:creationId xmlns:a16="http://schemas.microsoft.com/office/drawing/2014/main" id="{9415B3B8-0627-43CB-A17B-0B8CB821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6233" y="4818888"/>
            <a:ext cx="2722318" cy="2039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http://www.dailysoft.com/berlinwall/xgraphics/archive/maps/berlinmap_01.jpg">
            <a:extLst>
              <a:ext uri="{FF2B5EF4-FFF2-40B4-BE49-F238E27FC236}">
                <a16:creationId xmlns:a16="http://schemas.microsoft.com/office/drawing/2014/main" id="{734C4301-0E32-4257-BB06-6D7253D49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4921" y="3688448"/>
            <a:ext cx="3264407" cy="2682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362</Words>
  <Application>Microsoft Office PowerPoint</Application>
  <PresentationFormat>On-screen Show (4:3)</PresentationFormat>
  <Paragraphs>83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Schoolbook</vt:lpstr>
      <vt:lpstr>Wingdings</vt:lpstr>
      <vt:lpstr>Wingdings 2</vt:lpstr>
      <vt:lpstr>Altana</vt:lpstr>
      <vt:lpstr>PowerPoint Presentation</vt:lpstr>
      <vt:lpstr>Meji na 9  držav</vt:lpstr>
      <vt:lpstr>Osnovni podatki</vt:lpstr>
      <vt:lpstr>ZGODOVINA </vt:lpstr>
      <vt:lpstr>GOSPODARSTVO</vt:lpstr>
      <vt:lpstr>PowerPoint Presentation</vt:lpstr>
      <vt:lpstr>PODNEBJE</vt:lpstr>
      <vt:lpstr>ZVEZNE DEŽELE</vt:lpstr>
      <vt:lpstr>ZNAMENITOSTI</vt:lpstr>
      <vt:lpstr>Bavarski gradovi</vt:lpstr>
      <vt:lpstr>OLIMPIJSKI STOLP V MÜNCHNU </vt:lpstr>
      <vt:lpstr>VIRI: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2019-05-31T08:40:29Z</dcterms:created>
  <dcterms:modified xsi:type="dcterms:W3CDTF">2019-05-31T08:40:29Z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