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6" r:id="rId1"/>
  </p:sldMasterIdLst>
  <p:notesMasterIdLst>
    <p:notesMasterId r:id="rId15"/>
  </p:notes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4BEB5A"/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69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2795254-9E42-49A8-9BE5-380191DD63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BB1D718-9015-47A0-A2F1-33F3345065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224342-4D20-4D66-A078-532D5EF0FEDC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63707B6F-E0C2-4F9A-B257-A72D2F61A7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35BD63A0-ADB3-48A3-ACEF-1DD8D22F0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77FBF153-0245-4809-A3B8-6CFEB9DC25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E49FBDD-31E0-4190-A34B-595EB8C7D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2711AA-844E-4EC8-952F-EF4B005193C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39020B89-9817-48E0-BDD2-1CC4085F54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F1DDAFEF-C1E2-44AB-AFD6-EF35157EBE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D76AE312-D726-4AC0-9A31-164D7AD8A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A3AC63DC-D0CD-4BA4-8FF2-1D7C2465057C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43544946-001C-4CD7-974A-CEBAE73B80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06EE39C0-7AA8-498F-8CE5-82B28E50C2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60129C85-16D2-46B1-A7DF-263BAA4AD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A34D4535-D05E-4EB5-B46F-6DD78062F4CD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6EEA3576-4E4E-4AC9-A8BA-82C1A1941022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1960EEB8-22E7-427C-AA67-95807255B2AA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E870E81B-E8CD-457E-9071-E078BB2D456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C59145FB-D373-45D7-80A2-EB2BF7CC34AF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468CC38E-8F36-4CEC-8001-166CE99DE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D0CC93D4-F289-4D76-8B5E-3043ED2EA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38FE9905-830A-4C73-B560-72863E164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681B50C4-6DDF-4A18-9CA4-174A317E2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E60E8083-2B63-4D93-8E63-C52F67346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FA678F06-CA3D-4133-95C9-8C427C913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F480C65C-AEF5-415F-B175-1FCE2673348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C929BB83-D9C1-4898-B1FE-6826ECB79A3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EDA22985-3A30-40FB-9819-3AA2CBB78CA7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CA88FB09-27A5-4F85-83ED-705A68DD002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3ADA251D-9F97-43C7-AAA9-1E96470A48B2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40EBABF4-EF48-4BD9-B525-3572371F97E1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7446145F-C6F5-4E1D-9ACE-3B6A3964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56FA-98EC-44F8-A1FB-F5A198F978B5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589AE5DB-A20F-42FB-AD40-BC24C45E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AE3FFFAB-EFF8-46D0-AE0F-9A78B902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A24C4B2-BFB3-4E2F-9CCE-A3FBD14726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658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3D52B17-D96E-4452-8C1B-8A3EF0EB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CC49-1A7D-4F3A-9F4D-CC2BEE1BF731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10DB343-1FF7-4A7C-8EB3-5B0BD769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3002CC4-E67D-418F-B87D-75F8E3C8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52A5-C253-4E43-B6B3-EF048AD7AE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67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8BB4423-3059-4B7E-A1ED-76ECF25D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49B2-1F64-47AF-B09F-A8D499EBA330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34EBEF9-BF09-4F9A-A256-7312178B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7D02889-7F50-46D5-BD51-87F7BCF2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F2ED-81E6-4D83-ADA0-F660198AAE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96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E3B7503B-691B-4164-927D-BF2D00F2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135DC1-4BA3-49E5-8E33-3BC9BC2F6112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AE9D76AC-0CA7-4259-88F0-F57B24EAD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550A0-6CA0-4BE5-B6DB-5E7689BD4F2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8CAAA9D7-7D12-41E8-A4DB-68C3A7B937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72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50FBE87A-2624-4BC6-B1C9-C40CAA409C2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7FA0B746-873E-4F5B-9947-396507F4DE5A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5AED2180-AFB8-4578-AA37-683C9C5C51D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17963312-3FED-4E03-A94B-2235938070F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75F0BD4A-A939-4DB2-8554-68BE10170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735FD980-F6F4-4F20-80D8-F87DAEC27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5F2F2151-2A78-42E8-B2DC-A5266D720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037BA920-19D2-4B65-9009-F70569E8F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F30E5829-0D14-4707-A68C-F0EDC7C5A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FB65BE19-34A6-4C3F-9510-754B8D0680E1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FC7BF3F4-7C2F-4A75-9642-914664CEDD6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29157547-FB3E-4FD3-9C51-5324294C5637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81C57905-C4EF-4AF0-8754-41DBEDCBE0C9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4796D4CE-DE38-48B7-B458-10691CC93C85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49865E34-EEB1-4D47-8490-A240F71B8F74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5108E0BE-9C77-4365-840A-F24D6C5AA7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4AA78D2B-2D42-4F0F-9914-62F013E7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FD17-C570-43E0-9786-FD206857C365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4EB36FBB-9A6F-4C1B-9078-EAB10A8D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493D554D-D06E-49CB-8A19-BD0EBC78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CC762F3-1B93-4701-87B2-9132CB04BF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2057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BD3E50C-0242-4383-8CFF-AD2D21AE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A9C3-6816-4A0F-9049-A45714303125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08F2E20-9E05-4ABB-A168-E8DBD599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A4CE020-951B-4480-828F-0D5FB290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8B91A-1585-4288-84A5-6D9DE468DB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359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E45FAE45-AA27-4AFC-888E-9DF4E3E6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3697-B4FD-4875-8B0D-B42F3898ECB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4B5780A4-5297-45DD-BC6D-7F47F0F5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03AA9549-19FD-424E-9F6E-9DFF6AEB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31B01-BD76-40E4-B7C2-E775287DC1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798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FEA524B7-D5F1-40CF-9790-C2CCCE4E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618C49-F78F-4F62-8DAA-C15EE135B058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85A00069-57C0-457A-A6BD-3D5BA8EBF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7DA06-B87A-40E8-9C03-F20EDA3107D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AB59A7A6-736B-40BE-A697-8A87500C86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84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D6B76B7E-EC23-4EBF-B421-CC60EF49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7DF0-37CD-402E-A46B-80686AD73D9B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7345D40-311F-4616-877F-57263C1A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9F03EC7D-6CEA-4D5B-94E9-D90B4B92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F5F7-FD93-4DCB-B1A4-8418A966BD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397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1D8C7925-3B0E-4DEC-9E5A-2859C27AD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9FDE236D-6D10-4423-9899-71174D6B5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884D221F-CC69-44BC-9B23-865B3D566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94DA2691-7B9A-44E1-8470-BBF66990E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54431041-D978-4C53-9A54-477BE26F12CA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45F34E5C-D36C-44B7-8F6C-9A4A3C45C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5F118A66-B94A-4032-B7ED-961FE4FEBDC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681F7BC4-0609-4FBA-9BF1-28A3540A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BDF0EE-1679-4460-81F9-CB7E7087031A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D8874BFC-155F-4408-9A4B-CFE34C277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74A81A-231B-4815-B7F4-5CA868C5817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7E3EFE31-6699-4C71-8E7A-C01BB37A90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729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BE50AE6C-FF3B-45B5-9E00-D326071C6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996ED884-26AC-4462-8256-971C0065540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8AA25497-FAC4-407C-AA2C-4B4427DEC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C30D776E-A8EC-4E35-A1F2-FFEBCB56EA2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0B429F67-7ABB-4D60-A601-C18B8D4F9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35AFBB83-5FDC-43B2-9FCC-1EBEDF76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DFB04633-3781-4003-ACD3-1A3B1F677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EF6A76E3-294A-4B4F-9A37-1F80637F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938B31-B54E-4A95-92B1-9D5C15706661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2B95AF5B-EABA-4711-97E3-A005BC1BF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736A4E-E64C-4C4A-A71C-15C8B934F8F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25A775FE-E483-4F0F-A636-60560804C0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48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0EA4491B-3EA2-436A-A9B2-2D1370849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558C798C-C0C9-4FBB-9CEE-7C99D219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C1524968-A228-4EAB-98F6-F1AC8850F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39961CB3-6AF6-48C6-B9BD-47387F61B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4ACB7-4B6D-4103-A7C1-7524368130A2}" type="datetimeFigureOut">
              <a:rPr lang="sl-SI"/>
              <a:pPr>
                <a:defRPr/>
              </a:pPr>
              <a:t>31. 05. 2019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919607A4-E18F-4827-A9D0-989CB299F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B7F2A058-603B-483C-BDE1-D9FEDA8E7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1BF7647D-8EB3-43AE-AB1C-9A1CE2C64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FBA2B404-491E-4651-A5FC-CEE266E4A453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0CC961A5-F024-4138-BC85-5BD756BA6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F324878B-1DD9-49C8-9D63-2372E1994C04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2280C548-614F-4063-B036-D6C4DB2EC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26EE6D83-0088-4F5D-B32C-20F75AB1ACC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Nem%C4%8Dija" TargetMode="External"/><Relationship Id="rId2" Type="http://schemas.openxmlformats.org/officeDocument/2006/relationships/hyperlink" Target="http://www.mm-turist.si/bavarski-gradovi-dni-p-657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vic.org/projekti/projektno_delo/2007/2f/gradovi/index.html" TargetMode="External"/><Relationship Id="rId2" Type="http://schemas.openxmlformats.org/officeDocument/2006/relationships/hyperlink" Target="http://europa.eu/abc/european_countries/eu_members/germany/index_s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mvic.org/projekti/projektno_delo/2007/2b/deutsch/Sport/op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Karte Bundesrepublik Deutschland.svg">
            <a:extLst>
              <a:ext uri="{FF2B5EF4-FFF2-40B4-BE49-F238E27FC236}">
                <a16:creationId xmlns:a16="http://schemas.microsoft.com/office/drawing/2014/main" id="{E24D2555-ABE2-4F25-A749-C3526B65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09550"/>
            <a:ext cx="16287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http://upload.wikimedia.org/wikipedia/commons/thumb/4/40/Brandenburger_tor_small.jpg/200px-Brandenburger_tor_small.jpg">
            <a:extLst>
              <a:ext uri="{FF2B5EF4-FFF2-40B4-BE49-F238E27FC236}">
                <a16:creationId xmlns:a16="http://schemas.microsoft.com/office/drawing/2014/main" id="{B96F165B-E672-4D3B-861A-6DF9EC04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36" y="702289"/>
            <a:ext cx="1905000" cy="1504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upload.wikimedia.org/wikipedia/commons/thumb/9/9f/ZugspitzeJubilaeumsgratHoellental.JPG/280px-ZugspitzeJubilaeumsgratHoellental.JPG">
            <a:extLst>
              <a:ext uri="{FF2B5EF4-FFF2-40B4-BE49-F238E27FC236}">
                <a16:creationId xmlns:a16="http://schemas.microsoft.com/office/drawing/2014/main" id="{8D7A64E0-118A-4483-B4B1-68B172F9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583" y="2332654"/>
            <a:ext cx="3209417" cy="238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A38BD06-3591-4ED6-9F3D-99B6ECA1C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3318" name="Podnaslov 2">
            <a:extLst>
              <a:ext uri="{FF2B5EF4-FFF2-40B4-BE49-F238E27FC236}">
                <a16:creationId xmlns:a16="http://schemas.microsoft.com/office/drawing/2014/main" id="{39487941-8055-4AFF-B238-0049E0494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E3ACAF9-D90A-4140-9817-9A0DE6FC478D}"/>
              </a:ext>
            </a:extLst>
          </p:cNvPr>
          <p:cNvSpPr txBox="1"/>
          <p:nvPr/>
        </p:nvSpPr>
        <p:spPr>
          <a:xfrm>
            <a:off x="0" y="550880"/>
            <a:ext cx="871703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     </a:t>
            </a:r>
            <a:r>
              <a:rPr lang="sl-SI" sz="8800" dirty="0"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NEMČIJA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C97A4D1-C640-4D00-BD79-C48FECEC18D5}"/>
              </a:ext>
            </a:extLst>
          </p:cNvPr>
          <p:cNvSpPr txBox="1"/>
          <p:nvPr/>
        </p:nvSpPr>
        <p:spPr>
          <a:xfrm>
            <a:off x="210312" y="2379493"/>
            <a:ext cx="865022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Deutschland</a:t>
            </a:r>
            <a:endParaRPr lang="sl-SI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5016758-FAC5-4939-AAEF-E4617C9F8799}"/>
              </a:ext>
            </a:extLst>
          </p:cNvPr>
          <p:cNvSpPr txBox="1"/>
          <p:nvPr/>
        </p:nvSpPr>
        <p:spPr>
          <a:xfrm>
            <a:off x="429208" y="4795935"/>
            <a:ext cx="65687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Germany</a:t>
            </a:r>
            <a:endParaRPr lang="sl-SI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8" name="Picture 8" descr="http://media.primorski.eu/media/2010/08/15-Reka_Reno_medium.jpg">
            <a:extLst>
              <a:ext uri="{FF2B5EF4-FFF2-40B4-BE49-F238E27FC236}">
                <a16:creationId xmlns:a16="http://schemas.microsoft.com/office/drawing/2014/main" id="{EEB8699F-4F67-4932-8659-73071664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799" y="4532460"/>
            <a:ext cx="3154553" cy="210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Lega Nemčije">
            <a:extLst>
              <a:ext uri="{FF2B5EF4-FFF2-40B4-BE49-F238E27FC236}">
                <a16:creationId xmlns:a16="http://schemas.microsoft.com/office/drawing/2014/main" id="{749EDF87-930C-40AA-B9AC-8C12D5E0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1779"/>
            <a:ext cx="4214593" cy="1938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ABD4A-2B9F-461A-8352-8D280D6D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Bavarski gradovi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C089B5-AD94-4BC5-9208-8970950004E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Gradove je zgradil kralj Ludvik II v19. stoletju</a:t>
            </a:r>
            <a:r>
              <a:rPr lang="sl-SI" dirty="0"/>
              <a:t> 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s čimer je popolnoma izpraznil državno blagajno. </a:t>
            </a:r>
          </a:p>
        </p:txBody>
      </p:sp>
      <p:pic>
        <p:nvPicPr>
          <p:cNvPr id="25602" name="Picture 2" descr="http://agencija-oskar.si/blog/wp-content/uploads/2008/10/neuschwanstein.jpg">
            <a:extLst>
              <a:ext uri="{FF2B5EF4-FFF2-40B4-BE49-F238E27FC236}">
                <a16:creationId xmlns:a16="http://schemas.microsoft.com/office/drawing/2014/main" id="{E31E7364-DEBF-4306-A9EA-1B1FA79E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1" y="3264408"/>
            <a:ext cx="4406448" cy="325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mm-turist.si/images/izleti/nemcija/ne-ludvik-II.jpg">
            <a:extLst>
              <a:ext uri="{FF2B5EF4-FFF2-40B4-BE49-F238E27FC236}">
                <a16:creationId xmlns:a16="http://schemas.microsoft.com/office/drawing/2014/main" id="{E185FFA1-C31C-4CCB-A57B-214DA721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203" y="347472"/>
            <a:ext cx="2461165" cy="1640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http://t0.gstatic.com/images?q=tbn:ANd9GcQtwT1mr251l7RbJ6gBVnT0bLh8yiPB4Jwy8oEJ5vkUFHh5z1wg">
            <a:extLst>
              <a:ext uri="{FF2B5EF4-FFF2-40B4-BE49-F238E27FC236}">
                <a16:creationId xmlns:a16="http://schemas.microsoft.com/office/drawing/2014/main" id="{13D323DD-4568-4A83-B38E-F0F8FEC1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087" y="4903025"/>
            <a:ext cx="2619375" cy="1743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5B57A-F793-4802-A297-5ADCBEF5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OLIMPIJSKI STOLP V MÜNCHNU</a:t>
            </a:r>
            <a:br>
              <a:rPr lang="sl-SI" dirty="0">
                <a:solidFill>
                  <a:schemeClr val="bg2">
                    <a:lumMod val="75000"/>
                  </a:schemeClr>
                </a:solidFill>
              </a:rPr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56E56E-EDCC-4411-8774-D73A9ADD13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t1.gstatic.com/images?q=tbn:ANd9GcQ2bdMXNad4JUcB9wLHBRgsm60EnPcWTwATT6UrQVfdfX7REbRQ">
            <a:extLst>
              <a:ext uri="{FF2B5EF4-FFF2-40B4-BE49-F238E27FC236}">
                <a16:creationId xmlns:a16="http://schemas.microsoft.com/office/drawing/2014/main" id="{108BAF6A-95A4-4F17-9A73-569613BD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023" y="4231258"/>
            <a:ext cx="3255137" cy="2438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t1.gstatic.com/images?q=tbn:ANd9GcTqNH9bav8kdqa9GXUrKdSxu8eQyQltFiBiLdXgFMT0u7Q-z2JH">
            <a:extLst>
              <a:ext uri="{FF2B5EF4-FFF2-40B4-BE49-F238E27FC236}">
                <a16:creationId xmlns:a16="http://schemas.microsoft.com/office/drawing/2014/main" id="{D4BA7DD9-FF44-48CB-8AEA-1890E335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0048"/>
            <a:ext cx="2825369" cy="2116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farm4.static.flickr.com/3125/2898079187_0ff2d9980c_b.jpg">
            <a:extLst>
              <a:ext uri="{FF2B5EF4-FFF2-40B4-BE49-F238E27FC236}">
                <a16:creationId xmlns:a16="http://schemas.microsoft.com/office/drawing/2014/main" id="{277818B9-A9F1-40C6-A0EC-6EBDE83D0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62150"/>
            <a:ext cx="3122612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EB5F5-0749-4E78-86C0-D2F08B13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VIRI: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EC2A6D3-928B-4F48-9E23-5E241652E1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Knjiga: Države sveta, avtorja Karel </a:t>
            </a:r>
            <a:r>
              <a:rPr lang="sl-SI" dirty="0" err="1">
                <a:solidFill>
                  <a:schemeClr val="bg2">
                    <a:lumMod val="75000"/>
                  </a:schemeClr>
                </a:solidFill>
              </a:rPr>
              <a:t>Natek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 in Marjeta </a:t>
            </a:r>
            <a:r>
              <a:rPr lang="sl-SI" dirty="0" err="1">
                <a:solidFill>
                  <a:schemeClr val="bg2">
                    <a:lumMod val="75000"/>
                  </a:schemeClr>
                </a:solidFill>
              </a:rPr>
              <a:t>Natek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, založba Mladinska knjiga, izdano Ljubljana 2006: str. 109-119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Knjiga: Evropa naša preteklost in sedanjost, avtor: Martina Boden, založba Mladinska knjiga, izdano Ljubljana 2004: 327- 331.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Internet: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>
                <a:hlinkClick r:id="rId2"/>
              </a:rPr>
              <a:t>http://www.mm-turist.si/bavarski-gradovi-dni-p-657.php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>
                <a:hlinkClick r:id="rId3"/>
              </a:rPr>
              <a:t>http://sl.wikipedia.org/wiki/Nem%C4%8Dija</a:t>
            </a: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E157B3-5103-4CAA-B85E-CC70252F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0616B51A-CFD9-409D-8055-57120592A1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http://europa.eu/abc/european_countries/eu_members/germany/index_sl.htm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3"/>
              </a:rPr>
              <a:t>http://www.gimvic.org/projekti/projektno_delo/2007/2f/gradovi/index.html</a:t>
            </a:r>
            <a:endParaRPr lang="sl-SI" altLang="sl-SI"/>
          </a:p>
          <a:p>
            <a:endParaRPr lang="sl-SI" altLang="sl-SI"/>
          </a:p>
          <a:p>
            <a:r>
              <a:rPr lang="sl-SI" altLang="sl-SI">
                <a:hlinkClick r:id="rId4"/>
              </a:rPr>
              <a:t>http://www.gimvic.org/projekti/projektno_delo/2007/2b/deutsch/Sport/op.html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1A86257A-C55B-43AF-8443-55040965D7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21506" name="Picture 2" descr="http://www.valdosta.edu/cip/images/Europe_map.jpg">
            <a:extLst>
              <a:ext uri="{FF2B5EF4-FFF2-40B4-BE49-F238E27FC236}">
                <a16:creationId xmlns:a16="http://schemas.microsoft.com/office/drawing/2014/main" id="{989C3004-5534-4744-91E4-FFB29CC9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134" y="458906"/>
            <a:ext cx="8177866" cy="6051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036F102-C5A7-4C8A-9BE9-43C1E5F7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83185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800" dirty="0">
                <a:solidFill>
                  <a:schemeClr val="bg2">
                    <a:lumMod val="75000"/>
                  </a:schemeClr>
                </a:solidFill>
              </a:rPr>
              <a:t>Meji na 9 </a:t>
            </a:r>
            <a:br>
              <a:rPr lang="sl-SI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sl-SI" sz="2800" dirty="0">
                <a:solidFill>
                  <a:schemeClr val="bg2">
                    <a:lumMod val="75000"/>
                  </a:schemeClr>
                </a:solidFill>
              </a:rPr>
              <a:t>držav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882B44-9432-4901-825A-ED3127DF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4969F17-AA12-421E-A23B-8086BEFAD9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Površina: 357.030 km²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Uradno ime: Zvezna Republika Nemčija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Prebivalci(2004): 82.561.000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Uradni jezik: nemški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Glavno mesto: Berlin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Denarna enota: evro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Najvišja gora: </a:t>
            </a:r>
            <a:r>
              <a:rPr lang="sl-SI" dirty="0" err="1"/>
              <a:t>Zugspitz</a:t>
            </a:r>
            <a:endParaRPr lang="sl-SI" dirty="0"/>
          </a:p>
        </p:txBody>
      </p:sp>
      <p:pic>
        <p:nvPicPr>
          <p:cNvPr id="19460" name="Picture 4" descr="http://t0.gstatic.com/images?q=tbn:ANd9GcRYFVXZCwgfSC5f2RdRAoHeSRBVsMpTIoaOmwSW6dQncfvS2eOD">
            <a:extLst>
              <a:ext uri="{FF2B5EF4-FFF2-40B4-BE49-F238E27FC236}">
                <a16:creationId xmlns:a16="http://schemas.microsoft.com/office/drawing/2014/main" id="{56DC8E39-27C0-4FA2-856F-5A06147B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2848673"/>
            <a:ext cx="4152900" cy="1095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8" descr="http://upload.wikimedia.org/wikipedia/commons/thumb/d/d4/Zugspitze_panorama2.jpg/500px-Zugspitze_panorama2.jpg">
            <a:extLst>
              <a:ext uri="{FF2B5EF4-FFF2-40B4-BE49-F238E27FC236}">
                <a16:creationId xmlns:a16="http://schemas.microsoft.com/office/drawing/2014/main" id="{C4E15812-ED10-4BA0-A1C1-FDB1B211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02238"/>
            <a:ext cx="47625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http://www.playboy.si/media/cache/Photo/2008/06/08/euro-1_article_image.jpg">
            <a:extLst>
              <a:ext uri="{FF2B5EF4-FFF2-40B4-BE49-F238E27FC236}">
                <a16:creationId xmlns:a16="http://schemas.microsoft.com/office/drawing/2014/main" id="{B9D45515-E8E7-48EA-A086-BF273E4D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9440" y="4443984"/>
            <a:ext cx="868207" cy="87617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5C82C-C4CB-4473-B6C0-789AA6DB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ZGODOVINA</a:t>
            </a:r>
            <a:br>
              <a:rPr lang="sl-SI" dirty="0">
                <a:solidFill>
                  <a:schemeClr val="bg2">
                    <a:lumMod val="75000"/>
                  </a:schemeClr>
                </a:solidFill>
              </a:rPr>
            </a:b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C8110A-84F8-4371-982D-1CD6122C20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 Nastala oktobra leta 1990 z pridružitvijo dežel Nemške demokratične republike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V času velike politične napetosti leta so 1961 zgradili Berlinski zid, ki je bil porušen leta 1989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t2.gstatic.com/images?q=tbn:ANd9GcSq-vF6-ghEFlVouOJ2UoqxbxLxOkRJedmDVwWz-mb6XfjcZEWW">
            <a:extLst>
              <a:ext uri="{FF2B5EF4-FFF2-40B4-BE49-F238E27FC236}">
                <a16:creationId xmlns:a16="http://schemas.microsoft.com/office/drawing/2014/main" id="{6986B4FE-E1B9-425C-AEA7-4BF064BE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3826">
            <a:off x="5193792" y="4343400"/>
            <a:ext cx="3540319" cy="237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spiegel.de/img/0,1020,941554,00.jpg">
            <a:extLst>
              <a:ext uri="{FF2B5EF4-FFF2-40B4-BE49-F238E27FC236}">
                <a16:creationId xmlns:a16="http://schemas.microsoft.com/office/drawing/2014/main" id="{76B2A420-276E-41FF-9463-8FE7D2E2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5847">
            <a:off x="274447" y="4298186"/>
            <a:ext cx="3502025" cy="2559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://t3.gstatic.com/images?q=tbn:ANd9GcT_Ns43GhSaZRuqx6FnbzHuwSVRQ0B38Pg0IywadHUkyFlpS7PX">
            <a:extLst>
              <a:ext uri="{FF2B5EF4-FFF2-40B4-BE49-F238E27FC236}">
                <a16:creationId xmlns:a16="http://schemas.microsoft.com/office/drawing/2014/main" id="{A37B9BE5-29CD-4D93-9F03-9812CA93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3641">
            <a:off x="9272" y="-91440"/>
            <a:ext cx="1636649" cy="1225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E107EE2-872A-4030-9019-AD8C10E9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F7EC4FF-723E-4086-A48C-399F5EAB7C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50 % kmetijstvo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30% gozd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Najpomembnejši pridelki: pšenica, ječmen, oves, rž, sladkorna pesa, krmna pesa, krompir, hmelj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( </a:t>
            </a:r>
            <a:r>
              <a:rPr lang="sl-SI" sz="2000" dirty="0"/>
              <a:t>največja proizvajalka na svetu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, zelenjava sadje in vino.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breisgau-schwarzwald.de/images/sasbachwalden-20090918_1926.jpg">
            <a:extLst>
              <a:ext uri="{FF2B5EF4-FFF2-40B4-BE49-F238E27FC236}">
                <a16:creationId xmlns:a16="http://schemas.microsoft.com/office/drawing/2014/main" id="{3E3D9959-475B-463D-9BEF-B356F80D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2884">
            <a:off x="38214" y="4804538"/>
            <a:ext cx="2796661" cy="1873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t3.gstatic.com/images?q=tbn:ANd9GcS3TJZ43Cl_qA1N0cEWipbm9xH-q8BrX0njd05FlT8jTyjfEclU1g">
            <a:extLst>
              <a:ext uri="{FF2B5EF4-FFF2-40B4-BE49-F238E27FC236}">
                <a16:creationId xmlns:a16="http://schemas.microsoft.com/office/drawing/2014/main" id="{E542CC37-211F-4FAC-B989-3CDE6CCE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428" y="2923609"/>
            <a:ext cx="1706572" cy="1093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t0.gstatic.com/images?q=tbn:ANd9GcSwm1Y71M5F82vSA4CYMkih6mjc-ksz9Tq6o3I__sK7it9hvYmb">
            <a:extLst>
              <a:ext uri="{FF2B5EF4-FFF2-40B4-BE49-F238E27FC236}">
                <a16:creationId xmlns:a16="http://schemas.microsoft.com/office/drawing/2014/main" id="{6AEBE6A4-83FF-481C-914E-2DB3E0AA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9199">
            <a:off x="6588059" y="302184"/>
            <a:ext cx="2350203" cy="1769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://www.nk.com/media/121367/sequel.jpg">
            <a:extLst>
              <a:ext uri="{FF2B5EF4-FFF2-40B4-BE49-F238E27FC236}">
                <a16:creationId xmlns:a16="http://schemas.microsoft.com/office/drawing/2014/main" id="{8C6F8D47-9E63-4021-80C8-3251C8E4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3978">
            <a:off x="3751291" y="1275048"/>
            <a:ext cx="2309581" cy="1732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://t1.gstatic.com/images?q=tbn:ANd9GcTs3xrEcAG-AKU95OrmBo8R_mW0jbKV7Dmf28-gycQSovt4Q8Aj">
            <a:extLst>
              <a:ext uri="{FF2B5EF4-FFF2-40B4-BE49-F238E27FC236}">
                <a16:creationId xmlns:a16="http://schemas.microsoft.com/office/drawing/2014/main" id="{54A15E08-2417-42E2-B967-2C4297FF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6955" y="4529549"/>
            <a:ext cx="2140069" cy="219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2" name="Picture 16" descr="http://gregorm.blog.siol.net/files/2008/12/2247586477_f084c124da.jpg">
            <a:extLst>
              <a:ext uri="{FF2B5EF4-FFF2-40B4-BE49-F238E27FC236}">
                <a16:creationId xmlns:a16="http://schemas.microsoft.com/office/drawing/2014/main" id="{D9C8FC44-4CBA-4D6D-818F-2F5C115F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7311" y="4434840"/>
            <a:ext cx="1672209" cy="222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esna puščica 11">
            <a:extLst>
              <a:ext uri="{FF2B5EF4-FFF2-40B4-BE49-F238E27FC236}">
                <a16:creationId xmlns:a16="http://schemas.microsoft.com/office/drawing/2014/main" id="{92BB5C2D-1425-470C-A09B-EBEA04D83DB8}"/>
              </a:ext>
            </a:extLst>
          </p:cNvPr>
          <p:cNvSpPr/>
          <p:nvPr/>
        </p:nvSpPr>
        <p:spPr>
          <a:xfrm>
            <a:off x="2762250" y="5321300"/>
            <a:ext cx="1087438" cy="758825"/>
          </a:xfrm>
          <a:prstGeom prst="rightArrow">
            <a:avLst/>
          </a:prstGeom>
          <a:solidFill>
            <a:srgbClr val="4BEB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Desna puščica 12">
            <a:extLst>
              <a:ext uri="{FF2B5EF4-FFF2-40B4-BE49-F238E27FC236}">
                <a16:creationId xmlns:a16="http://schemas.microsoft.com/office/drawing/2014/main" id="{A2A05469-C37A-47F3-9269-DC872C03B2B7}"/>
              </a:ext>
            </a:extLst>
          </p:cNvPr>
          <p:cNvSpPr/>
          <p:nvPr/>
        </p:nvSpPr>
        <p:spPr>
          <a:xfrm>
            <a:off x="6043613" y="5349875"/>
            <a:ext cx="1179512" cy="739775"/>
          </a:xfrm>
          <a:prstGeom prst="rightArrow">
            <a:avLst/>
          </a:prstGeom>
          <a:solidFill>
            <a:srgbClr val="4BEB5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6EBEC-AAAA-4519-BAC5-C379EE3A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C2A50966-3BF7-4140-805F-A0DFD959AA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3074" name="Picture 2" descr="http://t2.gstatic.com/images?q=tbn:ANd9GcQOKsu6FEkymHmMZS8bxQZqETv_j8PCYfnKmaSgq6EpjkyaxZtLiQ">
            <a:extLst>
              <a:ext uri="{FF2B5EF4-FFF2-40B4-BE49-F238E27FC236}">
                <a16:creationId xmlns:a16="http://schemas.microsoft.com/office/drawing/2014/main" id="{0E22C39C-7BC9-4182-BCB1-8B36292C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07" y="807588"/>
            <a:ext cx="4041521" cy="3027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Audi A4 Tdi Concept E Front Three Quarter View ">
            <a:extLst>
              <a:ext uri="{FF2B5EF4-FFF2-40B4-BE49-F238E27FC236}">
                <a16:creationId xmlns:a16="http://schemas.microsoft.com/office/drawing/2014/main" id="{F0276616-1606-4E80-B6E7-DACBC5E0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408" y="408066"/>
            <a:ext cx="2845623" cy="2004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Turbine shaft | © MAN AG">
            <a:extLst>
              <a:ext uri="{FF2B5EF4-FFF2-40B4-BE49-F238E27FC236}">
                <a16:creationId xmlns:a16="http://schemas.microsoft.com/office/drawing/2014/main" id="{EF1D7588-002A-4204-86F6-9BF4734F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095" y="4480560"/>
            <a:ext cx="4158868" cy="20794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t0.gstatic.com/images?q=tbn:Z2MQCBDfMW9X2M:http://cache4.asset-cache.net/xc/81700162.jpg?v=1&amp;c=IWSAsset&amp;k=2&amp;d=77BFBA49EF8789215ABF3343C02EA54889E51C939EFE6B3535ACFDF5A1A932F2677FB6BB8ED2B84CE30A760B0D811297&amp;t=1">
            <a:extLst>
              <a:ext uri="{FF2B5EF4-FFF2-40B4-BE49-F238E27FC236}">
                <a16:creationId xmlns:a16="http://schemas.microsoft.com/office/drawing/2014/main" id="{1B874A6D-BFD5-4003-B3AB-354FA376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067" y="3118105"/>
            <a:ext cx="3250439" cy="2108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544B7F-4102-4D28-B6C8-10138CEC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7F22162-C4EB-4027-9EC2-8FE939E23F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63688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Oceansko z milimi zimami, topla poletja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Največ padavin v višjih delih sredogorja in Alpah</a:t>
            </a:r>
          </a:p>
        </p:txBody>
      </p:sp>
      <p:pic>
        <p:nvPicPr>
          <p:cNvPr id="2051" name="Picture 3" descr="http://t0.gstatic.com/images?q=tbn:ANd9GcQVPmIhDgiTKAZgvIS0jfrBk8Sew5gu5iDZENGsvgX_3Asxtk0ukg">
            <a:extLst>
              <a:ext uri="{FF2B5EF4-FFF2-40B4-BE49-F238E27FC236}">
                <a16:creationId xmlns:a16="http://schemas.microsoft.com/office/drawing/2014/main" id="{76216218-308C-4A39-8D9D-FF5F8952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45" y="4368032"/>
            <a:ext cx="2823718" cy="211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t3.gstatic.com/images?q=tbn:ANd9GcRgyBsM1PS8eZxfx9d0Uap2ahfADl3C_ro6qmPy8sGjjPGA1ch7zA">
            <a:extLst>
              <a:ext uri="{FF2B5EF4-FFF2-40B4-BE49-F238E27FC236}">
                <a16:creationId xmlns:a16="http://schemas.microsoft.com/office/drawing/2014/main" id="{D3BE3880-29D0-4E40-9D0C-D98ECFC3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015" y="4653407"/>
            <a:ext cx="2533650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PoljeZBesedilom 9">
            <a:extLst>
              <a:ext uri="{FF2B5EF4-FFF2-40B4-BE49-F238E27FC236}">
                <a16:creationId xmlns:a16="http://schemas.microsoft.com/office/drawing/2014/main" id="{048C7390-C2B9-44A6-B00A-4DC1F48F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6488113"/>
            <a:ext cx="266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Sredogorje</a:t>
            </a:r>
          </a:p>
        </p:txBody>
      </p:sp>
      <p:sp>
        <p:nvSpPr>
          <p:cNvPr id="19463" name="PoljeZBesedilom 10">
            <a:extLst>
              <a:ext uri="{FF2B5EF4-FFF2-40B4-BE49-F238E27FC236}">
                <a16:creationId xmlns:a16="http://schemas.microsoft.com/office/drawing/2014/main" id="{1E12BBF8-ABE0-46DB-AFF4-4A490D3F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6488113"/>
            <a:ext cx="288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sl-SI" altLang="sl-SI"/>
              <a:t>Alpe</a:t>
            </a:r>
          </a:p>
        </p:txBody>
      </p:sp>
      <p:pic>
        <p:nvPicPr>
          <p:cNvPr id="2055" name="Picture 7" descr="http://t1.gstatic.com/images?q=tbn:ANd9GcQMLXn-AzM1Y3AVL4GbauaRRrdIUeHPBuqyEpx0j9OC6mbeIASp">
            <a:extLst>
              <a:ext uri="{FF2B5EF4-FFF2-40B4-BE49-F238E27FC236}">
                <a16:creationId xmlns:a16="http://schemas.microsoft.com/office/drawing/2014/main" id="{4A64B557-850F-4192-A436-E20A5466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4017" y="1981978"/>
            <a:ext cx="2971800" cy="1995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9EC88D-54E9-482F-AA31-4B3F84CC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2891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4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ZVEZNE DEŽELE</a:t>
            </a:r>
          </a:p>
        </p:txBody>
      </p:sp>
      <p:sp>
        <p:nvSpPr>
          <p:cNvPr id="46" name="Ograda vsebine 45">
            <a:extLst>
              <a:ext uri="{FF2B5EF4-FFF2-40B4-BE49-F238E27FC236}">
                <a16:creationId xmlns:a16="http://schemas.microsoft.com/office/drawing/2014/main" id="{38BAD8FA-583A-416C-A831-6D11FDAA0D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0213" y="1692275"/>
            <a:ext cx="7467600" cy="4873625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Nemčija je razdeljena na 16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zveznih dežel, te pa so: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1-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Baden</a:t>
            </a: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württemberg</a:t>
            </a:r>
            <a:endParaRPr lang="sl-SI" sz="25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2- Bavarska (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bayern</a:t>
            </a: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3- Berlin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4. Brandenburg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5. Bremen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6. Hamburg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7. Hessen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8.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Mecklenburg</a:t>
            </a: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sl-SI" sz="2500" dirty="0" err="1">
                <a:solidFill>
                  <a:schemeClr val="bg2">
                    <a:lumMod val="75000"/>
                  </a:schemeClr>
                </a:solidFill>
              </a:rPr>
              <a:t>predpomorjanska</a:t>
            </a:r>
            <a:endParaRPr lang="sl-SI" sz="25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>
                <a:solidFill>
                  <a:schemeClr val="bg2">
                    <a:lumMod val="75000"/>
                  </a:schemeClr>
                </a:solidFill>
              </a:rPr>
              <a:t>9. Spodnja saška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10. Severno Porenje- Vestfalija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11. Porenje- pfalška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12. Posarje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13. Saška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14. Saška- </a:t>
            </a:r>
            <a:r>
              <a:rPr lang="sl-SI" sz="2500" dirty="0" err="1"/>
              <a:t>Anhalt</a:t>
            </a:r>
            <a:endParaRPr lang="sl-SI" sz="2500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15. Schleswig- </a:t>
            </a:r>
            <a:r>
              <a:rPr lang="sl-SI" sz="2500" dirty="0" err="1"/>
              <a:t>holstein</a:t>
            </a:r>
            <a:endParaRPr lang="sl-SI" sz="2500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2500" dirty="0"/>
              <a:t>16- Turingija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sz="25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68" name="Picture 44" descr="Dežele ZRN">
            <a:extLst>
              <a:ext uri="{FF2B5EF4-FFF2-40B4-BE49-F238E27FC236}">
                <a16:creationId xmlns:a16="http://schemas.microsoft.com/office/drawing/2014/main" id="{53AAE579-8F85-4345-8AF1-C659E4BE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4" y="1496461"/>
            <a:ext cx="3657307" cy="499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46" descr="Coat of arms of Berlin.svg">
            <a:extLst>
              <a:ext uri="{FF2B5EF4-FFF2-40B4-BE49-F238E27FC236}">
                <a16:creationId xmlns:a16="http://schemas.microsoft.com/office/drawing/2014/main" id="{66F7024D-08D3-495E-A435-F064F6A1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792288"/>
            <a:ext cx="6953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8" descr="Coat of arms of Hamburg.svg">
            <a:extLst>
              <a:ext uri="{FF2B5EF4-FFF2-40B4-BE49-F238E27FC236}">
                <a16:creationId xmlns:a16="http://schemas.microsoft.com/office/drawing/2014/main" id="{94BE43CB-9545-487B-8B7F-B838C549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5294313"/>
            <a:ext cx="7302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0" descr="Bayern Wappen.svg">
            <a:extLst>
              <a:ext uri="{FF2B5EF4-FFF2-40B4-BE49-F238E27FC236}">
                <a16:creationId xmlns:a16="http://schemas.microsoft.com/office/drawing/2014/main" id="{C2654C0D-518C-49B9-B79D-0D610E1A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2960688"/>
            <a:ext cx="7874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gimvic.org/projekti/projektno_delo/2007/2b/deutsch/berlin/images/berlinskizid2.jpg">
            <a:extLst>
              <a:ext uri="{FF2B5EF4-FFF2-40B4-BE49-F238E27FC236}">
                <a16:creationId xmlns:a16="http://schemas.microsoft.com/office/drawing/2014/main" id="{0BDDDFC3-6463-4DFE-A483-ADEBE1E0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31813"/>
            <a:ext cx="39655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888AA2C-D9AC-41A6-B4C0-C1C66A02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ZNAMENITOSTI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6B91713-922B-4A97-8F1D-BBEF96B445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Najbolj znana sta Berlinski zid in Brandenburška vrata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24580" name="Picture 4" descr="http://t2.gstatic.com/images?q=tbn:ANd9GcQ4QLwt6fc7WY2eh518KyCJ8qSUA1wQmp_HC8rwyw__LQLs_0CT7Q">
            <a:extLst>
              <a:ext uri="{FF2B5EF4-FFF2-40B4-BE49-F238E27FC236}">
                <a16:creationId xmlns:a16="http://schemas.microsoft.com/office/drawing/2014/main" id="{E665AE10-C0A5-4F22-BE4C-431BD67E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7897">
            <a:off x="134377" y="2674747"/>
            <a:ext cx="3494038" cy="242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t3.gstatic.com/images?q=tbn:ANd9GcQhnW-If5RS4aY_8wt1oBwX6BmdLvk28rZPN_QrjJa4wYlbX0ly2g">
            <a:extLst>
              <a:ext uri="{FF2B5EF4-FFF2-40B4-BE49-F238E27FC236}">
                <a16:creationId xmlns:a16="http://schemas.microsoft.com/office/drawing/2014/main" id="{AA48BFE6-E3B0-4E5E-8471-20BAA4A5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233" y="4818888"/>
            <a:ext cx="2722318" cy="2039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://www.dailysoft.com/berlinwall/xgraphics/archive/maps/berlinmap_01.jpg">
            <a:extLst>
              <a:ext uri="{FF2B5EF4-FFF2-40B4-BE49-F238E27FC236}">
                <a16:creationId xmlns:a16="http://schemas.microsoft.com/office/drawing/2014/main" id="{F566A8A4-3742-4406-BDC0-1DDC24F6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921" y="3688448"/>
            <a:ext cx="3264407" cy="268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362</Words>
  <Application>Microsoft Office PowerPoint</Application>
  <PresentationFormat>On-screen Show (4:3)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Wingdings</vt:lpstr>
      <vt:lpstr>Wingdings 2</vt:lpstr>
      <vt:lpstr>Altana</vt:lpstr>
      <vt:lpstr>PowerPoint Presentation</vt:lpstr>
      <vt:lpstr>Meji na 9  držav</vt:lpstr>
      <vt:lpstr>Osnovni podatki</vt:lpstr>
      <vt:lpstr>ZGODOVINA </vt:lpstr>
      <vt:lpstr>GOSPODARSTVO</vt:lpstr>
      <vt:lpstr>PowerPoint Presentation</vt:lpstr>
      <vt:lpstr>PODNEBJE</vt:lpstr>
      <vt:lpstr>ZVEZNE DEŽELE</vt:lpstr>
      <vt:lpstr>ZNAMENITOSTI</vt:lpstr>
      <vt:lpstr>Bavarski gradovi</vt:lpstr>
      <vt:lpstr>OLIMPIJSKI STOLP V MÜNCHNU </vt:lpstr>
      <vt:lpstr>VIRI: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2019-05-31T08:40:29Z</dcterms:created>
  <dcterms:modified xsi:type="dcterms:W3CDTF">2019-05-31T08:40:29Z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