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sldIdLst>
    <p:sldId id="256" r:id="rId2"/>
    <p:sldId id="257" r:id="rId3"/>
    <p:sldId id="258" r:id="rId4"/>
    <p:sldId id="259" r:id="rId5"/>
    <p:sldId id="260" r:id="rId6"/>
    <p:sldId id="261" r:id="rId7"/>
    <p:sldId id="265" r:id="rId8"/>
    <p:sldId id="264" r:id="rId9"/>
    <p:sldId id="263" r:id="rId10"/>
    <p:sldId id="262" r:id="rId11"/>
    <p:sldId id="266" r:id="rId12"/>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931" autoAdjust="0"/>
    <p:restoredTop sz="94581" autoAdjust="0"/>
  </p:normalViewPr>
  <p:slideViewPr>
    <p:cSldViewPr>
      <p:cViewPr varScale="1">
        <p:scale>
          <a:sx n="163" d="100"/>
          <a:sy n="163" d="100"/>
        </p:scale>
        <p:origin x="226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555C589-1945-405F-9362-6AED893F6722}"/>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sl-SI" altLang="sl-SI" noProof="0"/>
              <a:t>Kliknite, če želite urediti slog naslova matrice</a:t>
            </a:r>
          </a:p>
        </p:txBody>
      </p:sp>
      <p:sp>
        <p:nvSpPr>
          <p:cNvPr id="16387" name="Rectangle 3">
            <a:extLst>
              <a:ext uri="{FF2B5EF4-FFF2-40B4-BE49-F238E27FC236}">
                <a16:creationId xmlns:a16="http://schemas.microsoft.com/office/drawing/2014/main" id="{20AD65B1-5602-456A-8182-FB15D6FA89A7}"/>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sl-SI" altLang="sl-SI" noProof="0"/>
              <a:t>Kliknite, če želite urediti slog podnaslova matrice</a:t>
            </a:r>
          </a:p>
        </p:txBody>
      </p:sp>
      <p:sp>
        <p:nvSpPr>
          <p:cNvPr id="16388" name="Freeform 4">
            <a:extLst>
              <a:ext uri="{FF2B5EF4-FFF2-40B4-BE49-F238E27FC236}">
                <a16:creationId xmlns:a16="http://schemas.microsoft.com/office/drawing/2014/main" id="{607843BE-AC74-4CB2-9B95-0AF617CFED92}"/>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6389" name="Rectangle 5">
            <a:extLst>
              <a:ext uri="{FF2B5EF4-FFF2-40B4-BE49-F238E27FC236}">
                <a16:creationId xmlns:a16="http://schemas.microsoft.com/office/drawing/2014/main" id="{14843FD2-03EB-476A-9D2F-447A097177E6}"/>
              </a:ext>
            </a:extLst>
          </p:cNvPr>
          <p:cNvSpPr>
            <a:spLocks noGrp="1" noChangeArrowheads="1"/>
          </p:cNvSpPr>
          <p:nvPr>
            <p:ph type="ftr" sz="quarter" idx="3"/>
          </p:nvPr>
        </p:nvSpPr>
        <p:spPr/>
        <p:txBody>
          <a:bodyPr/>
          <a:lstStyle>
            <a:lvl1pPr>
              <a:defRPr/>
            </a:lvl1pPr>
          </a:lstStyle>
          <a:p>
            <a:endParaRPr lang="sl-SI" altLang="sl-SI"/>
          </a:p>
        </p:txBody>
      </p:sp>
      <p:sp>
        <p:nvSpPr>
          <p:cNvPr id="16390" name="Rectangle 6">
            <a:extLst>
              <a:ext uri="{FF2B5EF4-FFF2-40B4-BE49-F238E27FC236}">
                <a16:creationId xmlns:a16="http://schemas.microsoft.com/office/drawing/2014/main" id="{98D450B0-376F-4367-8B2D-AFE48CA3EFFF}"/>
              </a:ext>
            </a:extLst>
          </p:cNvPr>
          <p:cNvSpPr>
            <a:spLocks noGrp="1" noChangeArrowheads="1"/>
          </p:cNvSpPr>
          <p:nvPr>
            <p:ph type="sldNum" sz="quarter" idx="4"/>
          </p:nvPr>
        </p:nvSpPr>
        <p:spPr/>
        <p:txBody>
          <a:bodyPr/>
          <a:lstStyle>
            <a:lvl1pPr>
              <a:defRPr/>
            </a:lvl1pPr>
          </a:lstStyle>
          <a:p>
            <a:fld id="{C39A2354-08F7-40E0-9445-CE46E4BD6B3E}" type="slidenum">
              <a:rPr lang="sl-SI" altLang="sl-SI"/>
              <a:pPr/>
              <a:t>‹#›</a:t>
            </a:fld>
            <a:endParaRPr lang="sl-SI" altLang="sl-SI"/>
          </a:p>
        </p:txBody>
      </p:sp>
      <p:sp>
        <p:nvSpPr>
          <p:cNvPr id="16391" name="Rectangle 7">
            <a:extLst>
              <a:ext uri="{FF2B5EF4-FFF2-40B4-BE49-F238E27FC236}">
                <a16:creationId xmlns:a16="http://schemas.microsoft.com/office/drawing/2014/main" id="{ABA7D16F-E3D9-4C23-A247-FC7E96A24C46}"/>
              </a:ext>
            </a:extLst>
          </p:cNvPr>
          <p:cNvSpPr>
            <a:spLocks noGrp="1" noChangeArrowheads="1"/>
          </p:cNvSpPr>
          <p:nvPr>
            <p:ph type="dt" sz="quarter" idx="2"/>
          </p:nvPr>
        </p:nvSpPr>
        <p:spPr/>
        <p:txBody>
          <a:bodyPr/>
          <a:lstStyle>
            <a:lvl1pPr>
              <a:defRPr/>
            </a:lvl1pPr>
          </a:lstStyle>
          <a:p>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6386"/>
                                        </p:tgtEl>
                                        <p:attrNameLst>
                                          <p:attrName>style.visibility</p:attrName>
                                        </p:attrNameLst>
                                      </p:cBhvr>
                                      <p:to>
                                        <p:strVal val="visible"/>
                                      </p:to>
                                    </p:set>
                                    <p:animEffect transition="in" filter="fade">
                                      <p:cBhvr>
                                        <p:cTn id="7" dur="600">
                                          <p:stCondLst>
                                            <p:cond delay="0"/>
                                          </p:stCondLst>
                                        </p:cTn>
                                        <p:tgtEl>
                                          <p:spTgt spid="16386"/>
                                        </p:tgtEl>
                                      </p:cBhvr>
                                    </p:animEffect>
                                    <p:anim calcmode="lin" valueType="num">
                                      <p:cBhvr>
                                        <p:cTn id="8" dur="600" fill="hold">
                                          <p:stCondLst>
                                            <p:cond delay="0"/>
                                          </p:stCondLst>
                                        </p:cTn>
                                        <p:tgtEl>
                                          <p:spTgt spid="1638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638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638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6387">
                                            <p:txEl>
                                              <p:pRg st="0" end="0"/>
                                            </p:txEl>
                                          </p:spTgt>
                                        </p:tgtEl>
                                        <p:attrNameLst>
                                          <p:attrName>style.visibility</p:attrName>
                                        </p:attrNameLst>
                                      </p:cBhvr>
                                      <p:to>
                                        <p:strVal val="visible"/>
                                      </p:to>
                                    </p:set>
                                    <p:animEffect transition="in" filter="slide(fromBottom)">
                                      <p:cBhvr>
                                        <p:cTn id="15" dur="500">
                                          <p:stCondLst>
                                            <p:cond delay="0"/>
                                          </p:stCondLst>
                                        </p:cTn>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tmplLst>
          <p:tmpl lvl="1">
            <p:tnLst>
              <p:par>
                <p:cTn presetID="12" presetClass="entr" presetSubtype="4" fill="hold" nodeType="clickEffect">
                  <p:stCondLst>
                    <p:cond delay="0"/>
                  </p:stCondLst>
                  <p:childTnLst>
                    <p:set>
                      <p:cBhvr>
                        <p:cTn dur="1" fill="hold">
                          <p:stCondLst>
                            <p:cond delay="0"/>
                          </p:stCondLst>
                        </p:cTn>
                        <p:tgtEl>
                          <p:spTgt spid="16387"/>
                        </p:tgtEl>
                        <p:attrNameLst>
                          <p:attrName>style.visibility</p:attrName>
                        </p:attrNameLst>
                      </p:cBhvr>
                      <p:to>
                        <p:strVal val="visible"/>
                      </p:to>
                    </p:set>
                    <p:animEffect transition="in" filter="slide(fromBottom)">
                      <p:cBhvr>
                        <p:cTn dur="500">
                          <p:stCondLst>
                            <p:cond delay="0"/>
                          </p:stCondLst>
                        </p:cTn>
                        <p:tgtEl>
                          <p:spTgt spid="1638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B5008-CDE9-4AA9-8FB1-0B556907C067}"/>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39BC9BE-B3BF-4928-8739-C3958946F1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A043115-2EC2-4994-9B89-B18D4330C8F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F1F1CC0-C8FD-47D0-9BF4-1E32410F05D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B95E14E-40EB-40AE-BDB0-F4EA3060CEAF}"/>
              </a:ext>
            </a:extLst>
          </p:cNvPr>
          <p:cNvSpPr>
            <a:spLocks noGrp="1"/>
          </p:cNvSpPr>
          <p:nvPr>
            <p:ph type="sldNum" sz="quarter" idx="12"/>
          </p:nvPr>
        </p:nvSpPr>
        <p:spPr/>
        <p:txBody>
          <a:bodyPr/>
          <a:lstStyle>
            <a:lvl1pPr>
              <a:defRPr/>
            </a:lvl1pPr>
          </a:lstStyle>
          <a:p>
            <a:fld id="{14EC0941-425F-4525-B9B7-70B3F2E8A9E9}" type="slidenum">
              <a:rPr lang="sl-SI" altLang="sl-SI"/>
              <a:pPr/>
              <a:t>‹#›</a:t>
            </a:fld>
            <a:endParaRPr lang="sl-SI" altLang="sl-SI"/>
          </a:p>
        </p:txBody>
      </p:sp>
    </p:spTree>
    <p:extLst>
      <p:ext uri="{BB962C8B-B14F-4D97-AF65-F5344CB8AC3E}">
        <p14:creationId xmlns:p14="http://schemas.microsoft.com/office/powerpoint/2010/main" val="22812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A3B4AA-8C8C-44DB-9966-09E4B0CD862B}"/>
              </a:ext>
            </a:extLst>
          </p:cNvPr>
          <p:cNvSpPr>
            <a:spLocks noGrp="1"/>
          </p:cNvSpPr>
          <p:nvPr>
            <p:ph type="title" orient="vert"/>
          </p:nvPr>
        </p:nvSpPr>
        <p:spPr>
          <a:xfrm>
            <a:off x="6629400" y="292100"/>
            <a:ext cx="2057400" cy="57277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4FB6C26-009A-489D-8117-B5C68611BB58}"/>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C65F027-DCAF-4EED-9160-ADB295D4FB7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7F6AFEE-29A4-46B5-B441-E291E8A98A2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C9931F4-3556-4A54-8B53-A53E4045ED82}"/>
              </a:ext>
            </a:extLst>
          </p:cNvPr>
          <p:cNvSpPr>
            <a:spLocks noGrp="1"/>
          </p:cNvSpPr>
          <p:nvPr>
            <p:ph type="sldNum" sz="quarter" idx="12"/>
          </p:nvPr>
        </p:nvSpPr>
        <p:spPr/>
        <p:txBody>
          <a:bodyPr/>
          <a:lstStyle>
            <a:lvl1pPr>
              <a:defRPr/>
            </a:lvl1pPr>
          </a:lstStyle>
          <a:p>
            <a:fld id="{9F0DC198-6F8B-4F6E-AA5B-462246FD53C4}" type="slidenum">
              <a:rPr lang="sl-SI" altLang="sl-SI"/>
              <a:pPr/>
              <a:t>‹#›</a:t>
            </a:fld>
            <a:endParaRPr lang="sl-SI" altLang="sl-SI"/>
          </a:p>
        </p:txBody>
      </p:sp>
    </p:spTree>
    <p:extLst>
      <p:ext uri="{BB962C8B-B14F-4D97-AF65-F5344CB8AC3E}">
        <p14:creationId xmlns:p14="http://schemas.microsoft.com/office/powerpoint/2010/main" val="239749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3FA8E-1109-4466-9B24-958B01CB8FD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4FBEE79-AC2B-41B1-9E1B-307CB25342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9CBC5BC-526E-4474-B8E6-6E64F635D23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D07E30E-D06C-4AA1-8C7F-280D96422AD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E290441-31BA-404F-AA31-C79272A7229D}"/>
              </a:ext>
            </a:extLst>
          </p:cNvPr>
          <p:cNvSpPr>
            <a:spLocks noGrp="1"/>
          </p:cNvSpPr>
          <p:nvPr>
            <p:ph type="sldNum" sz="quarter" idx="12"/>
          </p:nvPr>
        </p:nvSpPr>
        <p:spPr/>
        <p:txBody>
          <a:bodyPr/>
          <a:lstStyle>
            <a:lvl1pPr>
              <a:defRPr/>
            </a:lvl1pPr>
          </a:lstStyle>
          <a:p>
            <a:fld id="{964CE7E6-BE37-466F-8DB3-68DD13D2E50B}" type="slidenum">
              <a:rPr lang="sl-SI" altLang="sl-SI"/>
              <a:pPr/>
              <a:t>‹#›</a:t>
            </a:fld>
            <a:endParaRPr lang="sl-SI" altLang="sl-SI"/>
          </a:p>
        </p:txBody>
      </p:sp>
    </p:spTree>
    <p:extLst>
      <p:ext uri="{BB962C8B-B14F-4D97-AF65-F5344CB8AC3E}">
        <p14:creationId xmlns:p14="http://schemas.microsoft.com/office/powerpoint/2010/main" val="84576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DA199-A283-4264-8BF0-1B9E409342F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17B8595F-F091-47B1-A27B-01B4A7CD4A3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FCCFC9D-588F-4773-B1CA-7D5E1982BD6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1F6D7DD-8400-42AB-89A5-338D65B7268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C22CCA2-897F-4B92-ACD5-72C4AA5A1D3D}"/>
              </a:ext>
            </a:extLst>
          </p:cNvPr>
          <p:cNvSpPr>
            <a:spLocks noGrp="1"/>
          </p:cNvSpPr>
          <p:nvPr>
            <p:ph type="sldNum" sz="quarter" idx="12"/>
          </p:nvPr>
        </p:nvSpPr>
        <p:spPr/>
        <p:txBody>
          <a:bodyPr/>
          <a:lstStyle>
            <a:lvl1pPr>
              <a:defRPr/>
            </a:lvl1pPr>
          </a:lstStyle>
          <a:p>
            <a:fld id="{B91E8274-67BB-4CE1-86FA-46E55CE78141}" type="slidenum">
              <a:rPr lang="sl-SI" altLang="sl-SI"/>
              <a:pPr/>
              <a:t>‹#›</a:t>
            </a:fld>
            <a:endParaRPr lang="sl-SI" altLang="sl-SI"/>
          </a:p>
        </p:txBody>
      </p:sp>
    </p:spTree>
    <p:extLst>
      <p:ext uri="{BB962C8B-B14F-4D97-AF65-F5344CB8AC3E}">
        <p14:creationId xmlns:p14="http://schemas.microsoft.com/office/powerpoint/2010/main" val="153137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04934-ED73-4069-9550-1B28E9A25B7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BB3646F-B2BC-46FB-8D8F-12FA44BB65E2}"/>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D1784F28-6814-4B9A-B022-9C3C4153B81D}"/>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B770A1D-3083-4D27-9910-1ADA12A1381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97128A6-F058-4B7B-9179-EE000671F1B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769EE8D-EC9C-43B3-9019-5B9C0D768D55}"/>
              </a:ext>
            </a:extLst>
          </p:cNvPr>
          <p:cNvSpPr>
            <a:spLocks noGrp="1"/>
          </p:cNvSpPr>
          <p:nvPr>
            <p:ph type="sldNum" sz="quarter" idx="12"/>
          </p:nvPr>
        </p:nvSpPr>
        <p:spPr/>
        <p:txBody>
          <a:bodyPr/>
          <a:lstStyle>
            <a:lvl1pPr>
              <a:defRPr/>
            </a:lvl1pPr>
          </a:lstStyle>
          <a:p>
            <a:fld id="{B48EEEDD-7C02-4D34-BD56-03A80D0187F3}" type="slidenum">
              <a:rPr lang="sl-SI" altLang="sl-SI"/>
              <a:pPr/>
              <a:t>‹#›</a:t>
            </a:fld>
            <a:endParaRPr lang="sl-SI" altLang="sl-SI"/>
          </a:p>
        </p:txBody>
      </p:sp>
    </p:spTree>
    <p:extLst>
      <p:ext uri="{BB962C8B-B14F-4D97-AF65-F5344CB8AC3E}">
        <p14:creationId xmlns:p14="http://schemas.microsoft.com/office/powerpoint/2010/main" val="3028257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0B87-1616-420D-89AD-DA4FE8F0DA7D}"/>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18C4449-F5D2-44F5-8D74-ED66443F67C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02A14-A7E2-4CD3-BAED-5621E9FD14A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F22859D4-7B7D-4ECB-89DD-F266B14CBDE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D93333-A809-40EA-BBA3-5B3B3C72F35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1A0A0467-08BD-4060-A70D-D8B65BCA0C94}"/>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81CCF8CD-CBF5-4150-A337-F831D78B6AB0}"/>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2BC0D0A3-0CB1-43B2-8899-682788B2E276}"/>
              </a:ext>
            </a:extLst>
          </p:cNvPr>
          <p:cNvSpPr>
            <a:spLocks noGrp="1"/>
          </p:cNvSpPr>
          <p:nvPr>
            <p:ph type="sldNum" sz="quarter" idx="12"/>
          </p:nvPr>
        </p:nvSpPr>
        <p:spPr/>
        <p:txBody>
          <a:bodyPr/>
          <a:lstStyle>
            <a:lvl1pPr>
              <a:defRPr/>
            </a:lvl1pPr>
          </a:lstStyle>
          <a:p>
            <a:fld id="{EA762DCF-F755-4471-9CF5-CDF058C9A39F}" type="slidenum">
              <a:rPr lang="sl-SI" altLang="sl-SI"/>
              <a:pPr/>
              <a:t>‹#›</a:t>
            </a:fld>
            <a:endParaRPr lang="sl-SI" altLang="sl-SI"/>
          </a:p>
        </p:txBody>
      </p:sp>
    </p:spTree>
    <p:extLst>
      <p:ext uri="{BB962C8B-B14F-4D97-AF65-F5344CB8AC3E}">
        <p14:creationId xmlns:p14="http://schemas.microsoft.com/office/powerpoint/2010/main" val="2132977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0F0F-F047-4AAC-8F0A-76C6F18BE05D}"/>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8891D773-4462-4E16-A985-5064EE66E545}"/>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719378D8-7001-40DB-80A1-76C9F4F8FF70}"/>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4ED15D7F-F8B8-4B6D-BD81-4400A84D6408}"/>
              </a:ext>
            </a:extLst>
          </p:cNvPr>
          <p:cNvSpPr>
            <a:spLocks noGrp="1"/>
          </p:cNvSpPr>
          <p:nvPr>
            <p:ph type="sldNum" sz="quarter" idx="12"/>
          </p:nvPr>
        </p:nvSpPr>
        <p:spPr/>
        <p:txBody>
          <a:bodyPr/>
          <a:lstStyle>
            <a:lvl1pPr>
              <a:defRPr/>
            </a:lvl1pPr>
          </a:lstStyle>
          <a:p>
            <a:fld id="{067CB4E7-85CD-4BEB-90C1-16973FE9867A}" type="slidenum">
              <a:rPr lang="sl-SI" altLang="sl-SI"/>
              <a:pPr/>
              <a:t>‹#›</a:t>
            </a:fld>
            <a:endParaRPr lang="sl-SI" altLang="sl-SI"/>
          </a:p>
        </p:txBody>
      </p:sp>
    </p:spTree>
    <p:extLst>
      <p:ext uri="{BB962C8B-B14F-4D97-AF65-F5344CB8AC3E}">
        <p14:creationId xmlns:p14="http://schemas.microsoft.com/office/powerpoint/2010/main" val="327471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A26628-0E33-4F0F-9363-84F4B236CFA2}"/>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54D3114B-B849-4874-B73C-6538959631AD}"/>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92F581B0-B96C-4591-B2FF-AB84F394EF0F}"/>
              </a:ext>
            </a:extLst>
          </p:cNvPr>
          <p:cNvSpPr>
            <a:spLocks noGrp="1"/>
          </p:cNvSpPr>
          <p:nvPr>
            <p:ph type="sldNum" sz="quarter" idx="12"/>
          </p:nvPr>
        </p:nvSpPr>
        <p:spPr/>
        <p:txBody>
          <a:bodyPr/>
          <a:lstStyle>
            <a:lvl1pPr>
              <a:defRPr/>
            </a:lvl1pPr>
          </a:lstStyle>
          <a:p>
            <a:fld id="{2E366CAF-1CBC-4A18-83C1-EDEB4D470B60}" type="slidenum">
              <a:rPr lang="sl-SI" altLang="sl-SI"/>
              <a:pPr/>
              <a:t>‹#›</a:t>
            </a:fld>
            <a:endParaRPr lang="sl-SI" altLang="sl-SI"/>
          </a:p>
        </p:txBody>
      </p:sp>
    </p:spTree>
    <p:extLst>
      <p:ext uri="{BB962C8B-B14F-4D97-AF65-F5344CB8AC3E}">
        <p14:creationId xmlns:p14="http://schemas.microsoft.com/office/powerpoint/2010/main" val="3758737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B78F5-7D41-4C94-98DA-8E4F4DA5B7F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FB92449A-9C88-44AC-8C70-C2C782EE342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DAE3E670-FC04-4E58-98DA-3AA6C57601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38DB3B-BCCC-4E3C-93D6-AFD9BBB5E1A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5A017E4-D22D-464D-AD90-A9E2E3ACDC6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3FE0BB0-96B7-4DA7-92D6-8E0B4E3EA9CB}"/>
              </a:ext>
            </a:extLst>
          </p:cNvPr>
          <p:cNvSpPr>
            <a:spLocks noGrp="1"/>
          </p:cNvSpPr>
          <p:nvPr>
            <p:ph type="sldNum" sz="quarter" idx="12"/>
          </p:nvPr>
        </p:nvSpPr>
        <p:spPr/>
        <p:txBody>
          <a:bodyPr/>
          <a:lstStyle>
            <a:lvl1pPr>
              <a:defRPr/>
            </a:lvl1pPr>
          </a:lstStyle>
          <a:p>
            <a:fld id="{13936924-510D-495F-94C8-874137B4875B}" type="slidenum">
              <a:rPr lang="sl-SI" altLang="sl-SI"/>
              <a:pPr/>
              <a:t>‹#›</a:t>
            </a:fld>
            <a:endParaRPr lang="sl-SI" altLang="sl-SI"/>
          </a:p>
        </p:txBody>
      </p:sp>
    </p:spTree>
    <p:extLst>
      <p:ext uri="{BB962C8B-B14F-4D97-AF65-F5344CB8AC3E}">
        <p14:creationId xmlns:p14="http://schemas.microsoft.com/office/powerpoint/2010/main" val="68427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61B23-7A84-4F0C-AA7B-6EE02590E27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F09CB01D-9818-4E6A-A4D9-202A7A4EA6A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14242921-FD28-4414-A0EF-2232C128AE5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11E36A-67DE-4700-8197-B9576B80BF9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DDA0EC1-5ED3-4D31-AA4D-1438FDF05D4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B65CC82-6F26-4AB7-A472-C59ABD067B99}"/>
              </a:ext>
            </a:extLst>
          </p:cNvPr>
          <p:cNvSpPr>
            <a:spLocks noGrp="1"/>
          </p:cNvSpPr>
          <p:nvPr>
            <p:ph type="sldNum" sz="quarter" idx="12"/>
          </p:nvPr>
        </p:nvSpPr>
        <p:spPr/>
        <p:txBody>
          <a:bodyPr/>
          <a:lstStyle>
            <a:lvl1pPr>
              <a:defRPr/>
            </a:lvl1pPr>
          </a:lstStyle>
          <a:p>
            <a:fld id="{580AA5A1-EABA-4496-8257-A805F12CED68}" type="slidenum">
              <a:rPr lang="sl-SI" altLang="sl-SI"/>
              <a:pPr/>
              <a:t>‹#›</a:t>
            </a:fld>
            <a:endParaRPr lang="sl-SI" altLang="sl-SI"/>
          </a:p>
        </p:txBody>
      </p:sp>
    </p:spTree>
    <p:extLst>
      <p:ext uri="{BB962C8B-B14F-4D97-AF65-F5344CB8AC3E}">
        <p14:creationId xmlns:p14="http://schemas.microsoft.com/office/powerpoint/2010/main" val="272892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3907DE8-E6B2-4E30-BC51-092934277AD4}"/>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5363" name="Rectangle 3">
            <a:extLst>
              <a:ext uri="{FF2B5EF4-FFF2-40B4-BE49-F238E27FC236}">
                <a16:creationId xmlns:a16="http://schemas.microsoft.com/office/drawing/2014/main" id="{8C4B921B-450E-40A0-91DC-50D8AE435516}"/>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5364" name="Rectangle 4">
            <a:extLst>
              <a:ext uri="{FF2B5EF4-FFF2-40B4-BE49-F238E27FC236}">
                <a16:creationId xmlns:a16="http://schemas.microsoft.com/office/drawing/2014/main" id="{856BD94C-9E08-45CB-AED0-68CC6338429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sl-SI" altLang="sl-SI"/>
          </a:p>
        </p:txBody>
      </p:sp>
      <p:sp>
        <p:nvSpPr>
          <p:cNvPr id="15365" name="Rectangle 5">
            <a:extLst>
              <a:ext uri="{FF2B5EF4-FFF2-40B4-BE49-F238E27FC236}">
                <a16:creationId xmlns:a16="http://schemas.microsoft.com/office/drawing/2014/main" id="{9C650617-0371-4F35-BE65-45305C6906E3}"/>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sl-SI" altLang="sl-SI"/>
          </a:p>
        </p:txBody>
      </p:sp>
      <p:sp>
        <p:nvSpPr>
          <p:cNvPr id="15366" name="Rectangle 6">
            <a:extLst>
              <a:ext uri="{FF2B5EF4-FFF2-40B4-BE49-F238E27FC236}">
                <a16:creationId xmlns:a16="http://schemas.microsoft.com/office/drawing/2014/main" id="{96F8A808-D68E-48FC-8573-3DE8ABCE70C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E694826E-E487-43C3-A66C-0E891DC790E3}"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5362"/>
                                        </p:tgtEl>
                                        <p:attrNameLst>
                                          <p:attrName>style.visibility</p:attrName>
                                        </p:attrNameLst>
                                      </p:cBhvr>
                                      <p:to>
                                        <p:strVal val="visible"/>
                                      </p:to>
                                    </p:set>
                                    <p:animEffect transition="in" filter="fade">
                                      <p:cBhvr>
                                        <p:cTn id="7" dur="600">
                                          <p:stCondLst>
                                            <p:cond delay="0"/>
                                          </p:stCondLst>
                                        </p:cTn>
                                        <p:tgtEl>
                                          <p:spTgt spid="15362"/>
                                        </p:tgtEl>
                                      </p:cBhvr>
                                    </p:animEffect>
                                    <p:anim calcmode="lin" valueType="num">
                                      <p:cBhvr>
                                        <p:cTn id="8" dur="600" fill="hold">
                                          <p:stCondLst>
                                            <p:cond delay="0"/>
                                          </p:stCondLst>
                                        </p:cTn>
                                        <p:tgtEl>
                                          <p:spTgt spid="1536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536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536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5363">
                                            <p:txEl>
                                              <p:pRg st="0" end="0"/>
                                            </p:txEl>
                                          </p:spTgt>
                                        </p:tgtEl>
                                        <p:attrNameLst>
                                          <p:attrName>style.visibility</p:attrName>
                                        </p:attrNameLst>
                                      </p:cBhvr>
                                      <p:to>
                                        <p:strVal val="visible"/>
                                      </p:to>
                                    </p:set>
                                    <p:animEffect transition="in" filter="slide(fromBottom)">
                                      <p:cBhvr>
                                        <p:cTn id="15" dur="500">
                                          <p:stCondLst>
                                            <p:cond delay="0"/>
                                          </p:stCondLst>
                                        </p:cTn>
                                        <p:tgtEl>
                                          <p:spTgt spid="15363">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5363">
                                            <p:txEl>
                                              <p:pRg st="1" end="1"/>
                                            </p:txEl>
                                          </p:spTgt>
                                        </p:tgtEl>
                                        <p:attrNameLst>
                                          <p:attrName>style.visibility</p:attrName>
                                        </p:attrNameLst>
                                      </p:cBhvr>
                                      <p:to>
                                        <p:strVal val="visible"/>
                                      </p:to>
                                    </p:set>
                                    <p:animEffect transition="in" filter="slide(fromBottom)">
                                      <p:cBhvr>
                                        <p:cTn id="18" dur="500">
                                          <p:stCondLst>
                                            <p:cond delay="0"/>
                                          </p:stCondLst>
                                        </p:cTn>
                                        <p:tgtEl>
                                          <p:spTgt spid="15363">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slide(fromBottom)">
                                      <p:cBhvr>
                                        <p:cTn id="21" dur="500">
                                          <p:stCondLst>
                                            <p:cond delay="0"/>
                                          </p:stCondLst>
                                        </p:cTn>
                                        <p:tgtEl>
                                          <p:spTgt spid="15363">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5363">
                                            <p:txEl>
                                              <p:pRg st="3" end="3"/>
                                            </p:txEl>
                                          </p:spTgt>
                                        </p:tgtEl>
                                        <p:attrNameLst>
                                          <p:attrName>style.visibility</p:attrName>
                                        </p:attrNameLst>
                                      </p:cBhvr>
                                      <p:to>
                                        <p:strVal val="visible"/>
                                      </p:to>
                                    </p:set>
                                    <p:animEffect transition="in" filter="slide(fromBottom)">
                                      <p:cBhvr>
                                        <p:cTn id="24" dur="500">
                                          <p:stCondLst>
                                            <p:cond delay="0"/>
                                          </p:stCondLst>
                                        </p:cTn>
                                        <p:tgtEl>
                                          <p:spTgt spid="15363">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slide(fromBottom)">
                                      <p:cBhvr>
                                        <p:cTn id="27" dur="500">
                                          <p:stCondLst>
                                            <p:cond delay="0"/>
                                          </p:stCondLst>
                                        </p:cTn>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tmplLst>
          <p:tmpl lvl="1">
            <p:tnLst>
              <p:par>
                <p:cTn presetID="12" presetClass="entr" presetSubtype="4" fill="hold" nodeType="clickEffect">
                  <p:stCondLst>
                    <p:cond delay="0"/>
                  </p:stCondLst>
                  <p:childTnLst>
                    <p:set>
                      <p:cBhvr>
                        <p:cTn dur="1" fill="hold">
                          <p:stCondLst>
                            <p:cond delay="0"/>
                          </p:stCondLst>
                        </p:cTn>
                        <p:tgtEl>
                          <p:spTgt spid="15363"/>
                        </p:tgtEl>
                        <p:attrNameLst>
                          <p:attrName>style.visibility</p:attrName>
                        </p:attrNameLst>
                      </p:cBhvr>
                      <p:to>
                        <p:strVal val="visible"/>
                      </p:to>
                    </p:set>
                    <p:animEffect transition="in" filter="slide(fromBottom)">
                      <p:cBhvr>
                        <p:cTn dur="500">
                          <p:stCondLst>
                            <p:cond delay="0"/>
                          </p:stCondLst>
                        </p:cTn>
                        <p:tgtEl>
                          <p:spTgt spid="15363"/>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15363"/>
                        </p:tgtEl>
                        <p:attrNameLst>
                          <p:attrName>style.visibility</p:attrName>
                        </p:attrNameLst>
                      </p:cBhvr>
                      <p:to>
                        <p:strVal val="visible"/>
                      </p:to>
                    </p:set>
                    <p:animEffect transition="in" filter="slide(fromBottom)">
                      <p:cBhvr>
                        <p:cTn dur="500">
                          <p:stCondLst>
                            <p:cond delay="0"/>
                          </p:stCondLst>
                        </p:cTn>
                        <p:tgtEl>
                          <p:spTgt spid="15363"/>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15363"/>
                        </p:tgtEl>
                        <p:attrNameLst>
                          <p:attrName>style.visibility</p:attrName>
                        </p:attrNameLst>
                      </p:cBhvr>
                      <p:to>
                        <p:strVal val="visible"/>
                      </p:to>
                    </p:set>
                    <p:animEffect transition="in" filter="slide(fromBottom)">
                      <p:cBhvr>
                        <p:cTn dur="500">
                          <p:stCondLst>
                            <p:cond delay="0"/>
                          </p:stCondLst>
                        </p:cTn>
                        <p:tgtEl>
                          <p:spTgt spid="15363"/>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15363"/>
                        </p:tgtEl>
                        <p:attrNameLst>
                          <p:attrName>style.visibility</p:attrName>
                        </p:attrNameLst>
                      </p:cBhvr>
                      <p:to>
                        <p:strVal val="visible"/>
                      </p:to>
                    </p:set>
                    <p:animEffect transition="in" filter="slide(fromBottom)">
                      <p:cBhvr>
                        <p:cTn dur="500">
                          <p:stCondLst>
                            <p:cond delay="0"/>
                          </p:stCondLst>
                        </p:cTn>
                        <p:tgtEl>
                          <p:spTgt spid="15363"/>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15363"/>
                        </p:tgtEl>
                        <p:attrNameLst>
                          <p:attrName>style.visibility</p:attrName>
                        </p:attrNameLst>
                      </p:cBhvr>
                      <p:to>
                        <p:strVal val="visible"/>
                      </p:to>
                    </p:set>
                    <p:animEffect transition="in" filter="slide(fromBottom)">
                      <p:cBhvr>
                        <p:cTn dur="500">
                          <p:stCondLst>
                            <p:cond delay="0"/>
                          </p:stCondLst>
                        </p:cTn>
                        <p:tgtEl>
                          <p:spTgt spid="15363"/>
                        </p:tgtEl>
                      </p:cBhvr>
                    </p:animEffect>
                  </p:childTnLst>
                </p:cTn>
              </p:par>
            </p:tnLst>
          </p:tmpl>
        </p:tmplLst>
      </p:bldP>
    </p:bldLst>
  </p:timing>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8" name="Picture 40" descr="niagara2">
            <a:extLst>
              <a:ext uri="{FF2B5EF4-FFF2-40B4-BE49-F238E27FC236}">
                <a16:creationId xmlns:a16="http://schemas.microsoft.com/office/drawing/2014/main" id="{5BD82C4E-31DE-42B4-AABE-ABCCC92D8D31}"/>
              </a:ext>
            </a:extLst>
          </p:cNvPr>
          <p:cNvPicPr>
            <a:picLocks noChangeAspect="1" noChangeArrowheads="1"/>
          </p:cNvPicPr>
          <p:nvPr/>
        </p:nvPicPr>
        <p:blipFill>
          <a:blip r:embed="rId2">
            <a:lum bright="60000" contrast="-20000"/>
            <a:extLst>
              <a:ext uri="{28A0092B-C50C-407E-A947-70E740481C1C}">
                <a14:useLocalDpi xmlns:a14="http://schemas.microsoft.com/office/drawing/2010/main" val="0"/>
              </a:ext>
            </a:extLst>
          </a:blip>
          <a:srcRect/>
          <a:stretch>
            <a:fillRect/>
          </a:stretch>
        </p:blipFill>
        <p:spPr bwMode="auto">
          <a:xfrm>
            <a:off x="-396875" y="0"/>
            <a:ext cx="10475913" cy="692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a:extLst>
              <a:ext uri="{FF2B5EF4-FFF2-40B4-BE49-F238E27FC236}">
                <a16:creationId xmlns:a16="http://schemas.microsoft.com/office/drawing/2014/main" id="{A5823F84-CB40-4A58-AD28-CF4DDDE727A2}"/>
              </a:ext>
            </a:extLst>
          </p:cNvPr>
          <p:cNvSpPr>
            <a:spLocks noGrp="1" noChangeArrowheads="1"/>
          </p:cNvSpPr>
          <p:nvPr>
            <p:ph type="ctrTitle"/>
          </p:nvPr>
        </p:nvSpPr>
        <p:spPr/>
        <p:txBody>
          <a:bodyPr/>
          <a:lstStyle/>
          <a:p>
            <a:r>
              <a:rPr lang="sl-SI" altLang="sl-SI">
                <a:solidFill>
                  <a:srgbClr val="000000"/>
                </a:solidFill>
                <a:effectLst>
                  <a:outerShdw blurRad="38100" dist="38100" dir="2700000" algn="tl">
                    <a:srgbClr val="FFFFFF"/>
                  </a:outerShdw>
                </a:effectLst>
              </a:rPr>
              <a:t>Niagarski slapovi</a:t>
            </a:r>
          </a:p>
        </p:txBody>
      </p:sp>
      <p:graphicFrame>
        <p:nvGraphicFramePr>
          <p:cNvPr id="2092" name="Group 44">
            <a:extLst>
              <a:ext uri="{FF2B5EF4-FFF2-40B4-BE49-F238E27FC236}">
                <a16:creationId xmlns:a16="http://schemas.microsoft.com/office/drawing/2014/main" id="{9BFE76B9-CE20-4C0D-BDB8-6C92C6437D75}"/>
              </a:ext>
            </a:extLst>
          </p:cNvPr>
          <p:cNvGraphicFramePr>
            <a:graphicFrameLocks noGrp="1"/>
          </p:cNvGraphicFramePr>
          <p:nvPr>
            <p:extLst>
              <p:ext uri="{D42A27DB-BD31-4B8C-83A1-F6EECF244321}">
                <p14:modId xmlns:p14="http://schemas.microsoft.com/office/powerpoint/2010/main" val="3459632800"/>
              </p:ext>
            </p:extLst>
          </p:nvPr>
        </p:nvGraphicFramePr>
        <p:xfrm>
          <a:off x="0" y="4797425"/>
          <a:ext cx="9144000" cy="2584704"/>
        </p:xfrm>
        <a:graphic>
          <a:graphicData uri="http://schemas.openxmlformats.org/drawingml/2006/table">
            <a:tbl>
              <a:tblPr/>
              <a:tblGrid>
                <a:gridCol w="4572000">
                  <a:extLst>
                    <a:ext uri="{9D8B030D-6E8A-4147-A177-3AD203B41FA5}">
                      <a16:colId xmlns:a16="http://schemas.microsoft.com/office/drawing/2014/main" val="2696044566"/>
                    </a:ext>
                  </a:extLst>
                </a:gridCol>
                <a:gridCol w="4572000">
                  <a:extLst>
                    <a:ext uri="{9D8B030D-6E8A-4147-A177-3AD203B41FA5}">
                      <a16:colId xmlns:a16="http://schemas.microsoft.com/office/drawing/2014/main" val="3253288920"/>
                    </a:ext>
                  </a:extLst>
                </a:gridCol>
              </a:tblGrid>
              <a:tr h="935038">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dirty="0">
                          <a:ln>
                            <a:noFill/>
                          </a:ln>
                          <a:solidFill>
                            <a:srgbClr val="000000"/>
                          </a:solidFill>
                          <a:effectLst>
                            <a:outerShdw blurRad="38100" dist="38100" dir="2700000" algn="tl">
                              <a:srgbClr val="FFFFFF"/>
                            </a:outerShdw>
                          </a:effectLst>
                          <a:latin typeface="Tahoma" panose="020B0604030504040204"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dirty="0">
                          <a:ln>
                            <a:noFill/>
                          </a:ln>
                          <a:solidFill>
                            <a:srgbClr val="000000"/>
                          </a:solidFill>
                          <a:effectLst>
                            <a:outerShdw blurRad="38100" dist="38100" dir="2700000" algn="tl">
                              <a:srgbClr val="FFFFFF"/>
                            </a:outerShdw>
                          </a:effectLst>
                          <a:latin typeface="Tahoma" panose="020B0604030504040204" pitchFamily="34" charset="0"/>
                        </a:rPr>
                        <a:t>        </a:t>
                      </a:r>
                    </a:p>
                  </a:txBody>
                  <a:tcPr horzOverflow="overflow">
                    <a:lnL cap="flat">
                      <a:noFill/>
                    </a:lnL>
                    <a:lnR>
                      <a:noFill/>
                    </a:lnR>
                    <a:lnT cap="flat">
                      <a:noFill/>
                    </a:lnT>
                    <a:lnB>
                      <a:noFill/>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a:ln>
                            <a:noFill/>
                          </a:ln>
                          <a:solidFill>
                            <a:srgbClr val="000000"/>
                          </a:solidFill>
                          <a:effectLst>
                            <a:outerShdw blurRad="38100" dist="38100" dir="2700000" algn="tl">
                              <a:srgbClr val="FFFFFF"/>
                            </a:outerShdw>
                          </a:effectLst>
                          <a:latin typeface="Tahoma" panose="020B0604030504040204" pitchFamily="34" charset="0"/>
                        </a:rPr>
                        <a:t>Predmet: Geografija</a:t>
                      </a: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4026667312"/>
                  </a:ext>
                </a:extLst>
              </a:tr>
              <a:tr h="517525">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2800" b="0" i="0" u="none" strike="noStrike" cap="none" normalizeH="0" baseline="0">
                        <a:ln>
                          <a:noFill/>
                        </a:ln>
                        <a:solidFill>
                          <a:srgbClr val="000000"/>
                        </a:solidFill>
                        <a:effectLst>
                          <a:outerShdw blurRad="38100" dist="38100" dir="2700000" algn="tl">
                            <a:srgbClr val="FFFFFF"/>
                          </a:outerShdw>
                        </a:effectLst>
                        <a:latin typeface="Tahoma" panose="020B0604030504040204" pitchFamily="34" charset="0"/>
                      </a:endParaRPr>
                    </a:p>
                  </a:txBody>
                  <a:tcPr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sl-SI" altLang="sl-SI" sz="2800" b="0" i="0" u="none" strike="noStrike" cap="none" normalizeH="0" baseline="0">
                          <a:ln>
                            <a:noFill/>
                          </a:ln>
                          <a:solidFill>
                            <a:srgbClr val="000000"/>
                          </a:solidFill>
                          <a:effectLst>
                            <a:outerShdw blurRad="38100" dist="38100" dir="2700000" algn="tl">
                              <a:srgbClr val="FFFFFF"/>
                            </a:outerShdw>
                          </a:effectLst>
                          <a:latin typeface="Tahoma" panose="020B0604030504040204" pitchFamily="34" charset="0"/>
                        </a:rPr>
                        <a:t> </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707040215"/>
                  </a:ext>
                </a:extLst>
              </a:tr>
              <a:tr h="517525">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969794348"/>
                  </a:ext>
                </a:extLst>
              </a:tr>
              <a:tr h="468313">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cap="flat">
                      <a:noFill/>
                    </a:lnL>
                    <a:lnR>
                      <a:noFill/>
                    </a:lnR>
                    <a:lnT>
                      <a:noFill/>
                    </a:lnT>
                    <a:lnB cap="flat">
                      <a:noFill/>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sl-SI" altLang="sl-SI" sz="2800" b="0" i="0" u="none" strike="noStrike" cap="none" normalizeH="0" baseline="0" dirty="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2929138184"/>
                  </a:ext>
                </a:extLst>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1000"/>
                                  </p:stCondLst>
                                  <p:childTnLst>
                                    <p:set>
                                      <p:cBhvr>
                                        <p:cTn id="6" dur="1" fill="hold">
                                          <p:stCondLst>
                                            <p:cond delay="0"/>
                                          </p:stCondLst>
                                        </p:cTn>
                                        <p:tgtEl>
                                          <p:spTgt spid="2092"/>
                                        </p:tgtEl>
                                        <p:attrNameLst>
                                          <p:attrName>style.visibility</p:attrName>
                                        </p:attrNameLst>
                                      </p:cBhvr>
                                      <p:to>
                                        <p:strVal val="visible"/>
                                      </p:to>
                                    </p:set>
                                    <p:animEffect transition="in" filter="blinds(horizontal)">
                                      <p:cBhvr>
                                        <p:cTn id="7" dur="500"/>
                                        <p:tgtEl>
                                          <p:spTgt spid="2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800px-Niagara_falls_in_dark">
            <a:extLst>
              <a:ext uri="{FF2B5EF4-FFF2-40B4-BE49-F238E27FC236}">
                <a16:creationId xmlns:a16="http://schemas.microsoft.com/office/drawing/2014/main" id="{BA1933CF-834D-4E99-A6CE-B31CC113AEFA}"/>
              </a:ext>
            </a:extLst>
          </p:cNvPr>
          <p:cNvPicPr>
            <a:picLocks noChangeAspect="1" noChangeArrowheads="1"/>
          </p:cNvPicPr>
          <p:nvPr/>
        </p:nvPicPr>
        <p:blipFill>
          <a:blip r:embed="rId2">
            <a:lum bright="70000" contrast="44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a:extLst>
              <a:ext uri="{FF2B5EF4-FFF2-40B4-BE49-F238E27FC236}">
                <a16:creationId xmlns:a16="http://schemas.microsoft.com/office/drawing/2014/main" id="{E75FF2B2-73AC-4806-9297-3B4522E51798}"/>
              </a:ext>
            </a:extLst>
          </p:cNvPr>
          <p:cNvSpPr>
            <a:spLocks noGrp="1" noChangeArrowheads="1"/>
          </p:cNvSpPr>
          <p:nvPr>
            <p:ph type="title"/>
          </p:nvPr>
        </p:nvSpPr>
        <p:spPr/>
        <p:txBody>
          <a:bodyPr/>
          <a:lstStyle/>
          <a:p>
            <a:r>
              <a:rPr lang="sl-SI" altLang="sl-SI">
                <a:solidFill>
                  <a:srgbClr val="000000"/>
                </a:solidFill>
                <a:effectLst>
                  <a:outerShdw blurRad="38100" dist="38100" dir="2700000" algn="tl">
                    <a:srgbClr val="FFFFFF"/>
                  </a:outerShdw>
                </a:effectLst>
              </a:rPr>
              <a:t>Turizem</a:t>
            </a:r>
          </a:p>
        </p:txBody>
      </p:sp>
      <p:sp>
        <p:nvSpPr>
          <p:cNvPr id="9219" name="Rectangle 3">
            <a:extLst>
              <a:ext uri="{FF2B5EF4-FFF2-40B4-BE49-F238E27FC236}">
                <a16:creationId xmlns:a16="http://schemas.microsoft.com/office/drawing/2014/main" id="{161B36CF-006D-463B-8885-1D055BC291B5}"/>
              </a:ext>
            </a:extLst>
          </p:cNvPr>
          <p:cNvSpPr>
            <a:spLocks noGrp="1" noChangeArrowheads="1"/>
          </p:cNvSpPr>
          <p:nvPr>
            <p:ph type="body" idx="1"/>
          </p:nvPr>
        </p:nvSpPr>
        <p:spPr/>
        <p:txBody>
          <a:bodyPr/>
          <a:lstStyle/>
          <a:p>
            <a:r>
              <a:rPr lang="sl-SI" altLang="sl-SI">
                <a:solidFill>
                  <a:srgbClr val="000000"/>
                </a:solidFill>
                <a:effectLst>
                  <a:outerShdw blurRad="38100" dist="38100" dir="2700000" algn="tl">
                    <a:srgbClr val="FFFFFF"/>
                  </a:outerShdw>
                </a:effectLst>
              </a:rPr>
              <a:t>Niagarske slapove obišče več milijonov ljudi letno</a:t>
            </a:r>
          </a:p>
          <a:p>
            <a:r>
              <a:rPr lang="sl-SI" altLang="sl-SI">
                <a:solidFill>
                  <a:srgbClr val="000000"/>
                </a:solidFill>
                <a:effectLst>
                  <a:outerShdw blurRad="38100" dist="38100" dir="2700000" algn="tl">
                    <a:srgbClr val="FFFFFF"/>
                  </a:outerShdw>
                </a:effectLst>
              </a:rPr>
              <a:t>Odkar so tako Kanada kakor ZDA okoli slapov zgradile razglede stolpe – zdaj so že štirje, visoki od 90 do 150 metrov – si izletniki naravni prizor udobno ogledujejo iz ptičje perspektive, namesto da bi se spuščali v nevarno bližino grmečih voda.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516C2AD-504B-43C5-A3E8-A4901E0206DB}"/>
              </a:ext>
            </a:extLst>
          </p:cNvPr>
          <p:cNvSpPr>
            <a:spLocks noGrp="1" noChangeArrowheads="1"/>
          </p:cNvSpPr>
          <p:nvPr>
            <p:ph type="title"/>
          </p:nvPr>
        </p:nvSpPr>
        <p:spPr/>
        <p:txBody>
          <a:bodyPr/>
          <a:lstStyle/>
          <a:p>
            <a:r>
              <a:rPr lang="sl-SI" altLang="sl-SI"/>
              <a:t>                    </a:t>
            </a:r>
            <a:r>
              <a:rPr lang="sl-SI" altLang="sl-SI">
                <a:solidFill>
                  <a:srgbClr val="000000"/>
                </a:solidFill>
                <a:effectLst>
                  <a:outerShdw blurRad="38100" dist="38100" dir="2700000" algn="tl">
                    <a:srgbClr val="FFFFFF"/>
                  </a:outerShdw>
                </a:effectLst>
              </a:rPr>
              <a:t>Viri</a:t>
            </a:r>
          </a:p>
        </p:txBody>
      </p:sp>
      <p:sp>
        <p:nvSpPr>
          <p:cNvPr id="14339" name="Rectangle 3">
            <a:extLst>
              <a:ext uri="{FF2B5EF4-FFF2-40B4-BE49-F238E27FC236}">
                <a16:creationId xmlns:a16="http://schemas.microsoft.com/office/drawing/2014/main" id="{7178BC8F-0ACC-429A-AFE2-97AD5710DAE0}"/>
              </a:ext>
            </a:extLst>
          </p:cNvPr>
          <p:cNvSpPr>
            <a:spLocks noGrp="1" noChangeArrowheads="1"/>
          </p:cNvSpPr>
          <p:nvPr>
            <p:ph type="body" idx="1"/>
          </p:nvPr>
        </p:nvSpPr>
        <p:spPr/>
        <p:txBody>
          <a:bodyPr/>
          <a:lstStyle/>
          <a:p>
            <a:endParaRPr lang="sl-SI" altLang="sl-SI"/>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niagara7">
            <a:extLst>
              <a:ext uri="{FF2B5EF4-FFF2-40B4-BE49-F238E27FC236}">
                <a16:creationId xmlns:a16="http://schemas.microsoft.com/office/drawing/2014/main" id="{25579D1C-272A-47CE-A469-8FFCDD0DA051}"/>
              </a:ext>
            </a:extLst>
          </p:cNvPr>
          <p:cNvPicPr>
            <a:picLocks noChangeAspect="1" noChangeArrowheads="1"/>
          </p:cNvPicPr>
          <p:nvPr/>
        </p:nvPicPr>
        <p:blipFill>
          <a:blip r:embed="rId2">
            <a:lum bright="60000" contrast="-30000"/>
            <a:extLst>
              <a:ext uri="{28A0092B-C50C-407E-A947-70E740481C1C}">
                <a14:useLocalDpi xmlns:a14="http://schemas.microsoft.com/office/drawing/2010/main" val="0"/>
              </a:ext>
            </a:extLst>
          </a:blip>
          <a:srcRect/>
          <a:stretch>
            <a:fillRect/>
          </a:stretch>
        </p:blipFill>
        <p:spPr bwMode="auto">
          <a:xfrm>
            <a:off x="-180975" y="4763"/>
            <a:ext cx="10548938"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a:extLst>
              <a:ext uri="{FF2B5EF4-FFF2-40B4-BE49-F238E27FC236}">
                <a16:creationId xmlns:a16="http://schemas.microsoft.com/office/drawing/2014/main" id="{B214A55C-98E3-4A0B-826F-36EE79EE8FBF}"/>
              </a:ext>
            </a:extLst>
          </p:cNvPr>
          <p:cNvSpPr>
            <a:spLocks noGrp="1" noChangeArrowheads="1"/>
          </p:cNvSpPr>
          <p:nvPr>
            <p:ph type="title"/>
          </p:nvPr>
        </p:nvSpPr>
        <p:spPr/>
        <p:txBody>
          <a:bodyPr/>
          <a:lstStyle/>
          <a:p>
            <a:r>
              <a:rPr lang="sl-SI" altLang="sl-SI">
                <a:solidFill>
                  <a:srgbClr val="000000"/>
                </a:solidFill>
                <a:effectLst>
                  <a:outerShdw blurRad="38100" dist="38100" dir="2700000" algn="tl">
                    <a:srgbClr val="FFFFFF"/>
                  </a:outerShdw>
                </a:effectLst>
              </a:rPr>
              <a:t>Niagara</a:t>
            </a:r>
          </a:p>
        </p:txBody>
      </p:sp>
      <p:sp>
        <p:nvSpPr>
          <p:cNvPr id="3075" name="Rectangle 3">
            <a:extLst>
              <a:ext uri="{FF2B5EF4-FFF2-40B4-BE49-F238E27FC236}">
                <a16:creationId xmlns:a16="http://schemas.microsoft.com/office/drawing/2014/main" id="{4175F731-3FDA-45F2-9CEC-F0E61B5CE0ED}"/>
              </a:ext>
            </a:extLst>
          </p:cNvPr>
          <p:cNvSpPr>
            <a:spLocks noGrp="1" noChangeArrowheads="1"/>
          </p:cNvSpPr>
          <p:nvPr>
            <p:ph type="body" idx="1"/>
          </p:nvPr>
        </p:nvSpPr>
        <p:spPr/>
        <p:txBody>
          <a:bodyPr/>
          <a:lstStyle/>
          <a:p>
            <a:pPr>
              <a:lnSpc>
                <a:spcPct val="90000"/>
              </a:lnSpc>
            </a:pPr>
            <a:r>
              <a:rPr lang="sl-SI" altLang="sl-SI">
                <a:solidFill>
                  <a:srgbClr val="000000"/>
                </a:solidFill>
                <a:effectLst>
                  <a:outerShdw blurRad="38100" dist="38100" dir="2700000" algn="tl">
                    <a:srgbClr val="FFFFFF"/>
                  </a:outerShdw>
                </a:effectLst>
              </a:rPr>
              <a:t>Niagara spada med najkrajše reke na svetu</a:t>
            </a:r>
          </a:p>
          <a:p>
            <a:pPr>
              <a:lnSpc>
                <a:spcPct val="90000"/>
              </a:lnSpc>
            </a:pPr>
            <a:r>
              <a:rPr lang="sl-SI" altLang="sl-SI">
                <a:solidFill>
                  <a:srgbClr val="000000"/>
                </a:solidFill>
                <a:effectLst>
                  <a:outerShdw blurRad="38100" dist="38100" dir="2700000" algn="tl">
                    <a:srgbClr val="FFFFFF"/>
                  </a:outerShdw>
                </a:effectLst>
              </a:rPr>
              <a:t>Njena pot je dolga je 30 km, od jezera Erie do jezera Ontario </a:t>
            </a:r>
          </a:p>
          <a:p>
            <a:pPr>
              <a:lnSpc>
                <a:spcPct val="90000"/>
              </a:lnSpc>
            </a:pPr>
            <a:r>
              <a:rPr lang="sl-SI" altLang="sl-SI">
                <a:solidFill>
                  <a:srgbClr val="000000"/>
                </a:solidFill>
                <a:effectLst>
                  <a:outerShdw blurRad="38100" dist="38100" dir="2700000" algn="tl">
                    <a:srgbClr val="FFFFFF"/>
                  </a:outerShdw>
                </a:effectLst>
              </a:rPr>
              <a:t>Na tej razdalji naleti na 107m višinske razlike</a:t>
            </a:r>
          </a:p>
          <a:p>
            <a:pPr>
              <a:lnSpc>
                <a:spcPct val="90000"/>
              </a:lnSpc>
            </a:pPr>
            <a:r>
              <a:rPr lang="sl-SI" altLang="sl-SI">
                <a:solidFill>
                  <a:srgbClr val="000000"/>
                </a:solidFill>
                <a:effectLst>
                  <a:outerShdw blurRad="38100" dist="38100" dir="2700000" algn="tl">
                    <a:srgbClr val="FFFFFF"/>
                  </a:outerShdw>
                </a:effectLst>
              </a:rPr>
              <a:t>To razliko izravna deloma z deročimi brzicami, deloma z velikim padcem – z Niagarskimi slapovi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usa_-_new_york_-_niagara_falls_border">
            <a:extLst>
              <a:ext uri="{FF2B5EF4-FFF2-40B4-BE49-F238E27FC236}">
                <a16:creationId xmlns:a16="http://schemas.microsoft.com/office/drawing/2014/main" id="{CEB7D4E3-AFEB-4FFA-8F63-3C80FBD2BB7A}"/>
              </a:ext>
            </a:extLst>
          </p:cNvPr>
          <p:cNvPicPr>
            <a:picLocks noChangeAspect="1" noChangeArrowheads="1"/>
          </p:cNvPicPr>
          <p:nvPr/>
        </p:nvPicPr>
        <p:blipFill>
          <a:blip r:embed="rId2">
            <a:lum bright="60000" contrast="2000"/>
            <a:extLst>
              <a:ext uri="{28A0092B-C50C-407E-A947-70E740481C1C}">
                <a14:useLocalDpi xmlns:a14="http://schemas.microsoft.com/office/drawing/2010/main" val="0"/>
              </a:ext>
            </a:extLst>
          </a:blip>
          <a:srcRect/>
          <a:stretch>
            <a:fillRect/>
          </a:stretch>
        </p:blipFill>
        <p:spPr bwMode="auto">
          <a:xfrm>
            <a:off x="-1189038" y="0"/>
            <a:ext cx="12169776" cy="685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a:extLst>
              <a:ext uri="{FF2B5EF4-FFF2-40B4-BE49-F238E27FC236}">
                <a16:creationId xmlns:a16="http://schemas.microsoft.com/office/drawing/2014/main" id="{1F6D83D6-813A-4DF2-98F2-DFCB94E6D8A0}"/>
              </a:ext>
            </a:extLst>
          </p:cNvPr>
          <p:cNvSpPr>
            <a:spLocks noGrp="1" noChangeArrowheads="1"/>
          </p:cNvSpPr>
          <p:nvPr>
            <p:ph type="title"/>
          </p:nvPr>
        </p:nvSpPr>
        <p:spPr>
          <a:xfrm>
            <a:off x="395288" y="260350"/>
            <a:ext cx="8229600" cy="1143000"/>
          </a:xfrm>
        </p:spPr>
        <p:txBody>
          <a:bodyPr/>
          <a:lstStyle/>
          <a:p>
            <a:r>
              <a:rPr lang="sl-SI" altLang="sl-SI">
                <a:solidFill>
                  <a:srgbClr val="000000"/>
                </a:solidFill>
                <a:effectLst>
                  <a:outerShdw blurRad="38100" dist="38100" dir="2700000" algn="tl">
                    <a:srgbClr val="FFFFFF"/>
                  </a:outerShdw>
                </a:effectLst>
              </a:rPr>
              <a:t>ZDA in Kanada</a:t>
            </a:r>
          </a:p>
        </p:txBody>
      </p:sp>
      <p:sp>
        <p:nvSpPr>
          <p:cNvPr id="4101" name="Rectangle 5">
            <a:extLst>
              <a:ext uri="{FF2B5EF4-FFF2-40B4-BE49-F238E27FC236}">
                <a16:creationId xmlns:a16="http://schemas.microsoft.com/office/drawing/2014/main" id="{9FADA33D-7D14-4F28-81CC-1EFD97BC12AC}"/>
              </a:ext>
            </a:extLst>
          </p:cNvPr>
          <p:cNvSpPr>
            <a:spLocks noGrp="1" noChangeArrowheads="1"/>
          </p:cNvSpPr>
          <p:nvPr>
            <p:ph type="body" sz="half" idx="1"/>
          </p:nvPr>
        </p:nvSpPr>
        <p:spPr>
          <a:xfrm>
            <a:off x="395288" y="4149725"/>
            <a:ext cx="4038600" cy="4525963"/>
          </a:xfrm>
        </p:spPr>
        <p:txBody>
          <a:bodyPr/>
          <a:lstStyle/>
          <a:p>
            <a:r>
              <a:rPr lang="sl-SI" altLang="sl-SI" sz="2800">
                <a:solidFill>
                  <a:srgbClr val="000000"/>
                </a:solidFill>
                <a:effectLst>
                  <a:outerShdw blurRad="38100" dist="38100" dir="2700000" algn="tl">
                    <a:srgbClr val="FFFFFF"/>
                  </a:outerShdw>
                </a:effectLst>
              </a:rPr>
              <a:t>Ameriški slap je širok 300 m in visok 61 m</a:t>
            </a:r>
          </a:p>
        </p:txBody>
      </p:sp>
      <p:sp>
        <p:nvSpPr>
          <p:cNvPr id="4102" name="Rectangle 6">
            <a:extLst>
              <a:ext uri="{FF2B5EF4-FFF2-40B4-BE49-F238E27FC236}">
                <a16:creationId xmlns:a16="http://schemas.microsoft.com/office/drawing/2014/main" id="{2F286154-2511-4CD6-AAFA-CDFCCFF6C664}"/>
              </a:ext>
            </a:extLst>
          </p:cNvPr>
          <p:cNvSpPr>
            <a:spLocks noGrp="1" noChangeArrowheads="1"/>
          </p:cNvSpPr>
          <p:nvPr>
            <p:ph type="body" sz="half" idx="2"/>
          </p:nvPr>
        </p:nvSpPr>
        <p:spPr>
          <a:xfrm>
            <a:off x="4781550" y="4159250"/>
            <a:ext cx="4038600" cy="4525963"/>
          </a:xfrm>
        </p:spPr>
        <p:txBody>
          <a:bodyPr/>
          <a:lstStyle/>
          <a:p>
            <a:r>
              <a:rPr lang="sl-SI" altLang="sl-SI" sz="2800">
                <a:solidFill>
                  <a:srgbClr val="000000"/>
                </a:solidFill>
                <a:effectLst>
                  <a:outerShdw blurRad="38100" dist="38100" dir="2700000" algn="tl">
                    <a:srgbClr val="FFFFFF"/>
                  </a:outerShdw>
                </a:effectLst>
              </a:rPr>
              <a:t>Kanadski je približno trikrat širši od Ameriškega in visok 63,3 m</a:t>
            </a:r>
          </a:p>
        </p:txBody>
      </p:sp>
      <p:sp>
        <p:nvSpPr>
          <p:cNvPr id="4103" name="Rectangle 7">
            <a:extLst>
              <a:ext uri="{FF2B5EF4-FFF2-40B4-BE49-F238E27FC236}">
                <a16:creationId xmlns:a16="http://schemas.microsoft.com/office/drawing/2014/main" id="{93E46B03-E238-4FFE-BE33-075A40E692A4}"/>
              </a:ext>
            </a:extLst>
          </p:cNvPr>
          <p:cNvSpPr>
            <a:spLocks noChangeArrowheads="1"/>
          </p:cNvSpPr>
          <p:nvPr/>
        </p:nvSpPr>
        <p:spPr bwMode="auto">
          <a:xfrm>
            <a:off x="0" y="3141663"/>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effectLst>
                  <a:outerShdw blurRad="38100" dist="38100" dir="2700000" algn="tl">
                    <a:srgbClr val="000000"/>
                  </a:outerShdw>
                </a:effectLst>
                <a:latin typeface="Tahoma" panose="020B0604030504040204" pitchFamily="34" charset="0"/>
              </a:defRPr>
            </a:lvl1pPr>
            <a:lvl2pPr>
              <a:defRPr sz="4400">
                <a:solidFill>
                  <a:schemeClr val="tx2"/>
                </a:solidFill>
                <a:effectLst>
                  <a:outerShdw blurRad="38100" dist="38100" dir="2700000" algn="tl">
                    <a:srgbClr val="000000"/>
                  </a:outerShdw>
                </a:effectLst>
                <a:latin typeface="Tahoma" panose="020B0604030504040204" pitchFamily="34" charset="0"/>
              </a:defRPr>
            </a:lvl2pPr>
            <a:lvl3pPr>
              <a:defRPr sz="4400">
                <a:solidFill>
                  <a:schemeClr val="tx2"/>
                </a:solidFill>
                <a:effectLst>
                  <a:outerShdw blurRad="38100" dist="38100" dir="2700000" algn="tl">
                    <a:srgbClr val="000000"/>
                  </a:outerShdw>
                </a:effectLst>
                <a:latin typeface="Tahoma" panose="020B0604030504040204" pitchFamily="34" charset="0"/>
              </a:defRPr>
            </a:lvl3pPr>
            <a:lvl4pPr>
              <a:defRPr sz="4400">
                <a:solidFill>
                  <a:schemeClr val="tx2"/>
                </a:solidFill>
                <a:effectLst>
                  <a:outerShdw blurRad="38100" dist="38100" dir="2700000" algn="tl">
                    <a:srgbClr val="000000"/>
                  </a:outerShdw>
                </a:effectLst>
                <a:latin typeface="Tahoma" panose="020B0604030504040204" pitchFamily="34" charset="0"/>
              </a:defRPr>
            </a:lvl4pPr>
            <a:lvl5pPr>
              <a:defRPr sz="4400">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r>
              <a:rPr lang="sl-SI" altLang="sl-SI" sz="3200">
                <a:solidFill>
                  <a:srgbClr val="000000"/>
                </a:solidFill>
                <a:effectLst>
                  <a:outerShdw blurRad="38100" dist="38100" dir="2700000" algn="tl">
                    <a:srgbClr val="FFFFFF"/>
                  </a:outerShdw>
                </a:effectLst>
              </a:rPr>
              <a:t>ZDA                               Kanada</a:t>
            </a:r>
          </a:p>
        </p:txBody>
      </p:sp>
      <p:sp>
        <p:nvSpPr>
          <p:cNvPr id="4104" name="Rectangle 8">
            <a:extLst>
              <a:ext uri="{FF2B5EF4-FFF2-40B4-BE49-F238E27FC236}">
                <a16:creationId xmlns:a16="http://schemas.microsoft.com/office/drawing/2014/main" id="{85C4609A-56B6-479C-B59F-F112CC6FFE6A}"/>
              </a:ext>
            </a:extLst>
          </p:cNvPr>
          <p:cNvSpPr>
            <a:spLocks noChangeArrowheads="1"/>
          </p:cNvSpPr>
          <p:nvPr/>
        </p:nvSpPr>
        <p:spPr bwMode="auto">
          <a:xfrm>
            <a:off x="0" y="1484313"/>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effectLst>
                  <a:outerShdw blurRad="38100" dist="38100" dir="2700000" algn="tl">
                    <a:srgbClr val="000000"/>
                  </a:outerShdw>
                </a:effectLst>
                <a:latin typeface="Tahoma" panose="020B0604030504040204" pitchFamily="34" charset="0"/>
              </a:defRPr>
            </a:lvl1pPr>
            <a:lvl2pPr>
              <a:defRPr sz="4400">
                <a:solidFill>
                  <a:schemeClr val="tx2"/>
                </a:solidFill>
                <a:effectLst>
                  <a:outerShdw blurRad="38100" dist="38100" dir="2700000" algn="tl">
                    <a:srgbClr val="000000"/>
                  </a:outerShdw>
                </a:effectLst>
                <a:latin typeface="Tahoma" panose="020B0604030504040204" pitchFamily="34" charset="0"/>
              </a:defRPr>
            </a:lvl2pPr>
            <a:lvl3pPr>
              <a:defRPr sz="4400">
                <a:solidFill>
                  <a:schemeClr val="tx2"/>
                </a:solidFill>
                <a:effectLst>
                  <a:outerShdw blurRad="38100" dist="38100" dir="2700000" algn="tl">
                    <a:srgbClr val="000000"/>
                  </a:outerShdw>
                </a:effectLst>
                <a:latin typeface="Tahoma" panose="020B0604030504040204" pitchFamily="34" charset="0"/>
              </a:defRPr>
            </a:lvl3pPr>
            <a:lvl4pPr>
              <a:defRPr sz="4400">
                <a:solidFill>
                  <a:schemeClr val="tx2"/>
                </a:solidFill>
                <a:effectLst>
                  <a:outerShdw blurRad="38100" dist="38100" dir="2700000" algn="tl">
                    <a:srgbClr val="000000"/>
                  </a:outerShdw>
                </a:effectLst>
                <a:latin typeface="Tahoma" panose="020B0604030504040204" pitchFamily="34" charset="0"/>
              </a:defRPr>
            </a:lvl4pPr>
            <a:lvl5pPr>
              <a:defRPr sz="4400">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r>
              <a:rPr lang="sl-SI" altLang="sl-SI" sz="2800">
                <a:solidFill>
                  <a:srgbClr val="000000"/>
                </a:solidFill>
                <a:effectLst>
                  <a:outerShdw blurRad="38100" dist="38100" dir="2700000" algn="tl">
                    <a:srgbClr val="FFFFFF"/>
                  </a:outerShdw>
                </a:effectLst>
              </a:rPr>
              <a:t>Slapovi so razdeljeni med dve državi, ZDA in Kanado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1000"/>
                                  </p:stCondLst>
                                  <p:childTnLst>
                                    <p:set>
                                      <p:cBhvr>
                                        <p:cTn id="6" dur="1" fill="hold">
                                          <p:stCondLst>
                                            <p:cond delay="0"/>
                                          </p:stCondLst>
                                        </p:cTn>
                                        <p:tgtEl>
                                          <p:spTgt spid="4104"/>
                                        </p:tgtEl>
                                        <p:attrNameLst>
                                          <p:attrName>style.visibility</p:attrName>
                                        </p:attrNameLst>
                                      </p:cBhvr>
                                      <p:to>
                                        <p:strVal val="visible"/>
                                      </p:to>
                                    </p:set>
                                    <p:animEffect transition="in" filter="box(in)">
                                      <p:cBhvr>
                                        <p:cTn id="7" dur="500"/>
                                        <p:tgtEl>
                                          <p:spTgt spid="4104"/>
                                        </p:tgtEl>
                                      </p:cBhvr>
                                    </p:animEffect>
                                  </p:childTnLst>
                                </p:cTn>
                              </p:par>
                            </p:childTnLst>
                          </p:cTn>
                        </p:par>
                        <p:par>
                          <p:cTn id="8" fill="hold" nodeType="afterGroup">
                            <p:stCondLst>
                              <p:cond delay="1500"/>
                            </p:stCondLst>
                            <p:childTnLst>
                              <p:par>
                                <p:cTn id="9" presetID="8" presetClass="entr" presetSubtype="16" fill="hold" grpId="0" nodeType="afterEffect">
                                  <p:stCondLst>
                                    <p:cond delay="0"/>
                                  </p:stCondLst>
                                  <p:childTnLst>
                                    <p:set>
                                      <p:cBhvr>
                                        <p:cTn id="10" dur="1" fill="hold">
                                          <p:stCondLst>
                                            <p:cond delay="0"/>
                                          </p:stCondLst>
                                        </p:cTn>
                                        <p:tgtEl>
                                          <p:spTgt spid="4103"/>
                                        </p:tgtEl>
                                        <p:attrNameLst>
                                          <p:attrName>style.visibility</p:attrName>
                                        </p:attrNameLst>
                                      </p:cBhvr>
                                      <p:to>
                                        <p:strVal val="visible"/>
                                      </p:to>
                                    </p:set>
                                    <p:animEffect transition="in" filter="diamond(in)">
                                      <p:cBhvr>
                                        <p:cTn id="11" dur="20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p:bldP spid="410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22">
            <a:extLst>
              <a:ext uri="{FF2B5EF4-FFF2-40B4-BE49-F238E27FC236}">
                <a16:creationId xmlns:a16="http://schemas.microsoft.com/office/drawing/2014/main" id="{CF7B551A-C64E-4544-BA0E-095E1932862C}"/>
              </a:ext>
            </a:extLst>
          </p:cNvPr>
          <p:cNvPicPr>
            <a:picLocks noChangeAspect="1" noChangeArrowheads="1"/>
          </p:cNvPicPr>
          <p:nvPr/>
        </p:nvPicPr>
        <p:blipFill>
          <a:blip r:embed="rId2">
            <a:lum bright="26000" contrast="50000"/>
            <a:extLst>
              <a:ext uri="{28A0092B-C50C-407E-A947-70E740481C1C}">
                <a14:useLocalDpi xmlns:a14="http://schemas.microsoft.com/office/drawing/2010/main" val="0"/>
              </a:ext>
            </a:extLst>
          </a:blip>
          <a:srcRect/>
          <a:stretch>
            <a:fillRect/>
          </a:stretch>
        </p:blipFill>
        <p:spPr bwMode="auto">
          <a:xfrm>
            <a:off x="0" y="-1179513"/>
            <a:ext cx="9144000" cy="847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a:extLst>
              <a:ext uri="{FF2B5EF4-FFF2-40B4-BE49-F238E27FC236}">
                <a16:creationId xmlns:a16="http://schemas.microsoft.com/office/drawing/2014/main" id="{719246DE-C395-4B20-9090-21AEE4165A68}"/>
              </a:ext>
            </a:extLst>
          </p:cNvPr>
          <p:cNvSpPr>
            <a:spLocks noGrp="1" noChangeArrowheads="1"/>
          </p:cNvSpPr>
          <p:nvPr>
            <p:ph type="title"/>
          </p:nvPr>
        </p:nvSpPr>
        <p:spPr/>
        <p:txBody>
          <a:bodyPr/>
          <a:lstStyle/>
          <a:p>
            <a:r>
              <a:rPr lang="sl-SI" altLang="sl-SI">
                <a:solidFill>
                  <a:srgbClr val="000000"/>
                </a:solidFill>
                <a:effectLst>
                  <a:outerShdw blurRad="38100" dist="38100" dir="2700000" algn="tl">
                    <a:srgbClr val="FFFFFF"/>
                  </a:outerShdw>
                </a:effectLst>
              </a:rPr>
              <a:t>Zgodovina</a:t>
            </a:r>
          </a:p>
        </p:txBody>
      </p:sp>
      <p:sp>
        <p:nvSpPr>
          <p:cNvPr id="6147" name="Rectangle 3">
            <a:extLst>
              <a:ext uri="{FF2B5EF4-FFF2-40B4-BE49-F238E27FC236}">
                <a16:creationId xmlns:a16="http://schemas.microsoft.com/office/drawing/2014/main" id="{E00EB8C6-F50E-4C0E-8766-9225774F9F60}"/>
              </a:ext>
            </a:extLst>
          </p:cNvPr>
          <p:cNvSpPr>
            <a:spLocks noGrp="1" noChangeArrowheads="1"/>
          </p:cNvSpPr>
          <p:nvPr>
            <p:ph type="body" idx="1"/>
          </p:nvPr>
        </p:nvSpPr>
        <p:spPr/>
        <p:txBody>
          <a:bodyPr/>
          <a:lstStyle/>
          <a:p>
            <a:r>
              <a:rPr lang="sl-SI" altLang="sl-SI">
                <a:solidFill>
                  <a:srgbClr val="000000"/>
                </a:solidFill>
                <a:effectLst>
                  <a:outerShdw blurRad="38100" dist="38100" dir="2700000" algn="tl">
                    <a:srgbClr val="FFFFFF"/>
                  </a:outerShdw>
                </a:effectLst>
              </a:rPr>
              <a:t>Evropejci so izvedeli prve podrobnosti od Indijancev</a:t>
            </a:r>
          </a:p>
          <a:p>
            <a:r>
              <a:rPr lang="sl-SI" altLang="sl-SI">
                <a:solidFill>
                  <a:srgbClr val="000000"/>
                </a:solidFill>
                <a:effectLst>
                  <a:outerShdw blurRad="38100" dist="38100" dir="2700000" algn="tl">
                    <a:srgbClr val="FFFFFF"/>
                  </a:outerShdw>
                </a:effectLst>
              </a:rPr>
              <a:t>Ti so jim povedali, da so zahtevali vodni demoni vsako leto vsaj dve človeški življenji. </a:t>
            </a:r>
          </a:p>
          <a:p>
            <a:r>
              <a:rPr lang="sl-SI" altLang="sl-SI">
                <a:solidFill>
                  <a:srgbClr val="000000"/>
                </a:solidFill>
                <a:effectLst>
                  <a:outerShdw blurRad="38100" dist="38100" dir="2700000" algn="tl">
                    <a:srgbClr val="FFFFFF"/>
                  </a:outerShdw>
                </a:effectLst>
              </a:rPr>
              <a:t>Leta 1657 je bilo to naravno čudo označeno na nekem francoskem zemljevidu.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fig13">
            <a:extLst>
              <a:ext uri="{FF2B5EF4-FFF2-40B4-BE49-F238E27FC236}">
                <a16:creationId xmlns:a16="http://schemas.microsoft.com/office/drawing/2014/main" id="{CB53883C-2482-4147-A87F-549E4ED2D4A4}"/>
              </a:ext>
            </a:extLst>
          </p:cNvPr>
          <p:cNvPicPr>
            <a:picLocks noChangeAspect="1" noChangeArrowheads="1"/>
          </p:cNvPicPr>
          <p:nvPr/>
        </p:nvPicPr>
        <p:blipFill>
          <a:blip r:embed="rId2">
            <a:lum bright="52000" contrast="46000"/>
            <a:extLst>
              <a:ext uri="{28A0092B-C50C-407E-A947-70E740481C1C}">
                <a14:useLocalDpi xmlns:a14="http://schemas.microsoft.com/office/drawing/2010/main" val="0"/>
              </a:ext>
            </a:extLst>
          </a:blip>
          <a:srcRect/>
          <a:stretch>
            <a:fillRect/>
          </a:stretch>
        </p:blipFill>
        <p:spPr bwMode="auto">
          <a:xfrm>
            <a:off x="-792163" y="0"/>
            <a:ext cx="11772901"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a:extLst>
              <a:ext uri="{FF2B5EF4-FFF2-40B4-BE49-F238E27FC236}">
                <a16:creationId xmlns:a16="http://schemas.microsoft.com/office/drawing/2014/main" id="{96BB21EE-B426-4F54-A07B-46C748AA6258}"/>
              </a:ext>
            </a:extLst>
          </p:cNvPr>
          <p:cNvSpPr>
            <a:spLocks noGrp="1" noChangeArrowheads="1"/>
          </p:cNvSpPr>
          <p:nvPr>
            <p:ph type="title"/>
          </p:nvPr>
        </p:nvSpPr>
        <p:spPr/>
        <p:txBody>
          <a:bodyPr/>
          <a:lstStyle/>
          <a:p>
            <a:r>
              <a:rPr lang="sl-SI" altLang="sl-SI">
                <a:solidFill>
                  <a:srgbClr val="000000"/>
                </a:solidFill>
                <a:effectLst>
                  <a:outerShdw blurRad="38100" dist="38100" dir="2700000" algn="tl">
                    <a:srgbClr val="FFFFFF"/>
                  </a:outerShdw>
                </a:effectLst>
              </a:rPr>
              <a:t>Zgodovina</a:t>
            </a:r>
            <a:r>
              <a:rPr lang="sl-SI" altLang="sl-SI"/>
              <a:t> </a:t>
            </a:r>
          </a:p>
        </p:txBody>
      </p:sp>
      <p:sp>
        <p:nvSpPr>
          <p:cNvPr id="7171" name="Rectangle 3">
            <a:extLst>
              <a:ext uri="{FF2B5EF4-FFF2-40B4-BE49-F238E27FC236}">
                <a16:creationId xmlns:a16="http://schemas.microsoft.com/office/drawing/2014/main" id="{E95F2220-FA60-4CD1-9097-098A05DE9A87}"/>
              </a:ext>
            </a:extLst>
          </p:cNvPr>
          <p:cNvSpPr>
            <a:spLocks noGrp="1" noChangeArrowheads="1"/>
          </p:cNvSpPr>
          <p:nvPr>
            <p:ph type="body" idx="1"/>
          </p:nvPr>
        </p:nvSpPr>
        <p:spPr/>
        <p:txBody>
          <a:bodyPr/>
          <a:lstStyle/>
          <a:p>
            <a:r>
              <a:rPr lang="sl-SI" altLang="sl-SI">
                <a:solidFill>
                  <a:srgbClr val="000000"/>
                </a:solidFill>
                <a:effectLst>
                  <a:outerShdw blurRad="38100" dist="38100" dir="2700000" algn="tl">
                    <a:srgbClr val="FFFFFF"/>
                  </a:outerShdw>
                </a:effectLst>
              </a:rPr>
              <a:t>Šele dvajset let zatem pa sta prodrla do slapov dva prva bela raziskovalca: francoski popotnik La Salle in njegov belgijski spremljevalec, frančiškan Louis Hennepin. </a:t>
            </a:r>
          </a:p>
          <a:p>
            <a:r>
              <a:rPr lang="sl-SI" altLang="sl-SI">
                <a:solidFill>
                  <a:srgbClr val="000000"/>
                </a:solidFill>
                <a:effectLst>
                  <a:outerShdw blurRad="38100" dist="38100" dir="2700000" algn="tl">
                    <a:srgbClr val="FFFFFF"/>
                  </a:outerShdw>
                </a:effectLst>
              </a:rPr>
              <a:t>Prva poročila so navajala neverjetne reči:</a:t>
            </a:r>
          </a:p>
          <a:p>
            <a:r>
              <a:rPr lang="sl-SI" altLang="sl-SI">
                <a:solidFill>
                  <a:srgbClr val="000000"/>
                </a:solidFill>
                <a:effectLst>
                  <a:outerShdw blurRad="38100" dist="38100" dir="2700000" algn="tl">
                    <a:srgbClr val="FFFFFF"/>
                  </a:outerShdw>
                </a:effectLst>
              </a:rPr>
              <a:t>Voda pada 200 m globoko v sotesko</a:t>
            </a:r>
          </a:p>
          <a:p>
            <a:r>
              <a:rPr lang="sl-SI" altLang="sl-SI">
                <a:solidFill>
                  <a:srgbClr val="000000"/>
                </a:solidFill>
                <a:effectLst>
                  <a:outerShdw blurRad="38100" dist="38100" dir="2700000" algn="tl">
                    <a:srgbClr val="FFFFFF"/>
                  </a:outerShdw>
                </a:effectLst>
              </a:rPr>
              <a:t>Grmenje slapov se sliši milje daleč. </a:t>
            </a:r>
          </a:p>
          <a:p>
            <a:endParaRPr lang="sl-SI" altLang="sl-SI">
              <a:solidFill>
                <a:srgbClr val="000000"/>
              </a:solidFill>
              <a:effectLst>
                <a:outerShdw blurRad="38100" dist="38100" dir="2700000" algn="tl">
                  <a:srgbClr val="FFFFFF"/>
                </a:outerShdw>
              </a:effectLst>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niagara05">
            <a:extLst>
              <a:ext uri="{FF2B5EF4-FFF2-40B4-BE49-F238E27FC236}">
                <a16:creationId xmlns:a16="http://schemas.microsoft.com/office/drawing/2014/main" id="{F6AE2295-FCF7-4B8F-829E-309264F26461}"/>
              </a:ext>
            </a:extLst>
          </p:cNvPr>
          <p:cNvPicPr>
            <a:picLocks noChangeAspect="1" noChangeArrowheads="1"/>
          </p:cNvPicPr>
          <p:nvPr/>
        </p:nvPicPr>
        <p:blipFill>
          <a:blip r:embed="rId2">
            <a:lum bright="54000" contrast="-4000"/>
            <a:extLst>
              <a:ext uri="{28A0092B-C50C-407E-A947-70E740481C1C}">
                <a14:useLocalDpi xmlns:a14="http://schemas.microsoft.com/office/drawing/2010/main" val="0"/>
              </a:ext>
            </a:extLst>
          </a:blip>
          <a:srcRect/>
          <a:stretch>
            <a:fillRect/>
          </a:stretch>
        </p:blipFill>
        <p:spPr bwMode="auto">
          <a:xfrm>
            <a:off x="-431800" y="0"/>
            <a:ext cx="10260013"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Rectangle 2">
            <a:extLst>
              <a:ext uri="{FF2B5EF4-FFF2-40B4-BE49-F238E27FC236}">
                <a16:creationId xmlns:a16="http://schemas.microsoft.com/office/drawing/2014/main" id="{D3D65947-54F0-4297-AA3F-85F17C280FA8}"/>
              </a:ext>
            </a:extLst>
          </p:cNvPr>
          <p:cNvSpPr>
            <a:spLocks noGrp="1" noChangeArrowheads="1"/>
          </p:cNvSpPr>
          <p:nvPr>
            <p:ph type="title"/>
          </p:nvPr>
        </p:nvSpPr>
        <p:spPr/>
        <p:txBody>
          <a:bodyPr/>
          <a:lstStyle/>
          <a:p>
            <a:r>
              <a:rPr lang="sl-SI" altLang="sl-SI">
                <a:solidFill>
                  <a:srgbClr val="000000"/>
                </a:solidFill>
                <a:effectLst>
                  <a:outerShdw blurRad="38100" dist="38100" dir="2700000" algn="tl">
                    <a:srgbClr val="FFFFFF"/>
                  </a:outerShdw>
                </a:effectLst>
              </a:rPr>
              <a:t>Nastanek</a:t>
            </a:r>
          </a:p>
        </p:txBody>
      </p:sp>
      <p:sp>
        <p:nvSpPr>
          <p:cNvPr id="8195" name="Rectangle 3">
            <a:extLst>
              <a:ext uri="{FF2B5EF4-FFF2-40B4-BE49-F238E27FC236}">
                <a16:creationId xmlns:a16="http://schemas.microsoft.com/office/drawing/2014/main" id="{7D9AA27C-C77D-45C9-B266-76143EDF737A}"/>
              </a:ext>
            </a:extLst>
          </p:cNvPr>
          <p:cNvSpPr>
            <a:spLocks noGrp="1" noChangeArrowheads="1"/>
          </p:cNvSpPr>
          <p:nvPr>
            <p:ph type="body" idx="1"/>
          </p:nvPr>
        </p:nvSpPr>
        <p:spPr>
          <a:xfrm>
            <a:off x="457200" y="1600200"/>
            <a:ext cx="8229600" cy="4924425"/>
          </a:xfrm>
        </p:spPr>
        <p:txBody>
          <a:bodyPr/>
          <a:lstStyle/>
          <a:p>
            <a:pPr>
              <a:lnSpc>
                <a:spcPct val="80000"/>
              </a:lnSpc>
            </a:pPr>
            <a:r>
              <a:rPr lang="sl-SI" altLang="sl-SI" sz="2800">
                <a:solidFill>
                  <a:srgbClr val="000000"/>
                </a:solidFill>
                <a:effectLst>
                  <a:outerShdw blurRad="38100" dist="38100" dir="2700000" algn="tl">
                    <a:srgbClr val="FFFFFF"/>
                  </a:outerShdw>
                </a:effectLst>
              </a:rPr>
              <a:t>Severno Ameriko je v zadnji ledeni dobi pokrival velikanski ledenik. </a:t>
            </a:r>
          </a:p>
          <a:p>
            <a:pPr>
              <a:lnSpc>
                <a:spcPct val="80000"/>
              </a:lnSpc>
            </a:pPr>
            <a:r>
              <a:rPr lang="sl-SI" altLang="sl-SI" sz="2800">
                <a:solidFill>
                  <a:srgbClr val="000000"/>
                </a:solidFill>
                <a:effectLst>
                  <a:outerShdw blurRad="38100" dist="38100" dir="2700000" algn="tl">
                    <a:srgbClr val="FFFFFF"/>
                  </a:outerShdw>
                </a:effectLst>
              </a:rPr>
              <a:t>Vode, ki so se topile na južnem robu, teh ledenih gmot, so se zlile v morje, ki je odtekalo sprva v Mehiški zaliv, kasneje pa v Atlanski ocean. </a:t>
            </a:r>
          </a:p>
          <a:p>
            <a:pPr>
              <a:lnSpc>
                <a:spcPct val="80000"/>
              </a:lnSpc>
            </a:pPr>
            <a:r>
              <a:rPr lang="sl-SI" altLang="sl-SI" sz="2800">
                <a:solidFill>
                  <a:srgbClr val="000000"/>
                </a:solidFill>
                <a:effectLst>
                  <a:outerShdw blurRad="38100" dist="38100" dir="2700000" algn="tl">
                    <a:srgbClr val="FFFFFF"/>
                  </a:outerShdw>
                </a:effectLst>
              </a:rPr>
              <a:t>Iz še ne čisto jasnih vzrokov pa so nastala Velika jezera kot ostanek celinskega morja v ledeni dobi. </a:t>
            </a:r>
          </a:p>
          <a:p>
            <a:pPr>
              <a:lnSpc>
                <a:spcPct val="80000"/>
              </a:lnSpc>
            </a:pPr>
            <a:r>
              <a:rPr lang="sl-SI" altLang="sl-SI" sz="2800">
                <a:solidFill>
                  <a:srgbClr val="000000"/>
                </a:solidFill>
                <a:effectLst>
                  <a:outerShdw blurRad="38100" dist="38100" dir="2700000" algn="tl">
                    <a:srgbClr val="FFFFFF"/>
                  </a:outerShdw>
                </a:effectLst>
              </a:rPr>
              <a:t>Zemeljski hrbet je ločeval globlje ležeče jezero Ontario od drugih jezer, ki so zdaj ostala brez odtoka. </a:t>
            </a:r>
          </a:p>
          <a:p>
            <a:pPr>
              <a:lnSpc>
                <a:spcPct val="80000"/>
              </a:lnSpc>
            </a:pPr>
            <a:r>
              <a:rPr lang="sl-SI" altLang="sl-SI" sz="2800">
                <a:solidFill>
                  <a:srgbClr val="000000"/>
                </a:solidFill>
                <a:effectLst>
                  <a:outerShdw blurRad="38100" dist="38100" dir="2700000" algn="tl">
                    <a:srgbClr val="FFFFFF"/>
                  </a:outerShdw>
                </a:effectLst>
              </a:rPr>
              <a:t>Iz jezera Erie pa je nastal pod pritiskom vode nekakšen pretok v jezero Ontario.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Niagara3573">
            <a:extLst>
              <a:ext uri="{FF2B5EF4-FFF2-40B4-BE49-F238E27FC236}">
                <a16:creationId xmlns:a16="http://schemas.microsoft.com/office/drawing/2014/main" id="{47876920-25BA-4E1B-A80A-15788B7830E1}"/>
              </a:ext>
            </a:extLst>
          </p:cNvPr>
          <p:cNvPicPr>
            <a:picLocks noChangeAspect="1" noChangeArrowheads="1"/>
          </p:cNvPicPr>
          <p:nvPr/>
        </p:nvPicPr>
        <p:blipFill>
          <a:blip r:embed="rId2">
            <a:lum bright="56000" contrast="14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2">
            <a:extLst>
              <a:ext uri="{FF2B5EF4-FFF2-40B4-BE49-F238E27FC236}">
                <a16:creationId xmlns:a16="http://schemas.microsoft.com/office/drawing/2014/main" id="{52E6CC0E-460D-41B1-AF28-B3BE238C26C0}"/>
              </a:ext>
            </a:extLst>
          </p:cNvPr>
          <p:cNvSpPr>
            <a:spLocks noGrp="1" noChangeArrowheads="1"/>
          </p:cNvSpPr>
          <p:nvPr>
            <p:ph type="title"/>
          </p:nvPr>
        </p:nvSpPr>
        <p:spPr/>
        <p:txBody>
          <a:bodyPr/>
          <a:lstStyle/>
          <a:p>
            <a:r>
              <a:rPr lang="sl-SI" altLang="sl-SI">
                <a:solidFill>
                  <a:srgbClr val="000000"/>
                </a:solidFill>
                <a:effectLst>
                  <a:outerShdw blurRad="38100" dist="38100" dir="2700000" algn="tl">
                    <a:srgbClr val="FFFFFF"/>
                  </a:outerShdw>
                </a:effectLst>
              </a:rPr>
              <a:t>Vodni padec</a:t>
            </a:r>
          </a:p>
        </p:txBody>
      </p:sp>
      <p:sp>
        <p:nvSpPr>
          <p:cNvPr id="12291" name="Rectangle 3">
            <a:extLst>
              <a:ext uri="{FF2B5EF4-FFF2-40B4-BE49-F238E27FC236}">
                <a16:creationId xmlns:a16="http://schemas.microsoft.com/office/drawing/2014/main" id="{DD65F6DD-EF5B-4CA6-82C8-D056166217FE}"/>
              </a:ext>
            </a:extLst>
          </p:cNvPr>
          <p:cNvSpPr>
            <a:spLocks noGrp="1" noChangeArrowheads="1"/>
          </p:cNvSpPr>
          <p:nvPr>
            <p:ph type="body" idx="1"/>
          </p:nvPr>
        </p:nvSpPr>
        <p:spPr/>
        <p:txBody>
          <a:bodyPr/>
          <a:lstStyle/>
          <a:p>
            <a:pPr>
              <a:lnSpc>
                <a:spcPct val="90000"/>
              </a:lnSpc>
            </a:pPr>
            <a:r>
              <a:rPr lang="sl-SI" altLang="sl-SI" sz="2800">
                <a:solidFill>
                  <a:srgbClr val="000000"/>
                </a:solidFill>
                <a:effectLst>
                  <a:outerShdw blurRad="38100" dist="38100" dir="2700000" algn="tl">
                    <a:srgbClr val="FFFFFF"/>
                  </a:outerShdw>
                </a:effectLst>
              </a:rPr>
              <a:t>Padajoče vodne gmote so se v tisočletjih zajedle v skrilaste in apnenčaste kamnine zemeljskega hrbta. </a:t>
            </a:r>
          </a:p>
          <a:p>
            <a:pPr>
              <a:lnSpc>
                <a:spcPct val="90000"/>
              </a:lnSpc>
            </a:pPr>
            <a:r>
              <a:rPr lang="sl-SI" altLang="sl-SI" sz="2800">
                <a:solidFill>
                  <a:srgbClr val="000000"/>
                </a:solidFill>
                <a:effectLst>
                  <a:outerShdw blurRad="38100" dist="38100" dir="2700000" algn="tl">
                    <a:srgbClr val="FFFFFF"/>
                  </a:outerShdw>
                </a:effectLst>
              </a:rPr>
              <a:t>Vodni padec je bil sprva čisto blizu jezera Ontario, zaradi izpiranja tal pa se je pomikal čedalje bolj nazaj in puščal za seboj kanal, po katerem je voda tekla Ontarijskemu jezeru naproti. </a:t>
            </a:r>
          </a:p>
          <a:p>
            <a:pPr>
              <a:lnSpc>
                <a:spcPct val="90000"/>
              </a:lnSpc>
            </a:pPr>
            <a:r>
              <a:rPr lang="sl-SI" altLang="sl-SI" sz="2800">
                <a:solidFill>
                  <a:srgbClr val="000000"/>
                </a:solidFill>
                <a:effectLst>
                  <a:outerShdw blurRad="38100" dist="38100" dir="2700000" algn="tl">
                    <a:srgbClr val="FFFFFF"/>
                  </a:outerShdw>
                </a:effectLst>
              </a:rPr>
              <a:t>Rob slapov se vsako leto premakne nazaj za kakšen meter</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descr="800px-Picture_0043">
            <a:extLst>
              <a:ext uri="{FF2B5EF4-FFF2-40B4-BE49-F238E27FC236}">
                <a16:creationId xmlns:a16="http://schemas.microsoft.com/office/drawing/2014/main" id="{FB4C98A6-713F-47CA-B887-9BE63B3803B9}"/>
              </a:ext>
            </a:extLst>
          </p:cNvPr>
          <p:cNvPicPr>
            <a:picLocks noChangeAspect="1" noChangeArrowheads="1"/>
          </p:cNvPicPr>
          <p:nvPr/>
        </p:nvPicPr>
        <p:blipFill>
          <a:blip r:embed="rId2">
            <a:lum bright="70000" contrast="42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6" name="Rectangle 2">
            <a:extLst>
              <a:ext uri="{FF2B5EF4-FFF2-40B4-BE49-F238E27FC236}">
                <a16:creationId xmlns:a16="http://schemas.microsoft.com/office/drawing/2014/main" id="{1700140D-0B5A-49C6-9207-9BF433DFDA74}"/>
              </a:ext>
            </a:extLst>
          </p:cNvPr>
          <p:cNvSpPr>
            <a:spLocks noGrp="1" noChangeArrowheads="1"/>
          </p:cNvSpPr>
          <p:nvPr>
            <p:ph type="title"/>
          </p:nvPr>
        </p:nvSpPr>
        <p:spPr/>
        <p:txBody>
          <a:bodyPr/>
          <a:lstStyle/>
          <a:p>
            <a:r>
              <a:rPr lang="sl-SI" altLang="sl-SI">
                <a:solidFill>
                  <a:srgbClr val="000000"/>
                </a:solidFill>
                <a:effectLst>
                  <a:outerShdw blurRad="38100" dist="38100" dir="2700000" algn="tl">
                    <a:srgbClr val="FFFFFF"/>
                  </a:outerShdw>
                </a:effectLst>
              </a:rPr>
              <a:t>Reka Niagara</a:t>
            </a:r>
          </a:p>
        </p:txBody>
      </p:sp>
      <p:sp>
        <p:nvSpPr>
          <p:cNvPr id="11267" name="Rectangle 3">
            <a:extLst>
              <a:ext uri="{FF2B5EF4-FFF2-40B4-BE49-F238E27FC236}">
                <a16:creationId xmlns:a16="http://schemas.microsoft.com/office/drawing/2014/main" id="{A126E06B-8446-4616-A071-3CC3E3DB8915}"/>
              </a:ext>
            </a:extLst>
          </p:cNvPr>
          <p:cNvSpPr>
            <a:spLocks noGrp="1" noChangeArrowheads="1"/>
          </p:cNvSpPr>
          <p:nvPr>
            <p:ph type="body" idx="1"/>
          </p:nvPr>
        </p:nvSpPr>
        <p:spPr/>
        <p:txBody>
          <a:bodyPr/>
          <a:lstStyle/>
          <a:p>
            <a:pPr>
              <a:lnSpc>
                <a:spcPct val="80000"/>
              </a:lnSpc>
            </a:pPr>
            <a:r>
              <a:rPr lang="sl-SI" altLang="sl-SI" sz="2800">
                <a:solidFill>
                  <a:srgbClr val="000000"/>
                </a:solidFill>
                <a:effectLst>
                  <a:outerShdw blurRad="38100" dist="38100" dir="2700000" algn="tl">
                    <a:srgbClr val="FFFFFF"/>
                  </a:outerShdw>
                </a:effectLst>
              </a:rPr>
              <a:t>V bližini jezera Erie teče Niagara, široka približno 1200 m, še razmeroma mirno. </a:t>
            </a:r>
          </a:p>
          <a:p>
            <a:pPr>
              <a:lnSpc>
                <a:spcPct val="80000"/>
              </a:lnSpc>
            </a:pPr>
            <a:r>
              <a:rPr lang="sl-SI" altLang="sl-SI" sz="2800">
                <a:solidFill>
                  <a:srgbClr val="000000"/>
                </a:solidFill>
                <a:effectLst>
                  <a:outerShdw blurRad="38100" dist="38100" dir="2700000" algn="tl">
                    <a:srgbClr val="FFFFFF"/>
                  </a:outerShdw>
                </a:effectLst>
              </a:rPr>
              <a:t>Nekaj kilometrov pod jezerom se razdeli v dva rokava, ki objemata dolg otok. </a:t>
            </a:r>
          </a:p>
          <a:p>
            <a:pPr>
              <a:lnSpc>
                <a:spcPct val="80000"/>
              </a:lnSpc>
            </a:pPr>
            <a:r>
              <a:rPr lang="sl-SI" altLang="sl-SI" sz="2800">
                <a:solidFill>
                  <a:srgbClr val="000000"/>
                </a:solidFill>
                <a:effectLst>
                  <a:outerShdw blurRad="38100" dist="38100" dir="2700000" algn="tl">
                    <a:srgbClr val="FFFFFF"/>
                  </a:outerShdw>
                </a:effectLst>
              </a:rPr>
              <a:t>Sedem kilometrov pred slapovi se rokava spet združita. </a:t>
            </a:r>
          </a:p>
          <a:p>
            <a:pPr>
              <a:lnSpc>
                <a:spcPct val="80000"/>
              </a:lnSpc>
            </a:pPr>
            <a:r>
              <a:rPr lang="sl-SI" altLang="sl-SI" sz="2800">
                <a:solidFill>
                  <a:srgbClr val="000000"/>
                </a:solidFill>
                <a:effectLst>
                  <a:outerShdw blurRad="38100" dist="38100" dir="2700000" algn="tl">
                    <a:srgbClr val="FFFFFF"/>
                  </a:outerShdw>
                </a:effectLst>
              </a:rPr>
              <a:t>Razcep v manjši ameriški in večji kanadski slap se začne razmeroma nedaleč pred padcem. Iz struge drveče reke štrli tu Kozji otok (Goat Island), ki zajema skoraj četrtino 1500 m široke reke.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tempete-pluie-insolite-niagara-canada-168207">
            <a:extLst>
              <a:ext uri="{FF2B5EF4-FFF2-40B4-BE49-F238E27FC236}">
                <a16:creationId xmlns:a16="http://schemas.microsoft.com/office/drawing/2014/main" id="{4583AEAC-DEA4-4FF1-A04C-212AC5D4AAD1}"/>
              </a:ext>
            </a:extLst>
          </p:cNvPr>
          <p:cNvPicPr>
            <a:picLocks noChangeAspect="1" noChangeArrowheads="1"/>
          </p:cNvPicPr>
          <p:nvPr/>
        </p:nvPicPr>
        <p:blipFill>
          <a:blip r:embed="rId2">
            <a:lum bright="70000" contrast="-6000"/>
            <a:extLst>
              <a:ext uri="{28A0092B-C50C-407E-A947-70E740481C1C}">
                <a14:useLocalDpi xmlns:a14="http://schemas.microsoft.com/office/drawing/2010/main" val="0"/>
              </a:ext>
            </a:extLst>
          </a:blip>
          <a:srcRect/>
          <a:stretch>
            <a:fillRect/>
          </a:stretch>
        </p:blipFill>
        <p:spPr bwMode="auto">
          <a:xfrm>
            <a:off x="-576263" y="0"/>
            <a:ext cx="10404476"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2">
            <a:extLst>
              <a:ext uri="{FF2B5EF4-FFF2-40B4-BE49-F238E27FC236}">
                <a16:creationId xmlns:a16="http://schemas.microsoft.com/office/drawing/2014/main" id="{CC8606FB-FB41-40D5-A421-4E13638DAB06}"/>
              </a:ext>
            </a:extLst>
          </p:cNvPr>
          <p:cNvSpPr>
            <a:spLocks noGrp="1" noChangeArrowheads="1"/>
          </p:cNvSpPr>
          <p:nvPr>
            <p:ph type="title"/>
          </p:nvPr>
        </p:nvSpPr>
        <p:spPr/>
        <p:txBody>
          <a:bodyPr/>
          <a:lstStyle/>
          <a:p>
            <a:r>
              <a:rPr lang="sl-SI" altLang="sl-SI">
                <a:solidFill>
                  <a:srgbClr val="000000"/>
                </a:solidFill>
                <a:effectLst>
                  <a:outerShdw blurRad="38100" dist="38100" dir="2700000" algn="tl">
                    <a:srgbClr val="FFFFFF"/>
                  </a:outerShdw>
                </a:effectLst>
              </a:rPr>
              <a:t>Izkoriščanje vode</a:t>
            </a:r>
          </a:p>
        </p:txBody>
      </p:sp>
      <p:sp>
        <p:nvSpPr>
          <p:cNvPr id="10243" name="Rectangle 3">
            <a:extLst>
              <a:ext uri="{FF2B5EF4-FFF2-40B4-BE49-F238E27FC236}">
                <a16:creationId xmlns:a16="http://schemas.microsoft.com/office/drawing/2014/main" id="{55274349-81D0-4BD6-80EB-A7780953B8CE}"/>
              </a:ext>
            </a:extLst>
          </p:cNvPr>
          <p:cNvSpPr>
            <a:spLocks noGrp="1" noChangeArrowheads="1"/>
          </p:cNvSpPr>
          <p:nvPr>
            <p:ph type="body" idx="1"/>
          </p:nvPr>
        </p:nvSpPr>
        <p:spPr>
          <a:xfrm>
            <a:off x="457200" y="1600200"/>
            <a:ext cx="8229600" cy="5257800"/>
          </a:xfrm>
        </p:spPr>
        <p:txBody>
          <a:bodyPr/>
          <a:lstStyle/>
          <a:p>
            <a:pPr>
              <a:lnSpc>
                <a:spcPct val="80000"/>
              </a:lnSpc>
            </a:pPr>
            <a:r>
              <a:rPr lang="sl-SI" altLang="sl-SI" sz="2400">
                <a:solidFill>
                  <a:srgbClr val="000000"/>
                </a:solidFill>
                <a:effectLst>
                  <a:outerShdw blurRad="38100" dist="38100" dir="2700000" algn="tl">
                    <a:srgbClr val="FFFFFF"/>
                  </a:outerShdw>
                </a:effectLst>
              </a:rPr>
              <a:t>V devetdesetih letih devetega stoletja so prvič tvegali poskus, da bi ukrotili del energije, ki jo cenijo na 50 milijonov KM. </a:t>
            </a:r>
          </a:p>
          <a:p>
            <a:pPr>
              <a:lnSpc>
                <a:spcPct val="80000"/>
              </a:lnSpc>
            </a:pPr>
            <a:r>
              <a:rPr lang="sl-SI" altLang="sl-SI" sz="2400">
                <a:solidFill>
                  <a:srgbClr val="000000"/>
                </a:solidFill>
                <a:effectLst>
                  <a:outerShdw blurRad="38100" dist="38100" dir="2700000" algn="tl">
                    <a:srgbClr val="FFFFFF"/>
                  </a:outerShdw>
                </a:effectLst>
              </a:rPr>
              <a:t>Zadovoljili so se z turbogeneratorjem, ki je dajal 5000 KM. </a:t>
            </a:r>
          </a:p>
          <a:p>
            <a:pPr>
              <a:lnSpc>
                <a:spcPct val="80000"/>
              </a:lnSpc>
            </a:pPr>
            <a:r>
              <a:rPr lang="sl-SI" altLang="sl-SI" sz="2400">
                <a:solidFill>
                  <a:srgbClr val="000000"/>
                </a:solidFill>
                <a:effectLst>
                  <a:outerShdw blurRad="38100" dist="38100" dir="2700000" algn="tl">
                    <a:srgbClr val="FFFFFF"/>
                  </a:outerShdw>
                </a:effectLst>
              </a:rPr>
              <a:t>Dandanes dobavljajo slapovi že okoli 3 milijone KM. </a:t>
            </a:r>
          </a:p>
          <a:p>
            <a:pPr>
              <a:lnSpc>
                <a:spcPct val="80000"/>
              </a:lnSpc>
            </a:pPr>
            <a:r>
              <a:rPr lang="sl-SI" altLang="sl-SI" sz="2400">
                <a:solidFill>
                  <a:srgbClr val="000000"/>
                </a:solidFill>
                <a:effectLst>
                  <a:outerShdw blurRad="38100" dist="38100" dir="2700000" algn="tl">
                    <a:srgbClr val="FFFFFF"/>
                  </a:outerShdw>
                </a:effectLst>
              </a:rPr>
              <a:t>Na ameriški strani so kakšne 4 km nad slapovi prestregli reko z dvojnim prekopom, ki pod zemljo odvaja vodo do 6 km pod slapovi ležečih pogonskih naprav. </a:t>
            </a:r>
          </a:p>
          <a:p>
            <a:pPr>
              <a:lnSpc>
                <a:spcPct val="80000"/>
              </a:lnSpc>
            </a:pPr>
            <a:r>
              <a:rPr lang="sl-SI" altLang="sl-SI" sz="2400">
                <a:solidFill>
                  <a:srgbClr val="000000"/>
                </a:solidFill>
                <a:effectLst>
                  <a:outerShdw blurRad="38100" dist="38100" dir="2700000" algn="tl">
                    <a:srgbClr val="FFFFFF"/>
                  </a:outerShdw>
                </a:effectLst>
              </a:rPr>
              <a:t>Tam obratuje 13 generatorjev, vsak izmed njih proizvaja 150000 kilovatnih ur eletrične energije na leto. </a:t>
            </a:r>
          </a:p>
          <a:p>
            <a:pPr>
              <a:lnSpc>
                <a:spcPct val="80000"/>
              </a:lnSpc>
            </a:pPr>
            <a:r>
              <a:rPr lang="sl-SI" altLang="sl-SI" sz="2400">
                <a:solidFill>
                  <a:srgbClr val="000000"/>
                </a:solidFill>
                <a:effectLst>
                  <a:outerShdw blurRad="38100" dist="38100" dir="2700000" algn="tl">
                    <a:srgbClr val="FFFFFF"/>
                  </a:outerShdw>
                </a:effectLst>
              </a:rPr>
              <a:t>Čeprav odvzemajo slapovom vodo predvsem ponoči in v zimskih mesecih, se zaradi proizvajanja električne energije vodna višina reke Niagare močno spreminja. </a:t>
            </a:r>
          </a:p>
          <a:p>
            <a:pPr>
              <a:lnSpc>
                <a:spcPct val="80000"/>
              </a:lnSpc>
            </a:pPr>
            <a:r>
              <a:rPr lang="sl-SI" altLang="sl-SI" sz="2400">
                <a:solidFill>
                  <a:srgbClr val="000000"/>
                </a:solidFill>
                <a:effectLst>
                  <a:outerShdw blurRad="38100" dist="38100" dir="2700000" algn="tl">
                    <a:srgbClr val="FFFFFF"/>
                  </a:outerShdw>
                </a:effectLst>
              </a:rPr>
              <a:t>Višinska razlika znaša od 10 metrov. </a:t>
            </a:r>
          </a:p>
        </p:txBody>
      </p:sp>
    </p:spTree>
  </p:cSld>
  <p:clrMapOvr>
    <a:masterClrMapping/>
  </p:clrMapOvr>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0</TotalTime>
  <Words>595</Words>
  <Application>Microsoft Office PowerPoint</Application>
  <PresentationFormat>On-screen Show (4:3)</PresentationFormat>
  <Paragraphs>51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Tahoma</vt:lpstr>
      <vt:lpstr>Wingdings</vt:lpstr>
      <vt:lpstr>Ocean</vt:lpstr>
      <vt:lpstr>Niagarski slapovi</vt:lpstr>
      <vt:lpstr>Niagara</vt:lpstr>
      <vt:lpstr>ZDA in Kanada</vt:lpstr>
      <vt:lpstr>Zgodovina</vt:lpstr>
      <vt:lpstr>Zgodovina </vt:lpstr>
      <vt:lpstr>Nastanek</vt:lpstr>
      <vt:lpstr>Vodni padec</vt:lpstr>
      <vt:lpstr>Reka Niagara</vt:lpstr>
      <vt:lpstr>Izkoriščanje vode</vt:lpstr>
      <vt:lpstr>Turizem</vt:lpstr>
      <vt:lpstr>                    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2019-05-31T08:40:30Z</dcterms:created>
  <dcterms:modified xsi:type="dcterms:W3CDTF">2019-05-31T08:40:30Z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