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609D5C25-3F43-478E-87BD-1B54312A3D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71885B38-084B-4D95-B4D7-712F81F70DB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D635BF-A267-425C-83F1-7A6502D9F73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EDB73879-78D3-4D5B-8CC1-C968A9CCD8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0448D5B2-86B2-4A6E-8867-429EAC375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456C6DA-4548-4B53-B65D-5CC557CAF7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596E195-C442-484F-8742-137EC74882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544A90E-9650-43C9-BA68-930F4213862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BCBEF0E-7547-468A-9A66-0428279B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4E04-FAFB-481C-8536-579B1E3DBA3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BB6F52D-ECA1-4209-B946-78CB9623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28B33E8-A7FB-42FC-81B1-3EADC5C8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388CD-672A-4699-988C-E3F8FF085D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393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3875593-80F0-4468-ACC4-8E2AB654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1AFE-D053-48C4-9D16-AF8B5F5B280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DA22609-C9CE-4E96-924E-31909871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059E0D9-288E-4ECB-A486-26B95C63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D56E4-CE6E-4C8E-9219-487FE0D0D1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158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DE2640D-1ED2-4B5A-A8FA-C422C2EEA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930AE-56E1-4BEE-989F-8CED218A61C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0A9E03F-7525-4773-8824-205A4530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5EE9DA9-1B30-4646-91EC-45FEF9A3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2D52C-2553-4BB6-B68A-45DD712EA2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65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0B5CAC7-CEF2-433B-AD4B-EE693E07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DCBCE-F47D-45BE-ADD7-B9F54EEE6BE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4D509C8-689C-4AEA-8786-B27EDACA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4AF34AA-1C5D-4C5E-9EF1-D9B3E6C9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F6E74-38E5-4AEE-96E8-9E3C2E03DD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919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C777747-614F-4572-9145-874C8DCC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E3AC-188E-48BB-A904-6AF22FBF073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936A83D-F2E8-4178-B778-EA6A08F1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E357ED8-3FDD-4032-BFE7-11C93526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89378-38E9-4C6F-901F-7F250B67EA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751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C3204C4-63E9-4286-A12F-4BDCECFB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E8AE-E55B-4195-8767-41F75C7A7BE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B271C812-E4DC-4F34-8CA1-F31A8B353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8163072-E863-4ABB-A20E-E1D1DB2B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943FE-B45F-4FF8-ACCF-593F73DD63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849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68D792FD-85DC-450F-A921-A69C8E08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E5BB-B6E6-4C78-89FB-A3DA194B959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B786CFFC-AE18-4A6E-8F2B-CF1C7AFE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1AF25F4-D95B-4E3E-ABCF-1446D510D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2E476-3312-4EFA-B1E5-92D9ED2A66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330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0D130553-BD07-4D5B-A40A-6EB8BF9D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34B2-57F0-418C-9BF6-68CC46AC7B8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0247DDB6-3EBC-4AEA-80AB-2AC58B951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7F3C0103-DF76-46A3-98CE-99495DBA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7E5BF-971F-4B28-9E7B-D92365F55C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739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6E6E845F-6229-472A-828A-C6D78068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70E9-52B1-4F48-896D-6EAA2BD6714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4D1A45E-8960-425B-8FDC-F4CB5F9B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A63894FB-FC17-418D-A7D6-A20A68B3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3B8D1-74B3-4B40-9B33-5B7262A829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300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AD9B176-B557-4305-9AFD-C304A2F94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F59A-E840-4AEA-9127-6EFB7078214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CEEADB8-CB17-47F1-A85B-ABE4C4340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5E226F2-B9C8-4ABE-8113-CB4B84F2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14C4-FEEC-4B4B-904F-A2A8686564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904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996105DE-6D48-4E0A-867E-BA6C7581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2CF5-8680-4AD4-805B-250DFD592CD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F3FC878-3118-421F-B76F-B37AF0B4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69BC863-E977-4BBF-A129-5A56E2ED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A4448-7528-4484-8402-DB5486D863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490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10958EE3-794A-413A-8C3E-D8D4B746DC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A5530977-0AF0-4607-B899-7CF9E4243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A896038-8081-425F-A754-A21B30CA8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F6AE1-45EC-4546-BD83-6E703D187B2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0E0282D-05E0-49C0-AC12-95C3CC08C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8ED7A33-4A9C-4D8F-97CA-F47DFF7A2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12C6892-2526-44E6-B40B-6E10A830B3F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2A96A2E7-2424-4DCD-8EAA-D90050C58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AR BLANCA" pitchFamily="2" charset="0"/>
              </a:rPr>
              <a:t>NIZOZEMCI IN ORANŽNA</a:t>
            </a:r>
            <a:br>
              <a:rPr lang="sl-SI" altLang="sl-SI">
                <a:latin typeface="AR BLANCA" pitchFamily="2" charset="0"/>
              </a:rPr>
            </a:br>
            <a:endParaRPr lang="sl-SI" altLang="sl-SI">
              <a:latin typeface="AR BLANCA" pitchFamily="2" charset="0"/>
            </a:endParaRP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58179FD3-C5B0-4E1B-8483-840EA2B22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3284538"/>
            <a:ext cx="6400800" cy="1752600"/>
          </a:xfrm>
        </p:spPr>
        <p:txBody>
          <a:bodyPr/>
          <a:lstStyle/>
          <a:p>
            <a:pPr eaLnBrk="1" hangingPunct="1"/>
            <a:r>
              <a:rPr lang="sl-SI" altLang="sl-SI" sz="2800">
                <a:solidFill>
                  <a:schemeClr val="tx1"/>
                </a:solidFill>
                <a:latin typeface="Haettenschweiler" pitchFamily="34" charset="0"/>
              </a:rPr>
              <a:t> </a:t>
            </a:r>
            <a:endParaRPr lang="sl-SI" altLang="sl-SI" sz="2800" dirty="0">
              <a:solidFill>
                <a:schemeClr val="tx1"/>
              </a:solidFill>
              <a:latin typeface="Haettenschweiler" pitchFamily="34" charset="0"/>
            </a:endParaRPr>
          </a:p>
          <a:p>
            <a:pPr eaLnBrk="1" hangingPunct="1"/>
            <a:r>
              <a:rPr lang="sl-SI" altLang="sl-SI" sz="2800" dirty="0" err="1">
                <a:solidFill>
                  <a:schemeClr val="tx1"/>
                </a:solidFill>
                <a:latin typeface="Haettenschweiler" pitchFamily="34" charset="0"/>
              </a:rPr>
              <a:t>Gim</a:t>
            </a:r>
            <a:r>
              <a:rPr lang="sl-SI" altLang="sl-SI" sz="2800" dirty="0">
                <a:solidFill>
                  <a:schemeClr val="tx1"/>
                </a:solidFill>
                <a:latin typeface="Haettenschweiler" pitchFamily="34" charset="0"/>
              </a:rPr>
              <a:t>. Ledina</a:t>
            </a:r>
          </a:p>
        </p:txBody>
      </p:sp>
      <p:pic>
        <p:nvPicPr>
          <p:cNvPr id="4" name="Slika 3" descr="images (1).jpg">
            <a:extLst>
              <a:ext uri="{FF2B5EF4-FFF2-40B4-BE49-F238E27FC236}">
                <a16:creationId xmlns:a16="http://schemas.microsoft.com/office/drawing/2014/main" id="{2971A1B1-3712-401A-BA79-8C081AF49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76700"/>
            <a:ext cx="34464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23CBE763-85B6-4316-9F10-367B44C1B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/>
          <a:lstStyle/>
          <a:p>
            <a:pPr eaLnBrk="1" hangingPunct="1"/>
            <a:r>
              <a:rPr lang="sl-SI" altLang="sl-SI"/>
              <a:t>Oranžna je nacionalna barva nizozemske.</a:t>
            </a:r>
          </a:p>
          <a:p>
            <a:pPr eaLnBrk="1" hangingPunct="1"/>
            <a:r>
              <a:rPr lang="sl-SI" altLang="sl-SI"/>
              <a:t>Dan danes ta barva simbolizira predvsem nizozemsko kraljevo družino pa tudi mnoge športne nacionalne ekipe.</a:t>
            </a:r>
          </a:p>
          <a:p>
            <a:pPr eaLnBrk="1" hangingPunct="1"/>
            <a:r>
              <a:rPr lang="sl-SI" altLang="sl-SI"/>
              <a:t>Ob dnevih kot je kraljičin rojstni dan (30. April) ali pa pomembna tekma se bo oranžna barva pojavljala povsod.</a:t>
            </a:r>
          </a:p>
          <a:p>
            <a:pPr eaLnBrk="1" hangingPunct="1"/>
            <a:endParaRPr lang="sl-SI" altLang="sl-SI"/>
          </a:p>
        </p:txBody>
      </p:sp>
      <p:pic>
        <p:nvPicPr>
          <p:cNvPr id="3075" name="Slika 4" descr="netherland-dutch-world-cup-supporter-c2f479ae725ee053_large.jpg">
            <a:extLst>
              <a:ext uri="{FF2B5EF4-FFF2-40B4-BE49-F238E27FC236}">
                <a16:creationId xmlns:a16="http://schemas.microsoft.com/office/drawing/2014/main" id="{EE499ECC-0085-47BB-A4E0-A88AAAF0B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76700"/>
            <a:ext cx="3898900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Slika 5" descr="images (1).jpg">
            <a:extLst>
              <a:ext uri="{FF2B5EF4-FFF2-40B4-BE49-F238E27FC236}">
                <a16:creationId xmlns:a16="http://schemas.microsoft.com/office/drawing/2014/main" id="{0CDC5639-55EC-422B-A570-469B394B0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08438"/>
            <a:ext cx="3744912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0672C612-A823-4DCB-AF3B-2A58A1C4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>
                <a:latin typeface="AR BLANCA" pitchFamily="2" charset="0"/>
              </a:rPr>
              <a:t>KAKO SE JE ZAČELO </a:t>
            </a:r>
          </a:p>
        </p:txBody>
      </p:sp>
      <p:sp>
        <p:nvSpPr>
          <p:cNvPr id="4099" name="Ograda vsebine 4">
            <a:extLst>
              <a:ext uri="{FF2B5EF4-FFF2-40B4-BE49-F238E27FC236}">
                <a16:creationId xmlns:a16="http://schemas.microsoft.com/office/drawing/2014/main" id="{0D327AE5-B79F-4BC1-B518-88779B620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r>
              <a:rPr lang="sl-SI" altLang="sl-SI" sz="2800"/>
              <a:t>Oranžna barva je že od nekdaj simbolizirala nizozemsko kraljevo družino (house of orange-NASSAU)</a:t>
            </a:r>
          </a:p>
          <a:p>
            <a:pPr eaLnBrk="1" hangingPunct="1"/>
            <a:r>
              <a:rPr lang="sl-SI" altLang="sl-SI" sz="2800"/>
              <a:t>Vse se je začelo z </a:t>
            </a:r>
            <a:r>
              <a:rPr lang="pt-BR" altLang="sl-SI" sz="2800"/>
              <a:t>William</a:t>
            </a:r>
            <a:r>
              <a:rPr lang="sl-SI" altLang="sl-SI" sz="2800"/>
              <a:t>om Oranžnim znanim tudi kot Williamom Tihim. Ta je organiziral upor proti Španiji katera je takrat vladala Nizozemski. Po 80-letni vojni so zmagali in nastala je 1. samostojna nizozemska republika. </a:t>
            </a:r>
          </a:p>
          <a:p>
            <a:pPr eaLnBrk="1" hangingPunct="1"/>
            <a:r>
              <a:rPr lang="sl-SI" altLang="sl-SI" sz="2800"/>
              <a:t>William je umrl 10. Junija leta 1584 ko so ga na Nizozemskem umorili (ustrelili)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lika 4" descr="Annasaxony1544.jpg">
            <a:extLst>
              <a:ext uri="{FF2B5EF4-FFF2-40B4-BE49-F238E27FC236}">
                <a16:creationId xmlns:a16="http://schemas.microsoft.com/office/drawing/2014/main" id="{69DE9700-2ACD-4BBE-B472-E8DC22086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3357563"/>
            <a:ext cx="2370137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Slika 5" descr="WilliamOfOrange.jpg">
            <a:extLst>
              <a:ext uri="{FF2B5EF4-FFF2-40B4-BE49-F238E27FC236}">
                <a16:creationId xmlns:a16="http://schemas.microsoft.com/office/drawing/2014/main" id="{DE07762F-C9BC-4938-AF99-C46AD809F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2013"/>
            <a:ext cx="2268538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Slika 6" descr="Willem_van_Oranje_Standbeeld_Den_Haag,_juni_2003.JPG">
            <a:extLst>
              <a:ext uri="{FF2B5EF4-FFF2-40B4-BE49-F238E27FC236}">
                <a16:creationId xmlns:a16="http://schemas.microsoft.com/office/drawing/2014/main" id="{C29F2335-82F7-4045-B514-6E6824D45C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402013"/>
            <a:ext cx="22320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Slika 7" descr="Anna_von_Egmond.jpg">
            <a:extLst>
              <a:ext uri="{FF2B5EF4-FFF2-40B4-BE49-F238E27FC236}">
                <a16:creationId xmlns:a16="http://schemas.microsoft.com/office/drawing/2014/main" id="{DF3A9F7F-FEB1-4B64-A04E-6146E85D02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402013"/>
            <a:ext cx="228441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Slika 9" descr="800px-Willem_van_Oranje_en_Anne_van_Buren.jpg">
            <a:extLst>
              <a:ext uri="{FF2B5EF4-FFF2-40B4-BE49-F238E27FC236}">
                <a16:creationId xmlns:a16="http://schemas.microsoft.com/office/drawing/2014/main" id="{AFC7746A-D2E8-417A-9FBD-F7C62874FC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0"/>
            <a:ext cx="42481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Slika 10" descr="KogelgatenPrinsenhof.jpg">
            <a:extLst>
              <a:ext uri="{FF2B5EF4-FFF2-40B4-BE49-F238E27FC236}">
                <a16:creationId xmlns:a16="http://schemas.microsoft.com/office/drawing/2014/main" id="{C0820805-D626-463C-A81D-E59E7AEB34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0"/>
            <a:ext cx="3419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Slika 3" descr="761px-Moordwillemzwijger2.jpg">
            <a:extLst>
              <a:ext uri="{FF2B5EF4-FFF2-40B4-BE49-F238E27FC236}">
                <a16:creationId xmlns:a16="http://schemas.microsoft.com/office/drawing/2014/main" id="{B512EEA3-22C0-4875-82DA-30ED4501F9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40200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FEADB9-BC72-44A3-A85E-7A5F977C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latin typeface="AR BLANCA" pitchFamily="2" charset="0"/>
              </a:rPr>
              <a:t>ZGODOVINA NIZOZEMSKE ZASTAVE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A4437493-7E5A-459C-92EF-92DC762A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Sprva je na rdeče-belo-modri nizozemski zastavi rdečo nadomeščala oranžna barva vendar so kasneje ugotovili da se s časom oranžna barva na zastavi obarva rdeče zato je kasneje oranžno barvo nadomestila rdeča.</a:t>
            </a:r>
          </a:p>
        </p:txBody>
      </p:sp>
      <p:pic>
        <p:nvPicPr>
          <p:cNvPr id="6148" name="Slika 3" descr="flag_of_netherlands_1_1400x1050.jpg">
            <a:extLst>
              <a:ext uri="{FF2B5EF4-FFF2-40B4-BE49-F238E27FC236}">
                <a16:creationId xmlns:a16="http://schemas.microsoft.com/office/drawing/2014/main" id="{87C56436-EAC9-4D6E-AA8B-C38B8473E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92600"/>
            <a:ext cx="2987675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89446D03-7956-48C3-A42C-5EE8CF81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AR BLANCA" pitchFamily="2" charset="0"/>
              </a:rPr>
              <a:t>SPREMEMBE ZASTAVE SKOZI ČAS</a:t>
            </a:r>
          </a:p>
        </p:txBody>
      </p:sp>
      <p:sp>
        <p:nvSpPr>
          <p:cNvPr id="7171" name="Pravokotnik 3">
            <a:extLst>
              <a:ext uri="{FF2B5EF4-FFF2-40B4-BE49-F238E27FC236}">
                <a16:creationId xmlns:a16="http://schemas.microsoft.com/office/drawing/2014/main" id="{89F08E6D-3D0A-4988-A05B-D7B07AA05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21310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1572 - 1596</a:t>
            </a:r>
          </a:p>
        </p:txBody>
      </p:sp>
      <p:pic>
        <p:nvPicPr>
          <p:cNvPr id="7172" name="Slika 4" descr="nl-princ.gif">
            <a:extLst>
              <a:ext uri="{FF2B5EF4-FFF2-40B4-BE49-F238E27FC236}">
                <a16:creationId xmlns:a16="http://schemas.microsoft.com/office/drawing/2014/main" id="{D85FDB38-1F16-469B-8394-B55EAC6C0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2484438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Pravokotnik 5">
            <a:extLst>
              <a:ext uri="{FF2B5EF4-FFF2-40B4-BE49-F238E27FC236}">
                <a16:creationId xmlns:a16="http://schemas.microsoft.com/office/drawing/2014/main" id="{5FB2338A-48ED-486F-9493-4B3FA753B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213100"/>
            <a:ext cx="207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1596 – 15. Feb 1795</a:t>
            </a:r>
          </a:p>
        </p:txBody>
      </p:sp>
      <p:pic>
        <p:nvPicPr>
          <p:cNvPr id="7174" name="Slika 6" descr="nl.gif">
            <a:extLst>
              <a:ext uri="{FF2B5EF4-FFF2-40B4-BE49-F238E27FC236}">
                <a16:creationId xmlns:a16="http://schemas.microsoft.com/office/drawing/2014/main" id="{C91EA8A1-3252-4398-84E1-685142C18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57338"/>
            <a:ext cx="246856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Pravokotnik 7">
            <a:extLst>
              <a:ext uri="{FF2B5EF4-FFF2-40B4-BE49-F238E27FC236}">
                <a16:creationId xmlns:a16="http://schemas.microsoft.com/office/drawing/2014/main" id="{3B0FA0CC-61CB-4281-94F5-5532C290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213100"/>
            <a:ext cx="2659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l-SI">
                <a:latin typeface="Calibri" panose="020F0502020204030204" pitchFamily="34" charset="0"/>
              </a:rPr>
              <a:t>15 Feb 1795 - 21 Sep 1806</a:t>
            </a:r>
            <a:endParaRPr lang="sl-SI" altLang="sl-SI">
              <a:latin typeface="Calibri" panose="020F0502020204030204" pitchFamily="34" charset="0"/>
            </a:endParaRPr>
          </a:p>
        </p:txBody>
      </p:sp>
      <p:pic>
        <p:nvPicPr>
          <p:cNvPr id="7176" name="Slika 8" descr="nl-batr.gif">
            <a:extLst>
              <a:ext uri="{FF2B5EF4-FFF2-40B4-BE49-F238E27FC236}">
                <a16:creationId xmlns:a16="http://schemas.microsoft.com/office/drawing/2014/main" id="{B2F7D43F-B392-4781-AFBA-6192F1220A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557338"/>
            <a:ext cx="246856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Pravokotnik 9">
            <a:extLst>
              <a:ext uri="{FF2B5EF4-FFF2-40B4-BE49-F238E27FC236}">
                <a16:creationId xmlns:a16="http://schemas.microsoft.com/office/drawing/2014/main" id="{DCEE5AD3-7080-49F6-9A9C-6026ABF3E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732463"/>
            <a:ext cx="260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13 Jul 1810 - 21 Nov 1813</a:t>
            </a:r>
          </a:p>
        </p:txBody>
      </p:sp>
      <p:pic>
        <p:nvPicPr>
          <p:cNvPr id="7178" name="Slika 10" descr="fr.gif">
            <a:extLst>
              <a:ext uri="{FF2B5EF4-FFF2-40B4-BE49-F238E27FC236}">
                <a16:creationId xmlns:a16="http://schemas.microsoft.com/office/drawing/2014/main" id="{B957198D-8B72-41CC-B74E-66F60DBA57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24701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Pravokotnik 11">
            <a:extLst>
              <a:ext uri="{FF2B5EF4-FFF2-40B4-BE49-F238E27FC236}">
                <a16:creationId xmlns:a16="http://schemas.microsoft.com/office/drawing/2014/main" id="{9C9A5B11-63EF-4BFA-9EAF-C2C361FCE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805488"/>
            <a:ext cx="2738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sl-SI">
                <a:latin typeface="Calibri" panose="020F0502020204030204" pitchFamily="34" charset="0"/>
              </a:rPr>
              <a:t>21 Nov 1813 - 16 Mar 1816</a:t>
            </a:r>
            <a:endParaRPr lang="sl-SI" altLang="sl-SI">
              <a:latin typeface="Calibri" panose="020F0502020204030204" pitchFamily="34" charset="0"/>
            </a:endParaRPr>
          </a:p>
        </p:txBody>
      </p:sp>
      <p:pic>
        <p:nvPicPr>
          <p:cNvPr id="7180" name="Slika 12" descr="nl-princ (1).gif">
            <a:extLst>
              <a:ext uri="{FF2B5EF4-FFF2-40B4-BE49-F238E27FC236}">
                <a16:creationId xmlns:a16="http://schemas.microsoft.com/office/drawing/2014/main" id="{AED4C398-B927-4B32-B78D-17FA298CA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221163"/>
            <a:ext cx="2484437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Rectangle 1">
            <a:extLst>
              <a:ext uri="{FF2B5EF4-FFF2-40B4-BE49-F238E27FC236}">
                <a16:creationId xmlns:a16="http://schemas.microsoft.com/office/drawing/2014/main" id="{21C5C1D5-F0B9-4E76-8ED4-2A801524C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Re-adopted 16 Mar 1816</a:t>
            </a:r>
          </a:p>
          <a:p>
            <a:r>
              <a:rPr lang="sl-SI" altLang="sl-SI" sz="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   (officially adopted 19 Feb 1937)</a:t>
            </a:r>
          </a:p>
          <a:p>
            <a:endParaRPr lang="sl-SI" altLang="sl-SI"/>
          </a:p>
        </p:txBody>
      </p:sp>
      <p:sp>
        <p:nvSpPr>
          <p:cNvPr id="7182" name="Rectangle 2">
            <a:extLst>
              <a:ext uri="{FF2B5EF4-FFF2-40B4-BE49-F238E27FC236}">
                <a16:creationId xmlns:a16="http://schemas.microsoft.com/office/drawing/2014/main" id="{95D8D65F-948F-4B54-B5F3-186857A59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Re-adopted 16 Mar 1816</a:t>
            </a:r>
          </a:p>
          <a:p>
            <a:r>
              <a:rPr lang="sl-SI" altLang="sl-SI" sz="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   (officially adopted 19 Feb 1937)</a:t>
            </a:r>
          </a:p>
          <a:p>
            <a:endParaRPr lang="sl-SI" altLang="sl-SI"/>
          </a:p>
        </p:txBody>
      </p:sp>
      <p:sp>
        <p:nvSpPr>
          <p:cNvPr id="7183" name="Rectangle 3">
            <a:extLst>
              <a:ext uri="{FF2B5EF4-FFF2-40B4-BE49-F238E27FC236}">
                <a16:creationId xmlns:a16="http://schemas.microsoft.com/office/drawing/2014/main" id="{792F6DED-3880-40DC-98DB-83CC66B79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Re-adopted 16 Mar 1816</a:t>
            </a:r>
          </a:p>
          <a:p>
            <a:r>
              <a:rPr lang="sl-SI" altLang="sl-SI" sz="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   (officially adopted 19 Feb 1937)</a:t>
            </a:r>
          </a:p>
          <a:p>
            <a:endParaRPr lang="sl-SI" altLang="sl-SI"/>
          </a:p>
        </p:txBody>
      </p:sp>
      <p:pic>
        <p:nvPicPr>
          <p:cNvPr id="7184" name="Slika 16" descr="nl.gif">
            <a:extLst>
              <a:ext uri="{FF2B5EF4-FFF2-40B4-BE49-F238E27FC236}">
                <a16:creationId xmlns:a16="http://schemas.microsoft.com/office/drawing/2014/main" id="{26AFE0BC-7289-47B6-B289-ECAD2B5C2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221163"/>
            <a:ext cx="2468563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5" name="Pravokotnik 17">
            <a:extLst>
              <a:ext uri="{FF2B5EF4-FFF2-40B4-BE49-F238E27FC236}">
                <a16:creationId xmlns:a16="http://schemas.microsoft.com/office/drawing/2014/main" id="{1FA6CCB2-BD90-4A84-B321-29B7C70A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5805488"/>
            <a:ext cx="1450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16 Mar 1816-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7782458-C492-462B-8F05-9771CA34E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916113"/>
            <a:ext cx="6913562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9600">
                <a:latin typeface="AR BLANCA" pitchFamily="2" charset="0"/>
              </a:rPr>
              <a:t>KONEC</a:t>
            </a:r>
          </a:p>
          <a:p>
            <a:pPr eaLnBrk="1" hangingPunct="1"/>
            <a:endParaRPr lang="sl-SI" altLang="sl-SI" sz="4800">
              <a:latin typeface="AR BLAN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 BLANCA</vt:lpstr>
      <vt:lpstr>Arial</vt:lpstr>
      <vt:lpstr>Calibri</vt:lpstr>
      <vt:lpstr>Haettenschweiler</vt:lpstr>
      <vt:lpstr>Times New Roman</vt:lpstr>
      <vt:lpstr>Officeova tema</vt:lpstr>
      <vt:lpstr>NIZOZEMCI IN ORANŽNA </vt:lpstr>
      <vt:lpstr>PowerPoint Presentation</vt:lpstr>
      <vt:lpstr>KAKO SE JE ZAČELO </vt:lpstr>
      <vt:lpstr>PowerPoint Presentation</vt:lpstr>
      <vt:lpstr>ZGODOVINA NIZOZEMSKE ZASTAVE</vt:lpstr>
      <vt:lpstr>SPREMEMBE ZASTAVE SKOZI ČAS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2019-05-31T08:40:31Z</dcterms:created>
  <dcterms:modified xsi:type="dcterms:W3CDTF">2019-05-31T08:40:31Z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