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9" r:id="rId1"/>
  </p:sldMasterIdLst>
  <p:sldIdLst>
    <p:sldId id="260" r:id="rId2"/>
    <p:sldId id="258" r:id="rId3"/>
    <p:sldId id="257" r:id="rId4"/>
    <p:sldId id="265" r:id="rId5"/>
    <p:sldId id="262" r:id="rId6"/>
    <p:sldId id="266" r:id="rId7"/>
    <p:sldId id="264" r:id="rId8"/>
    <p:sldId id="263" r:id="rId9"/>
    <p:sldId id="259" r:id="rId10"/>
    <p:sldId id="261" r:id="rId11"/>
  </p:sldIdLst>
  <p:sldSz cx="9144000" cy="6858000" type="screen4x3"/>
  <p:notesSz cx="6858000" cy="9144000"/>
  <p:defaultTextStyle>
    <a:defPPr>
      <a:defRPr lang="sl-SI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1247E74-9DEF-402B-8488-443ECC69FB72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0204FF5-8D0B-44BB-ADDD-885E9761C55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17412" name="Freeform 4">
            <a:extLst>
              <a:ext uri="{FF2B5EF4-FFF2-40B4-BE49-F238E27FC236}">
                <a16:creationId xmlns:a16="http://schemas.microsoft.com/office/drawing/2014/main" id="{A0CDAD90-93EB-4592-9CAA-98A041A85CFA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86780B08-D8A1-4362-A4AB-C92025143F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7A879957-9EDB-49EA-ADA9-4B5F619A68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49FC8D-FE0B-4721-B7B9-1748FA4355C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FA7D7A86-450D-4EDF-8276-934F19074A2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B2D5-9C21-40C2-9656-CB721EA6A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2B3C0-2063-4CCE-B350-7C3DF230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93CD3-8BBE-4DE1-8B6B-736CD6BC5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7381B-4540-4C61-826F-F89F89CA4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440F2-518C-4F4A-A8ED-EBE92149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1113D-D5D2-4479-8A14-15C7BF8C32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3508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806650-5249-4FE1-AE4D-2E0D7DE1D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EF2EF7-0280-4F0A-93F6-926B8C89D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96405-E8DA-43EF-9288-82978D08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C502C-6051-489D-8FEA-B0179FB4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0BB1D-46E0-4310-9B74-0F4F73FB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280DA-CF26-4DCA-A4C7-73C07EBCBA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3117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F7314-3686-46C9-A045-15F159A2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8AB68-5A11-4DB7-8CD2-5114FAEEF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A5DC6-5AF1-4964-8ED8-9FDEE0D5D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DCBD9-4FC0-44BA-874D-02D96FA13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6355B-6B7A-42C9-934F-CD1B7F43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D91CE-C8DF-4FAC-9656-F58BE06E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BD1683-1536-4AB5-BDC5-222D6CC3E76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0648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4E892-422B-4963-80CF-59878E16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69372-1DF0-4219-A9C6-80D7938CC52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83390624-D032-4F1C-936A-D61A0DC63B22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AD322-1E9A-4DD8-B5DB-619F55D3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B8A65-A8DA-4A1F-BA2D-415E05D2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B91C3-1991-47C1-869E-64E09EF8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DD72D7-6B3A-4D4B-B3BE-C64E1706AD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5542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DC06-83D4-4F42-BBF1-36636D5A0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6F712-50B1-436C-A235-F4C104E8B5F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0A528-A4F9-490B-9475-04507C7B0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84865-7521-401C-9487-821A871A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FD0FC-5A94-416B-A19C-2EB2B437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7C6F1-E2F7-4569-A10C-347A6408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81C2AFD-B5DB-4DDD-B01A-1F275D9EDA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0587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A803-5964-4275-86A5-FF65AAFB5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5817E-63A9-4733-9286-A9FCADA9F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16F30-825D-4C5C-B18F-24DCA0BF8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ACA17-37DF-4D74-BBFE-0C411702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D4C56-732B-4640-9097-05F285E2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F659F-0193-452B-B143-8380CEAAE3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5769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25C3-B9C9-4AD3-B066-2E8AE180C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E647A-18D6-4050-BDA0-6597D6854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0545D-8EB9-4370-A564-49A85793E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6A6B-304B-458F-ABD6-30E19BA9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E2B99-BBD4-4E3F-B1EB-8B68AFDD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0C51F-B9E6-4EFA-ACBC-1619349813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6866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7D493-BDBA-4E06-9875-56F102AFC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00FC9-014A-4785-9FC6-24F83AC2C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2E7D2-3DF5-473C-AEDA-42C9ECB8A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40A92-7647-4C3D-AAED-06A2B9BA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7D5CB-AB6E-4607-883B-C9A3C176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56115-0E05-4469-AEBA-B40B56FD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D5C57-3091-4A4D-8E61-67FF95B4FD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8480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524B-0D01-4953-B283-C92346E5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FC31C-A286-4C49-B901-C6A28961F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6C673-9828-42A3-A1D5-1526CC739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F2A96A-72E1-4913-B311-BDCCF2E35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2DFE9-5ED1-4C47-9D4A-D614872B3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BCEFB-5E43-435B-B5BF-40B63FA7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1A553-AD18-4E62-A868-42CB57F9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03816-3489-44F1-9044-3DC6E2E2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5582E-C048-4CAF-A0FC-9E409238FD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8567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21E38-1456-42FF-B42B-ECDEB21A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74CCE4-D8FE-439C-BD30-2ECC09C0B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90598-ABA6-4E17-B76C-2565FB435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19182-C04B-4D68-BFDB-AB86470D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A97BC-8449-486D-8153-A5C98D211B6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517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D4E39B-05C2-4261-AC67-958BC9480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325EAA-1B63-4F5D-8C45-8804F6D7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740BA-8A3A-4E82-B11A-28A0BFDD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BA9B2-C315-4D36-9112-D47D74AAC8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2962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09B1-5164-4310-B2E5-FCBD3F5C8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370CF-BF0A-4259-9737-089D25895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96107-B3C6-4DF6-AD97-4E7A9E22A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A3489-9D3D-4480-A020-7CC7D04A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26000-F647-4E29-A13A-E4AB9855C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AE653-7121-47F5-B5F4-4360A856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820BE-77A0-42CC-A54F-ADC20AB901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553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6E347-5606-4206-9E6A-C69523291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C98B63-0B2C-44B8-B7F5-E3AE28214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5ACE1-2AA2-4BE0-A639-E5F62EE11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9C0F6-F159-47EE-8711-99A8A07A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8ADDA-21B2-437E-A9D6-3BE786CC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B6383-CD4F-4C60-9F93-5462E91CA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D678E-43A9-4DDC-AB03-7EFFB26591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509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DE46927-437E-44A6-8D83-896E7DC71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DD1F95C-F4C1-4B6C-A97F-B8327E754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B65E334C-9117-43BE-95B9-EFAAFFD296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DBC64CE1-E519-4EAC-BB06-1C03E45E42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A90E3A48-B7B4-4E9A-99DD-F65F1A94C1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1B20C952-2499-4E8F-9FC6-B35957F1CDA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hyperlink" Target="http://images.google.si/imgres?imgurl=http://www.emarket365.com/uploaded/4524499099.jpg&amp;imgrefurl=http://www.emarket365.com/browse2.php%3FSESSION_ID%3D3a2b092979d009c572292fb8ded37067%26id%3D96&amp;h=383&amp;w=500&amp;sz=62&amp;hl=sl&amp;start=23&amp;tbnid=MtpJxDQsNap5mM:&amp;tbnh=100&amp;tbnw=130&amp;prev=/images%3Fq%3Dphilips%26start%3D20%26gbv%3D2%26ndsp%3D20%26svnum%3D10%26hl%3Dsl%26sa%3DN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hyperlink" Target="http://www.dms489.com/images/DMS_Logo.jpg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NetherlandsFlag">
            <a:extLst>
              <a:ext uri="{FF2B5EF4-FFF2-40B4-BE49-F238E27FC236}">
                <a16:creationId xmlns:a16="http://schemas.microsoft.com/office/drawing/2014/main" id="{C1F7E74E-0F3C-4C77-B4A8-37C6735D9451}"/>
              </a:ext>
            </a:extLst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781300"/>
            <a:ext cx="3314700" cy="3571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83" name="Rectangle 11">
            <a:extLst>
              <a:ext uri="{FF2B5EF4-FFF2-40B4-BE49-F238E27FC236}">
                <a16:creationId xmlns:a16="http://schemas.microsoft.com/office/drawing/2014/main" id="{2EAC505C-F129-400C-A969-5C6EAD142BC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908050"/>
            <a:ext cx="4402137" cy="511175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1800" b="1"/>
              <a:t>Uradno ime</a:t>
            </a:r>
            <a:r>
              <a:rPr lang="sl-SI" altLang="sl-SI" sz="1800"/>
              <a:t>: Kraljevina Nizozemska</a:t>
            </a:r>
          </a:p>
          <a:p>
            <a:pPr>
              <a:buFontTx/>
              <a:buNone/>
            </a:pPr>
            <a:r>
              <a:rPr lang="sl-SI" altLang="sl-SI" sz="1800" b="1"/>
              <a:t>Prestolnica</a:t>
            </a:r>
            <a:r>
              <a:rPr lang="sl-SI" altLang="sl-SI" sz="1800"/>
              <a:t>: </a:t>
            </a:r>
            <a:r>
              <a:rPr lang="sl-SI" altLang="sl-SI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Amsterdam</a:t>
            </a:r>
          </a:p>
          <a:p>
            <a:pPr>
              <a:buFontTx/>
              <a:buNone/>
            </a:pPr>
            <a:r>
              <a:rPr lang="sl-SI" altLang="sl-SI" sz="1800" b="1"/>
              <a:t>Uradni jeziki</a:t>
            </a:r>
            <a:r>
              <a:rPr lang="sl-SI" altLang="sl-SI" sz="1800"/>
              <a:t>: </a:t>
            </a:r>
            <a:r>
              <a:rPr lang="sl-SI" altLang="sl-SI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nizozemščina, frizijščina, regionalno še nizka saksonščina, limburščina</a:t>
            </a:r>
          </a:p>
          <a:p>
            <a:pPr>
              <a:buFontTx/>
              <a:buNone/>
            </a:pPr>
            <a:r>
              <a:rPr lang="sl-SI" altLang="sl-SI" sz="1800" b="1"/>
              <a:t>Površina</a:t>
            </a:r>
            <a:r>
              <a:rPr lang="sl-SI" altLang="sl-SI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sl-SI" altLang="sl-SI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41.528 km2</a:t>
            </a:r>
          </a:p>
          <a:p>
            <a:pPr>
              <a:buFontTx/>
              <a:buNone/>
            </a:pPr>
            <a:r>
              <a:rPr lang="sl-SI" altLang="sl-SI" sz="1800" b="1"/>
              <a:t>BDP: </a:t>
            </a:r>
            <a:r>
              <a:rPr lang="sl-SI" altLang="sl-SI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35.469 USD/preb.</a:t>
            </a:r>
          </a:p>
          <a:p>
            <a:pPr>
              <a:buFontTx/>
              <a:buNone/>
            </a:pPr>
            <a:r>
              <a:rPr lang="sl-SI" altLang="sl-SI" sz="1800" b="1"/>
              <a:t>Prebivalstvo</a:t>
            </a:r>
            <a:r>
              <a:rPr lang="sl-SI" altLang="sl-SI" sz="1800"/>
              <a:t>: </a:t>
            </a:r>
            <a:r>
              <a:rPr lang="sl-SI" altLang="sl-SI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80.9% Nizozemcev</a:t>
            </a:r>
          </a:p>
          <a:p>
            <a:pPr>
              <a:buFontTx/>
              <a:buNone/>
            </a:pPr>
            <a:r>
              <a:rPr lang="sl-SI" altLang="sl-SI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 2.4% Nemcev, 2.4% Indonezijcev, 2.0% Surinamcev, 12.3% ostali</a:t>
            </a:r>
          </a:p>
          <a:p>
            <a:pPr>
              <a:buFontTx/>
              <a:buNone/>
            </a:pPr>
            <a:r>
              <a:rPr lang="sl-SI" altLang="sl-SI" sz="1800" b="1"/>
              <a:t>Neodvisnost</a:t>
            </a:r>
            <a:r>
              <a:rPr lang="sl-SI" altLang="sl-SI" sz="1800"/>
              <a:t>:</a:t>
            </a:r>
          </a:p>
          <a:p>
            <a:r>
              <a:rPr lang="sl-SI" altLang="sl-SI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od 1581 (priznana 1648)</a:t>
            </a:r>
          </a:p>
          <a:p>
            <a:r>
              <a:rPr lang="sl-SI" altLang="sl-SI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 EU od 25.3.1957</a:t>
            </a:r>
          </a:p>
          <a:p>
            <a:endParaRPr lang="sl-SI" altLang="sl-SI" sz="1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endParaRPr lang="sl-SI" altLang="sl-SI" sz="1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endParaRPr lang="sl-SI" altLang="sl-SI" sz="1800"/>
          </a:p>
        </p:txBody>
      </p:sp>
      <p:pic>
        <p:nvPicPr>
          <p:cNvPr id="28681" name="Picture 9" descr="netherlands-coat-arms">
            <a:extLst>
              <a:ext uri="{FF2B5EF4-FFF2-40B4-BE49-F238E27FC236}">
                <a16:creationId xmlns:a16="http://schemas.microsoft.com/office/drawing/2014/main" id="{66E4CB0D-0714-47F7-8CD2-A5262C7FBAA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88913"/>
            <a:ext cx="2701925" cy="309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edamec">
            <a:extLst>
              <a:ext uri="{FF2B5EF4-FFF2-40B4-BE49-F238E27FC236}">
                <a16:creationId xmlns:a16="http://schemas.microsoft.com/office/drawing/2014/main" id="{9127E0F2-E0D0-4002-9992-54A527F872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060575"/>
            <a:ext cx="3594100" cy="3238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6" name="Picture 8" descr="Gauda">
            <a:extLst>
              <a:ext uri="{FF2B5EF4-FFF2-40B4-BE49-F238E27FC236}">
                <a16:creationId xmlns:a16="http://schemas.microsoft.com/office/drawing/2014/main" id="{612B3B20-8983-44D5-B047-EE6525B59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92150"/>
            <a:ext cx="38163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7" name="Rectangle 9">
            <a:extLst>
              <a:ext uri="{FF2B5EF4-FFF2-40B4-BE49-F238E27FC236}">
                <a16:creationId xmlns:a16="http://schemas.microsoft.com/office/drawing/2014/main" id="{BC9180DC-3E9C-4C2C-AD59-542E56723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2779" name="Picture 11" descr="sabot">
            <a:extLst>
              <a:ext uri="{FF2B5EF4-FFF2-40B4-BE49-F238E27FC236}">
                <a16:creationId xmlns:a16="http://schemas.microsoft.com/office/drawing/2014/main" id="{1A36C89F-F407-423A-BB3D-8130FEB30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357563"/>
            <a:ext cx="4271963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70F3054B-C360-4DF4-8262-48135BF21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/>
              <a:t>Nizozemska</a:t>
            </a: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DD9D9353-63C5-4A16-B002-74EEB74C78A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484313"/>
            <a:ext cx="3683000" cy="3887787"/>
          </a:xfrm>
        </p:spPr>
        <p:txBody>
          <a:bodyPr/>
          <a:lstStyle/>
          <a:p>
            <a:r>
              <a:rPr lang="sl-SI" altLang="sl-SI" sz="2400"/>
              <a:t>40% ozemlja pod gladino</a:t>
            </a:r>
          </a:p>
          <a:p>
            <a:r>
              <a:rPr lang="sl-SI" altLang="sl-SI" sz="2400"/>
              <a:t>Z – Nemško-poljsko nižavje</a:t>
            </a:r>
          </a:p>
          <a:p>
            <a:r>
              <a:rPr lang="sl-SI" altLang="sl-SI" sz="2400"/>
              <a:t>J - sredogorje</a:t>
            </a:r>
          </a:p>
        </p:txBody>
      </p:sp>
      <p:pic>
        <p:nvPicPr>
          <p:cNvPr id="19462" name="Picture 6" descr="satellite-image-of-netherlands">
            <a:extLst>
              <a:ext uri="{FF2B5EF4-FFF2-40B4-BE49-F238E27FC236}">
                <a16:creationId xmlns:a16="http://schemas.microsoft.com/office/drawing/2014/main" id="{8A5B9C62-96E3-4024-B75B-5A415BFD19D6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8675" y="1628775"/>
            <a:ext cx="3817938" cy="4391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20">
            <a:extLst>
              <a:ext uri="{FF2B5EF4-FFF2-40B4-BE49-F238E27FC236}">
                <a16:creationId xmlns:a16="http://schemas.microsoft.com/office/drawing/2014/main" id="{C19FE4CB-62ED-4597-B1DE-4F485F159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2819400" cy="1049338"/>
          </a:xfrm>
        </p:spPr>
        <p:txBody>
          <a:bodyPr/>
          <a:lstStyle/>
          <a:p>
            <a:r>
              <a:rPr lang="sl-SI" altLang="sl-SI" sz="4000"/>
              <a:t>Province</a:t>
            </a:r>
          </a:p>
        </p:txBody>
      </p:sp>
      <p:sp>
        <p:nvSpPr>
          <p:cNvPr id="3093" name="Rectangle 21">
            <a:extLst>
              <a:ext uri="{FF2B5EF4-FFF2-40B4-BE49-F238E27FC236}">
                <a16:creationId xmlns:a16="http://schemas.microsoft.com/office/drawing/2014/main" id="{ACA191EF-BF53-4680-BE16-9CDA2BFC83C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400"/>
              <a:t>13 provinc</a:t>
            </a:r>
          </a:p>
          <a:p>
            <a:r>
              <a:rPr lang="sl-SI" altLang="sl-SI" sz="2400"/>
              <a:t>467 občin</a:t>
            </a:r>
          </a:p>
          <a:p>
            <a:endParaRPr lang="sl-SI" altLang="sl-SI" sz="2400"/>
          </a:p>
        </p:txBody>
      </p:sp>
      <p:pic>
        <p:nvPicPr>
          <p:cNvPr id="3086" name="Picture 14" descr="provinces-of-netherlands">
            <a:extLst>
              <a:ext uri="{FF2B5EF4-FFF2-40B4-BE49-F238E27FC236}">
                <a16:creationId xmlns:a16="http://schemas.microsoft.com/office/drawing/2014/main" id="{B691011E-2A0C-451F-BC7D-464BBF90E3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765175"/>
            <a:ext cx="3765550" cy="5616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>
            <a:extLst>
              <a:ext uri="{FF2B5EF4-FFF2-40B4-BE49-F238E27FC236}">
                <a16:creationId xmlns:a16="http://schemas.microsoft.com/office/drawing/2014/main" id="{10E4C09D-C82F-40C7-AAE1-5AA04472C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4906963" cy="1120775"/>
          </a:xfrm>
        </p:spPr>
        <p:txBody>
          <a:bodyPr/>
          <a:lstStyle/>
          <a:p>
            <a:r>
              <a:rPr lang="sl-SI" altLang="sl-SI"/>
              <a:t>Reke</a:t>
            </a: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2DF8FA2E-6235-46A7-AD37-18A4D45BA2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400"/>
              <a:t>Ren (1320 km)</a:t>
            </a:r>
          </a:p>
          <a:p>
            <a:r>
              <a:rPr lang="sl-SI" altLang="sl-SI" sz="2400"/>
              <a:t>Maas (925 km)</a:t>
            </a:r>
          </a:p>
          <a:p>
            <a:r>
              <a:rPr lang="sl-SI" altLang="sl-SI" sz="2400"/>
              <a:t>Šelda (430 km)</a:t>
            </a:r>
          </a:p>
          <a:p>
            <a:r>
              <a:rPr lang="sl-SI" altLang="sl-SI" sz="2400"/>
              <a:t>Poplave 1.2.1953 – načrt Delta</a:t>
            </a:r>
          </a:p>
          <a:p>
            <a:endParaRPr lang="sl-SI" altLang="sl-SI" sz="2400"/>
          </a:p>
        </p:txBody>
      </p:sp>
      <p:pic>
        <p:nvPicPr>
          <p:cNvPr id="44039" name="Picture 7" descr="Lek">
            <a:extLst>
              <a:ext uri="{FF2B5EF4-FFF2-40B4-BE49-F238E27FC236}">
                <a16:creationId xmlns:a16="http://schemas.microsoft.com/office/drawing/2014/main" id="{C5FFCF51-4F37-4CA1-9CEE-13DB5C5A8B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196975"/>
            <a:ext cx="3746500" cy="297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3428E95E-3C7D-4598-9525-4340E5ADF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2459038" cy="976313"/>
          </a:xfrm>
        </p:spPr>
        <p:txBody>
          <a:bodyPr/>
          <a:lstStyle/>
          <a:p>
            <a:r>
              <a:rPr lang="sl-SI" altLang="sl-SI"/>
              <a:t>Polderji</a:t>
            </a:r>
          </a:p>
        </p:txBody>
      </p:sp>
      <p:sp>
        <p:nvSpPr>
          <p:cNvPr id="34825" name="Rectangle 9">
            <a:extLst>
              <a:ext uri="{FF2B5EF4-FFF2-40B4-BE49-F238E27FC236}">
                <a16:creationId xmlns:a16="http://schemas.microsoft.com/office/drawing/2014/main" id="{95F7A42C-3B4F-424C-B4F1-545D362E3EC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400"/>
              <a:t>Od 10. stoletja</a:t>
            </a:r>
          </a:p>
          <a:p>
            <a:r>
              <a:rPr lang="sl-SI" altLang="sl-SI" sz="2400"/>
              <a:t>Najnižja točka -6,7 m</a:t>
            </a:r>
          </a:p>
          <a:p>
            <a:r>
              <a:rPr lang="sl-SI" altLang="sl-SI" sz="2400"/>
              <a:t>20% Nizozemske</a:t>
            </a:r>
          </a:p>
          <a:p>
            <a:r>
              <a:rPr lang="sl-SI" altLang="sl-SI" sz="2400"/>
              <a:t>Rodovitna, črna tla</a:t>
            </a:r>
          </a:p>
          <a:p>
            <a:endParaRPr lang="sl-SI" altLang="sl-SI" sz="2400"/>
          </a:p>
        </p:txBody>
      </p:sp>
      <p:pic>
        <p:nvPicPr>
          <p:cNvPr id="34822" name="Picture 6" descr="19a-molens">
            <a:extLst>
              <a:ext uri="{FF2B5EF4-FFF2-40B4-BE49-F238E27FC236}">
                <a16:creationId xmlns:a16="http://schemas.microsoft.com/office/drawing/2014/main" id="{B57FDD56-FE7F-4DF0-8680-2988261783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284538"/>
            <a:ext cx="4038600" cy="3011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4" name="Picture 8" descr="polder">
            <a:extLst>
              <a:ext uri="{FF2B5EF4-FFF2-40B4-BE49-F238E27FC236}">
                <a16:creationId xmlns:a16="http://schemas.microsoft.com/office/drawing/2014/main" id="{26095A7E-EFF1-4C26-8F04-A048DDE6D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404813"/>
            <a:ext cx="3960812" cy="311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>
            <a:extLst>
              <a:ext uri="{FF2B5EF4-FFF2-40B4-BE49-F238E27FC236}">
                <a16:creationId xmlns:a16="http://schemas.microsoft.com/office/drawing/2014/main" id="{46034E2D-EE0B-4420-8DC2-A59F3ED74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3970338" cy="976313"/>
          </a:xfrm>
        </p:spPr>
        <p:txBody>
          <a:bodyPr/>
          <a:lstStyle/>
          <a:p>
            <a:r>
              <a:rPr lang="sl-SI" altLang="sl-SI"/>
              <a:t>Gospodarstvo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527D9292-DCDE-4D05-B17D-3A336E371DE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4835525" cy="4751387"/>
          </a:xfrm>
        </p:spPr>
        <p:txBody>
          <a:bodyPr/>
          <a:lstStyle/>
          <a:p>
            <a:r>
              <a:rPr lang="sl-SI" altLang="sl-SI" sz="2000"/>
              <a:t>Kolonije</a:t>
            </a:r>
          </a:p>
          <a:p>
            <a:r>
              <a:rPr lang="sl-SI" altLang="sl-SI" sz="2000"/>
              <a:t>Svobodna plovba po Renu, industrializacija Porurja</a:t>
            </a:r>
          </a:p>
          <a:p>
            <a:r>
              <a:rPr lang="sl-SI" altLang="sl-SI" sz="2000"/>
              <a:t>Odvisna od tujih trgov</a:t>
            </a:r>
          </a:p>
          <a:p>
            <a:r>
              <a:rPr lang="sl-SI" altLang="sl-SI" sz="2000"/>
              <a:t>Večanje brezposelnosti</a:t>
            </a:r>
          </a:p>
          <a:p>
            <a:r>
              <a:rPr lang="sl-SI" altLang="sl-SI" sz="2000"/>
              <a:t>Kmetijstvo (največji donosi na svetu) – mleko, meso, prašičereja, perutninarstvo, povrtnine, cvetje, sadje, ribištvo</a:t>
            </a:r>
          </a:p>
          <a:p>
            <a:r>
              <a:rPr lang="sl-SI" altLang="sl-SI" sz="2000"/>
              <a:t>Zemeljski plin, nafta</a:t>
            </a:r>
          </a:p>
          <a:p>
            <a:r>
              <a:rPr lang="sl-SI" altLang="sl-SI" sz="2000"/>
              <a:t>Royal Dutch/Shell, Philips, Akzo Nobel, Heineken, DMS</a:t>
            </a:r>
          </a:p>
          <a:p>
            <a:endParaRPr lang="sl-SI" altLang="sl-SI" sz="2000"/>
          </a:p>
          <a:p>
            <a:endParaRPr lang="sl-SI" altLang="sl-SI" sz="2400"/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946A4291-D0CD-4D75-9153-D11E25578D2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724525" y="1844675"/>
            <a:ext cx="2962275" cy="4175125"/>
          </a:xfrm>
        </p:spPr>
        <p:txBody>
          <a:bodyPr/>
          <a:lstStyle/>
          <a:p>
            <a:endParaRPr lang="sl-SI" altLang="sl-SI" sz="2800"/>
          </a:p>
        </p:txBody>
      </p:sp>
      <p:pic>
        <p:nvPicPr>
          <p:cNvPr id="49160" name="Picture 8" descr="4524499099">
            <a:hlinkClick r:id="rId2"/>
            <a:extLst>
              <a:ext uri="{FF2B5EF4-FFF2-40B4-BE49-F238E27FC236}">
                <a16:creationId xmlns:a16="http://schemas.microsoft.com/office/drawing/2014/main" id="{AE282A5B-367F-419B-AB89-7416599F1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908050"/>
            <a:ext cx="1670050" cy="12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heineken_billboard">
            <a:extLst>
              <a:ext uri="{FF2B5EF4-FFF2-40B4-BE49-F238E27FC236}">
                <a16:creationId xmlns:a16="http://schemas.microsoft.com/office/drawing/2014/main" id="{9B35D3D8-7E2E-4839-96D5-28927F201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16113"/>
            <a:ext cx="30480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4" name="Picture 12" descr="DMS_Logo">
            <a:hlinkClick r:id="rId5"/>
            <a:extLst>
              <a:ext uri="{FF2B5EF4-FFF2-40B4-BE49-F238E27FC236}">
                <a16:creationId xmlns:a16="http://schemas.microsoft.com/office/drawing/2014/main" id="{B228FE02-3DF8-4CAB-8109-F0F112F92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29000"/>
            <a:ext cx="2198688" cy="165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6" name="Picture 14" descr="anonymous-cows-5000235">
            <a:extLst>
              <a:ext uri="{FF2B5EF4-FFF2-40B4-BE49-F238E27FC236}">
                <a16:creationId xmlns:a16="http://schemas.microsoft.com/office/drawing/2014/main" id="{CD44B41B-5149-4470-8FD0-8B909933C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437063"/>
            <a:ext cx="26876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>
            <a:extLst>
              <a:ext uri="{FF2B5EF4-FFF2-40B4-BE49-F238E27FC236}">
                <a16:creationId xmlns:a16="http://schemas.microsoft.com/office/drawing/2014/main" id="{6DB24003-5A70-4477-A076-27E19B5FE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Tulipani</a:t>
            </a:r>
          </a:p>
        </p:txBody>
      </p:sp>
      <p:pic>
        <p:nvPicPr>
          <p:cNvPr id="40967" name="Picture 7" descr="Netherlands3">
            <a:extLst>
              <a:ext uri="{FF2B5EF4-FFF2-40B4-BE49-F238E27FC236}">
                <a16:creationId xmlns:a16="http://schemas.microsoft.com/office/drawing/2014/main" id="{EF426A6F-01E3-4190-A923-5CC326793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20713"/>
            <a:ext cx="4103687" cy="30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Hillegom">
            <a:extLst>
              <a:ext uri="{FF2B5EF4-FFF2-40B4-BE49-F238E27FC236}">
                <a16:creationId xmlns:a16="http://schemas.microsoft.com/office/drawing/2014/main" id="{DC87844D-B2B2-4EDA-B783-4DE506B8E7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2878138"/>
            <a:ext cx="4244975" cy="3289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6DFCBB45-6974-47E2-A5A2-710FD9CBD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96975"/>
            <a:ext cx="5915025" cy="479425"/>
          </a:xfrm>
        </p:spPr>
        <p:txBody>
          <a:bodyPr/>
          <a:lstStyle/>
          <a:p>
            <a:r>
              <a:rPr lang="sl-SI" altLang="sl-SI" sz="4000"/>
              <a:t>Utrecht</a:t>
            </a:r>
          </a:p>
        </p:txBody>
      </p:sp>
      <p:pic>
        <p:nvPicPr>
          <p:cNvPr id="36870" name="Picture 6" descr="cities_utrecht">
            <a:extLst>
              <a:ext uri="{FF2B5EF4-FFF2-40B4-BE49-F238E27FC236}">
                <a16:creationId xmlns:a16="http://schemas.microsoft.com/office/drawing/2014/main" id="{8EFDB641-773D-43DF-8CEF-D24B8878EA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050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>
            <a:extLst>
              <a:ext uri="{FF2B5EF4-FFF2-40B4-BE49-F238E27FC236}">
                <a16:creationId xmlns:a16="http://schemas.microsoft.com/office/drawing/2014/main" id="{1E520AC6-D1D6-40F6-ADE7-D79318C62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81075"/>
            <a:ext cx="6419850" cy="695325"/>
          </a:xfrm>
        </p:spPr>
        <p:txBody>
          <a:bodyPr/>
          <a:lstStyle/>
          <a:p>
            <a:r>
              <a:rPr lang="sl-SI" altLang="sl-SI" sz="4000"/>
              <a:t>Rotterdam</a:t>
            </a:r>
          </a:p>
        </p:txBody>
      </p:sp>
      <p:pic>
        <p:nvPicPr>
          <p:cNvPr id="26630" name="Picture 6" descr="roterdam">
            <a:extLst>
              <a:ext uri="{FF2B5EF4-FFF2-40B4-BE49-F238E27FC236}">
                <a16:creationId xmlns:a16="http://schemas.microsoft.com/office/drawing/2014/main" id="{3B7BB760-836E-402F-B431-764BDF01B5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060575"/>
            <a:ext cx="41148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151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Tahoma</vt:lpstr>
      <vt:lpstr>Wingdings</vt:lpstr>
      <vt:lpstr>Ocean</vt:lpstr>
      <vt:lpstr>PowerPoint Presentation</vt:lpstr>
      <vt:lpstr>Nizozemska</vt:lpstr>
      <vt:lpstr>Province</vt:lpstr>
      <vt:lpstr>Reke</vt:lpstr>
      <vt:lpstr>Polderji</vt:lpstr>
      <vt:lpstr>Gospodarstvo</vt:lpstr>
      <vt:lpstr>Tulipani</vt:lpstr>
      <vt:lpstr>Utrecht</vt:lpstr>
      <vt:lpstr>Rotterdam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2019-05-31T08:40:31Z</dcterms:created>
  <dcterms:modified xsi:type="dcterms:W3CDTF">2019-05-31T08:40:31Z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