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1576B79-2940-4343-8A41-D4D8BCC1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BC811-083B-43DD-9D6B-9BA09D52227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1B62609-3BE5-4CF2-AAB1-8AA5F126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102E409-F422-4417-ADCA-434A6F00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9D7CC-2B77-4CC2-9D54-EA64B870E9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974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9E0F7C6-212D-43E8-A52A-BAC87916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4911-E115-411D-A989-1054C4C1069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E95454E-6CB0-4B30-9300-D0272A2F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D9BD0EB-ACF0-4FDA-9759-98161BFE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016F9-F7EA-4CB1-ABAF-53AF48FD36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697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972B82A-95D6-4987-B11E-49A21541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EC16-1E42-4414-9B15-9B5E17E798A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80EED0D-AEE8-4724-B900-F73B0887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6333F82-F318-46FE-99B6-FB1638E4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7C0D-3733-4545-A8A5-C4EA0B99B1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405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8328F1D-C5C6-4869-A2F2-2CC35011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9067-9262-4EE9-95EE-2720938DB41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3069388-0614-4C9E-BC03-77187F6F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A8584E7-F7C5-46D0-BBD6-33169A8F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3B14-F4AC-4A23-99BC-46BD770E45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669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B11ABD2-C2FE-4CA1-8076-E382208E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144C6-02E5-4A5C-A39D-AAC5CDCC311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592CC69-92ED-4C04-962D-57F80187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849E29A-2157-46E3-8AE0-D90E6B04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6417A-FF5D-401A-B390-488183368F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213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5F59D8FC-B367-4EBA-A4CB-4DC061A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85008-10D2-4F64-9115-79E4A1FFFE9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4C8D05E-F13E-4A18-9241-1650D742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76BC28A-D693-4E33-A665-EC5177DF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2FC8-0144-4E05-843C-913418BD30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609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C36CFCF-849B-4E90-8D2D-FC7A7231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EFBA6-37F8-49FD-976C-3A42F534433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C21AC8A7-BA70-478B-B7E8-2F08E855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AF3D1A3-AD23-4359-8EAB-BC2DDF2E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33CCA-EA3C-48A8-9443-CC6AA72333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02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BB0D432-6C99-458C-9ED9-7FAA9CFC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84EB-5BCD-4310-B456-18E5B950761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B710EC13-1BDF-475E-B1AA-DA64FA9E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7457749-D128-46A4-AF5C-EDC24931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D0B79-511E-4940-938F-1B49915E2B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803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8F4437D7-722F-4BA5-9058-05C8BB68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53EC-A746-4673-9BE8-B52C7B36BCC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20640ADB-D52D-4A31-A4F3-A197A8E0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CBEA985A-179A-41BE-909C-72EBAC2B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78E53-1646-4F13-A376-B269F7896B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496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0FDB168-DF1E-4C3B-A18E-823B53FC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E2E9-816C-4F61-8FAA-95B5D14AC1D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11F0FC1-AC68-48B5-8D84-E2A2F3D0D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9C1EFA3-1210-4FAD-A023-A182B293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7D43-8AB3-446A-993B-C3D85B9928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93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13619C5-8973-4210-80E7-1C98695D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F143-581A-49B7-8CA8-3468A157A95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EC8E548-F4FA-4F79-A78F-8B93D615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C56C4CC-4E14-4DBE-8195-0AAB38D6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54660-C286-4650-AD29-82EF520993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198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41D13B51-373A-4FE5-801A-A01ECEDD24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DA4590CC-DD6C-4C9B-9816-3811EEDDD6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30BC147-2A46-4CBB-B801-000EB01E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3D32E3-A53B-445C-B63E-CB8549A3EC9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EC7B338-DBB8-41AC-B911-5F615C1F8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3722BD5-8FA2-410B-AD44-F2F832716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A6B63E-F1F7-4049-9536-72CC71DF326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i/" TargetMode="External"/><Relationship Id="rId2" Type="http://schemas.openxmlformats.org/officeDocument/2006/relationships/hyperlink" Target="http://sl.wikipedia.org/wiki/Norve%C5%A1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ypasto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8E62B5-B7BB-4648-BA2D-227ADEB45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NORVEŠKA</a:t>
            </a:r>
            <a:endParaRPr lang="sl-SI" sz="80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8315EB4-B3F3-4AE8-A12D-A7317432A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052" name="Slika 3" descr="262px-Coat_of_Arms_of_Norway.svg.png">
            <a:extLst>
              <a:ext uri="{FF2B5EF4-FFF2-40B4-BE49-F238E27FC236}">
                <a16:creationId xmlns:a16="http://schemas.microsoft.com/office/drawing/2014/main" id="{1931548C-C77D-420B-BAB4-1E6F61719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68638"/>
            <a:ext cx="197961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Slika 4" descr="800px-Flag_of_Norway.svg.png">
            <a:extLst>
              <a:ext uri="{FF2B5EF4-FFF2-40B4-BE49-F238E27FC236}">
                <a16:creationId xmlns:a16="http://schemas.microsoft.com/office/drawing/2014/main" id="{D936A0E5-7B22-4E05-9DAF-CCE07AA00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005263"/>
            <a:ext cx="3314700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AE2CFF-E617-4BDA-BDEB-9B3421E6F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Zgodovina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D67E6000-A1ED-416A-80AC-03D6B1CF6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800">
                <a:solidFill>
                  <a:srgbClr val="002060"/>
                </a:solidFill>
              </a:rPr>
              <a:t>Kamniti spomeniki dokazujejo poselitev že 3000 let pred našim štetjem</a:t>
            </a:r>
          </a:p>
          <a:p>
            <a:r>
              <a:rPr lang="sl-SI" altLang="sl-SI" sz="2800">
                <a:solidFill>
                  <a:srgbClr val="002060"/>
                </a:solidFill>
              </a:rPr>
              <a:t>V 10. stoletju so na tem obmučju živeli osvajalci ozemelj- Vikingi</a:t>
            </a:r>
          </a:p>
          <a:p>
            <a:r>
              <a:rPr lang="sl-SI" altLang="sl-SI" sz="2800">
                <a:solidFill>
                  <a:srgbClr val="002060"/>
                </a:solidFill>
              </a:rPr>
              <a:t>1397 Kalmarska zveza (Norveška, Švedska, Danska)</a:t>
            </a:r>
          </a:p>
          <a:p>
            <a:r>
              <a:rPr lang="sl-SI" altLang="sl-SI" sz="2800">
                <a:solidFill>
                  <a:srgbClr val="002060"/>
                </a:solidFill>
              </a:rPr>
              <a:t>1523 izstop Švedske, Norveška ostane pod Dansko</a:t>
            </a:r>
          </a:p>
          <a:p>
            <a:r>
              <a:rPr lang="sl-SI" altLang="sl-SI" sz="2800">
                <a:solidFill>
                  <a:srgbClr val="002060"/>
                </a:solidFill>
              </a:rPr>
              <a:t>1814 po Napoleonovih vojnah jo prevzame Švedska</a:t>
            </a:r>
          </a:p>
          <a:p>
            <a:r>
              <a:rPr lang="sl-SI" altLang="sl-SI" sz="2800">
                <a:solidFill>
                  <a:srgbClr val="002060"/>
                </a:solidFill>
              </a:rPr>
              <a:t>Sredi 19 stoletja se močno okrepi narodna zavest, leta 1905 pa postane neodvisna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13132C-048E-40A7-B1C4-C9B837DA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Geografske značilnosti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D8DDE40-71E9-4D23-8FB3-40C3159FC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Znana je po številnih fjordih, </a:t>
            </a:r>
            <a:r>
              <a:rPr lang="sl-SI" sz="2800" dirty="0" err="1">
                <a:solidFill>
                  <a:schemeClr val="accent2">
                    <a:lumMod val="50000"/>
                  </a:schemeClr>
                </a:solidFill>
              </a:rPr>
              <a:t>fijelih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 in otokih ki jih je okoli 50 tisoč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Obala meri v zračni črti 2650 kilometrov, če pa ji prištejemo vse fjorde in otočke pa se poveča za več kot desetkrat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Površina države znaša 324.220 km²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Najvišja gora je </a:t>
            </a:r>
            <a:r>
              <a:rPr lang="sl-SI" sz="2800" dirty="0" err="1">
                <a:solidFill>
                  <a:schemeClr val="accent2">
                    <a:lumMod val="50000"/>
                  </a:schemeClr>
                </a:solidFill>
              </a:rPr>
              <a:t>Goldhøpingen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 z 2469m</a:t>
            </a:r>
          </a:p>
          <a:p>
            <a:pPr fontAlgn="auto">
              <a:spcAft>
                <a:spcPts val="0"/>
              </a:spcAft>
              <a:defRPr/>
            </a:pPr>
            <a:endParaRPr lang="sl-SI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3A8ADD-3224-4230-B358-2A854F4E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Gospodarstvo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9CDD395B-3905-46B9-BF65-6D3FC7D0C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96975"/>
            <a:ext cx="8507412" cy="5327650"/>
          </a:xfrm>
        </p:spPr>
        <p:txBody>
          <a:bodyPr/>
          <a:lstStyle/>
          <a:p>
            <a:r>
              <a:rPr lang="sl-SI" altLang="sl-SI" sz="2800">
                <a:solidFill>
                  <a:srgbClr val="C00000"/>
                </a:solidFill>
              </a:rPr>
              <a:t>Nekoč je bila na norveškem najbolj pomembna voda, danes pa gospodarstvo temelji na nafti in zemeljskem plinu</a:t>
            </a:r>
          </a:p>
          <a:p>
            <a:r>
              <a:rPr lang="sl-SI" altLang="sl-SI" sz="2800">
                <a:solidFill>
                  <a:srgbClr val="C00000"/>
                </a:solidFill>
              </a:rPr>
              <a:t>Pomembno je ribištvo- ena izmed držav ki izvozi največ polenovk</a:t>
            </a:r>
          </a:p>
          <a:p>
            <a:r>
              <a:rPr lang="sl-SI" altLang="sl-SI" sz="2800">
                <a:solidFill>
                  <a:srgbClr val="C00000"/>
                </a:solidFill>
              </a:rPr>
              <a:t>Znana je tudi po tem da proizvede zelo veliko naravi prijazne energije (hidroelektrarne), na prebivalca </a:t>
            </a:r>
            <a:br>
              <a:rPr lang="sl-SI" altLang="sl-SI" sz="2800">
                <a:solidFill>
                  <a:srgbClr val="C00000"/>
                </a:solidFill>
              </a:rPr>
            </a:br>
            <a:r>
              <a:rPr lang="sl-SI" altLang="sl-SI" sz="2800">
                <a:solidFill>
                  <a:srgbClr val="C00000"/>
                </a:solidFill>
              </a:rPr>
              <a:t>18 000 kilovatnih ur, presežke izvažajo v sosednje države.</a:t>
            </a:r>
          </a:p>
          <a:p>
            <a:r>
              <a:rPr lang="sl-SI" altLang="sl-SI" sz="2800">
                <a:solidFill>
                  <a:srgbClr val="C00000"/>
                </a:solidFill>
              </a:rPr>
              <a:t>Največ zaposlitev je v storitvenem sektorju, BDP na prebivalca pa je 33.000 USD.</a:t>
            </a:r>
            <a:br>
              <a:rPr lang="sl-SI" altLang="sl-SI" sz="2800"/>
            </a:br>
            <a:br>
              <a:rPr lang="sl-SI" altLang="sl-SI" sz="2800"/>
            </a:br>
            <a:endParaRPr lang="sl-SI" altLang="sl-SI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50AF33-7DCB-48EB-84A1-80C9CFB9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Politika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C8701C-DE87-4765-8845-7B5A62C03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Značilno za Norveško politiko je, da ima osrednjo vlogo pri vladanju kralj, čeprav le reprezentativno.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Norveški kralji so bili vedno simbol narodnostne in kulturne samostojnosti dežele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Norveška je ustavna monarhija s parlamentarnim sistemom vladanja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3F45BF-1407-4D15-9EFE-A7EBA8D4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Šport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826FECFE-DCE8-4B4B-8DCD-621390CF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2060"/>
                </a:solidFill>
              </a:rPr>
              <a:t>znana je predvsem po nordijskih športih (smučarski skoki,smučarski tek) ki tudi izvirajo iz Norveške</a:t>
            </a:r>
          </a:p>
          <a:p>
            <a:r>
              <a:rPr lang="sl-SI" altLang="sl-SI">
                <a:solidFill>
                  <a:srgbClr val="002060"/>
                </a:solidFill>
              </a:rPr>
              <a:t>Norveška ima 1,7 milijona športnikov</a:t>
            </a:r>
          </a:p>
          <a:p>
            <a:r>
              <a:rPr lang="sl-SI" altLang="sl-SI">
                <a:solidFill>
                  <a:srgbClr val="002060"/>
                </a:solidFill>
              </a:rPr>
              <a:t>Je na 11 mestu lestvice po številu medalj na olimpijskih igrah, kjer so osvojili 447 odličij (161 zlatih)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2E1570-E321-456C-902F-43BD02F0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Najboljši športnik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FFF03F3-D982-4408-B19C-6D7E0EE7C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1847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Bjørn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Erlend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Dæhlie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je najboljši norveški tekač vseh časov, je pa tudi najuspešnejši olimpijec (ZOI) saj je osvojil kar 12 olimpijskih medalj (8 zlatih in 4 srebrne)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svetovnih prvenstvih je zbral 17 medalj</a:t>
            </a:r>
            <a:b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(9 zlatih, 5 srebrnih in 3 bronaste)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svetovnem pokalu pa ima 46 zmag in še 35 uvrstitev na stopničke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 tudi 6 velikih kristalnih globusov za skupno zmago.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lika 3" descr="200px-Kjetil_André_Aamodt_(bilde_01).JPG">
            <a:extLst>
              <a:ext uri="{FF2B5EF4-FFF2-40B4-BE49-F238E27FC236}">
                <a16:creationId xmlns:a16="http://schemas.microsoft.com/office/drawing/2014/main" id="{FD79F9EE-CAD6-4961-AB7C-12B33EF02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860800"/>
            <a:ext cx="1908175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D2DE468-2691-4C16-BAD9-AA78395A7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6613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Ostali športniki</a:t>
            </a:r>
          </a:p>
        </p:txBody>
      </p:sp>
      <p:sp>
        <p:nvSpPr>
          <p:cNvPr id="9220" name="Ograda vsebine 2">
            <a:extLst>
              <a:ext uri="{FF2B5EF4-FFF2-40B4-BE49-F238E27FC236}">
                <a16:creationId xmlns:a16="http://schemas.microsoft.com/office/drawing/2014/main" id="{5F278450-68AE-402B-8A30-DB2CA5DAF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0938"/>
            <a:ext cx="8101013" cy="4437062"/>
          </a:xfrm>
        </p:spPr>
        <p:txBody>
          <a:bodyPr/>
          <a:lstStyle/>
          <a:p>
            <a:r>
              <a:rPr lang="sl-SI" altLang="sl-SI" sz="2800"/>
              <a:t>Ole Einar Bjørndalen- biatlon</a:t>
            </a:r>
            <a:br>
              <a:rPr lang="sl-SI" altLang="sl-SI" sz="2800"/>
            </a:br>
            <a:r>
              <a:rPr lang="sl-SI" altLang="sl-SI" sz="2800"/>
              <a:t>OI-5 zlatih, 4 srebrne, 1 bronasta medalja</a:t>
            </a:r>
            <a:br>
              <a:rPr lang="sl-SI" altLang="sl-SI" sz="2800"/>
            </a:br>
            <a:r>
              <a:rPr lang="sl-SI" altLang="sl-SI" sz="2800"/>
              <a:t>SP-14 zlatih, 10 srebrnih, 9 bronastih medalj</a:t>
            </a:r>
          </a:p>
          <a:p>
            <a:r>
              <a:rPr lang="sl-SI" altLang="sl-SI" sz="2800"/>
              <a:t>Kjetil André Aamodt- smučanje</a:t>
            </a:r>
            <a:br>
              <a:rPr lang="sl-SI" altLang="sl-SI" sz="2800"/>
            </a:br>
            <a:r>
              <a:rPr lang="sl-SI" altLang="sl-SI" sz="2800"/>
              <a:t>OI- 4 zlate, 2 srebrni, 2 bronasti medalji</a:t>
            </a:r>
            <a:br>
              <a:rPr lang="sl-SI" altLang="sl-SI" sz="2800"/>
            </a:br>
            <a:r>
              <a:rPr lang="sl-SI" altLang="sl-SI" sz="2800"/>
              <a:t>SP- 5 zlatih, 4 srebrne, 3 bronaste medalje</a:t>
            </a:r>
          </a:p>
          <a:p>
            <a:r>
              <a:rPr lang="sl-SI" altLang="sl-SI" sz="2800"/>
              <a:t>Marit Bjørgen- smučarski tek</a:t>
            </a:r>
            <a:br>
              <a:rPr lang="sl-SI" altLang="sl-SI" sz="2800"/>
            </a:br>
            <a:r>
              <a:rPr lang="sl-SI" altLang="sl-SI" sz="2800"/>
              <a:t>OI- 3 zlate, 3 srebrne, 1 bronasta medalja</a:t>
            </a:r>
            <a:br>
              <a:rPr lang="sl-SI" altLang="sl-SI" sz="2800"/>
            </a:br>
            <a:r>
              <a:rPr lang="sl-SI" altLang="sl-SI" sz="2800"/>
              <a:t>SP- 4 zlate, 2 srebrni, 3 bronaste medalje</a:t>
            </a:r>
          </a:p>
          <a:p>
            <a:endParaRPr lang="sl-SI" altLang="sl-SI"/>
          </a:p>
        </p:txBody>
      </p:sp>
      <p:pic>
        <p:nvPicPr>
          <p:cNvPr id="9221" name="Slika 4" descr="250px-Бьёрндален.jpg">
            <a:extLst>
              <a:ext uri="{FF2B5EF4-FFF2-40B4-BE49-F238E27FC236}">
                <a16:creationId xmlns:a16="http://schemas.microsoft.com/office/drawing/2014/main" id="{26264FC8-599F-43A8-9D0D-29FFFEEEF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1846263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Slika 5" descr="300px-Mari_Bjørgen.JPG">
            <a:extLst>
              <a:ext uri="{FF2B5EF4-FFF2-40B4-BE49-F238E27FC236}">
                <a16:creationId xmlns:a16="http://schemas.microsoft.com/office/drawing/2014/main" id="{E9840389-B8A4-4352-AA7B-1FD67AC126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24987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05BA32E0-D74A-4403-A604-47117EB9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Viri: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8870DE88-E1A9-4258-BE79-7ED258E0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http://sl.wikipedia.org/wiki/Norve%C5%A1ka</a:t>
            </a:r>
            <a:endParaRPr lang="sl-SI" altLang="sl-SI"/>
          </a:p>
          <a:p>
            <a:r>
              <a:rPr lang="sl-SI" altLang="sl-SI">
                <a:hlinkClick r:id="rId3"/>
              </a:rPr>
              <a:t>www.google.si</a:t>
            </a:r>
            <a:endParaRPr lang="sl-SI" altLang="sl-SI"/>
          </a:p>
          <a:p>
            <a:r>
              <a:rPr lang="sl-SI" altLang="sl-SI">
                <a:hlinkClick r:id="rId4"/>
              </a:rPr>
              <a:t>http://www.reypastor.org/</a:t>
            </a:r>
            <a:br>
              <a:rPr lang="sl-SI" altLang="sl-SI"/>
            </a:br>
            <a:br>
              <a:rPr lang="sl-SI" altLang="sl-SI"/>
            </a:br>
            <a:br>
              <a:rPr lang="sl-SI" altLang="sl-SI"/>
            </a:br>
            <a:br>
              <a:rPr lang="sl-SI" altLang="sl-SI"/>
            </a:br>
            <a:br>
              <a:rPr lang="sl-SI" altLang="sl-SI"/>
            </a:br>
            <a:endParaRPr lang="sl-SI" altLang="sl-SI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NORVEŠKA</vt:lpstr>
      <vt:lpstr>Zgodovina</vt:lpstr>
      <vt:lpstr>Geografske značilnosti</vt:lpstr>
      <vt:lpstr>Gospodarstvo</vt:lpstr>
      <vt:lpstr>Politika</vt:lpstr>
      <vt:lpstr>Šport</vt:lpstr>
      <vt:lpstr>Najboljši športnik</vt:lpstr>
      <vt:lpstr>Ostali športniki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2019-05-31T08:40:32Z</dcterms:created>
  <dcterms:modified xsi:type="dcterms:W3CDTF">2019-05-31T08:40:32Z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