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1" r:id="rId1"/>
  </p:sldMasterIdLst>
  <p:sldIdLst>
    <p:sldId id="256" r:id="rId2"/>
    <p:sldId id="260" r:id="rId3"/>
    <p:sldId id="261" r:id="rId4"/>
    <p:sldId id="259" r:id="rId5"/>
    <p:sldId id="262" r:id="rId6"/>
    <p:sldId id="263" r:id="rId7"/>
    <p:sldId id="264" r:id="rId8"/>
    <p:sldId id="271" r:id="rId9"/>
    <p:sldId id="267" r:id="rId10"/>
    <p:sldId id="265" r:id="rId11"/>
    <p:sldId id="266" r:id="rId12"/>
    <p:sldId id="270" r:id="rId13"/>
    <p:sldId id="269" r:id="rId14"/>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581" autoAdjust="0"/>
  </p:normalViewPr>
  <p:slideViewPr>
    <p:cSldViewPr>
      <p:cViewPr varScale="1">
        <p:scale>
          <a:sx n="154" d="100"/>
          <a:sy n="154" d="100"/>
        </p:scale>
        <p:origin x="1620"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FF1CEB61-5533-43DA-B847-67D125E86175}"/>
              </a:ext>
            </a:extLst>
          </p:cNvPr>
          <p:cNvSpPr>
            <a:spLocks noGrp="1" noChangeArrowheads="1"/>
          </p:cNvSpPr>
          <p:nvPr>
            <p:ph type="ctrTitle" sz="quarter"/>
          </p:nvPr>
        </p:nvSpPr>
        <p:spPr>
          <a:xfrm>
            <a:off x="685800" y="1997075"/>
            <a:ext cx="7772400" cy="1431925"/>
          </a:xfrm>
        </p:spPr>
        <p:txBody>
          <a:bodyPr anchor="b" anchorCtr="1"/>
          <a:lstStyle>
            <a:lvl1pPr algn="ctr">
              <a:defRPr/>
            </a:lvl1pPr>
          </a:lstStyle>
          <a:p>
            <a:pPr lvl="0"/>
            <a:r>
              <a:rPr lang="sl-SI" altLang="sl-SI" noProof="0"/>
              <a:t>Kliknite, če želite urediti slog naslova matrice</a:t>
            </a:r>
          </a:p>
        </p:txBody>
      </p:sp>
      <p:sp>
        <p:nvSpPr>
          <p:cNvPr id="40963" name="Rectangle 3">
            <a:extLst>
              <a:ext uri="{FF2B5EF4-FFF2-40B4-BE49-F238E27FC236}">
                <a16:creationId xmlns:a16="http://schemas.microsoft.com/office/drawing/2014/main" id="{7E1645F5-1FEA-488E-BA8C-28B2D721AAD6}"/>
              </a:ext>
            </a:extLst>
          </p:cNvPr>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sl-SI" altLang="sl-SI" noProof="0"/>
              <a:t>Kliknite, če želite urediti slog podnaslova matrice</a:t>
            </a:r>
          </a:p>
        </p:txBody>
      </p:sp>
      <p:sp>
        <p:nvSpPr>
          <p:cNvPr id="40964" name="Freeform 4">
            <a:extLst>
              <a:ext uri="{FF2B5EF4-FFF2-40B4-BE49-F238E27FC236}">
                <a16:creationId xmlns:a16="http://schemas.microsoft.com/office/drawing/2014/main" id="{28FED699-26CA-40E1-9C4A-2BD11EEDC257}"/>
              </a:ext>
            </a:extLst>
          </p:cNvPr>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0965" name="Rectangle 5">
            <a:extLst>
              <a:ext uri="{FF2B5EF4-FFF2-40B4-BE49-F238E27FC236}">
                <a16:creationId xmlns:a16="http://schemas.microsoft.com/office/drawing/2014/main" id="{374E27AF-0376-449B-84D5-E0FBBB6804E3}"/>
              </a:ext>
            </a:extLst>
          </p:cNvPr>
          <p:cNvSpPr>
            <a:spLocks noGrp="1" noChangeArrowheads="1"/>
          </p:cNvSpPr>
          <p:nvPr>
            <p:ph type="ftr" sz="quarter" idx="3"/>
          </p:nvPr>
        </p:nvSpPr>
        <p:spPr/>
        <p:txBody>
          <a:bodyPr/>
          <a:lstStyle>
            <a:lvl1pPr>
              <a:defRPr/>
            </a:lvl1pPr>
          </a:lstStyle>
          <a:p>
            <a:endParaRPr lang="sl-SI" altLang="sl-SI"/>
          </a:p>
        </p:txBody>
      </p:sp>
      <p:sp>
        <p:nvSpPr>
          <p:cNvPr id="40966" name="Rectangle 6">
            <a:extLst>
              <a:ext uri="{FF2B5EF4-FFF2-40B4-BE49-F238E27FC236}">
                <a16:creationId xmlns:a16="http://schemas.microsoft.com/office/drawing/2014/main" id="{07C574F3-5365-4FE0-91CB-A857F091DE0E}"/>
              </a:ext>
            </a:extLst>
          </p:cNvPr>
          <p:cNvSpPr>
            <a:spLocks noGrp="1" noChangeArrowheads="1"/>
          </p:cNvSpPr>
          <p:nvPr>
            <p:ph type="sldNum" sz="quarter" idx="4"/>
          </p:nvPr>
        </p:nvSpPr>
        <p:spPr/>
        <p:txBody>
          <a:bodyPr/>
          <a:lstStyle>
            <a:lvl1pPr>
              <a:defRPr/>
            </a:lvl1pPr>
          </a:lstStyle>
          <a:p>
            <a:fld id="{89B05098-F365-498D-B69F-0A98EA87B9F4}" type="slidenum">
              <a:rPr lang="sl-SI" altLang="sl-SI"/>
              <a:pPr/>
              <a:t>‹#›</a:t>
            </a:fld>
            <a:endParaRPr lang="sl-SI" altLang="sl-SI"/>
          </a:p>
        </p:txBody>
      </p:sp>
      <p:sp>
        <p:nvSpPr>
          <p:cNvPr id="40967" name="Rectangle 7">
            <a:extLst>
              <a:ext uri="{FF2B5EF4-FFF2-40B4-BE49-F238E27FC236}">
                <a16:creationId xmlns:a16="http://schemas.microsoft.com/office/drawing/2014/main" id="{1D0B892F-B215-4DBC-ACC4-4AC4E50AC942}"/>
              </a:ext>
            </a:extLst>
          </p:cNvPr>
          <p:cNvSpPr>
            <a:spLocks noGrp="1" noChangeArrowheads="1"/>
          </p:cNvSpPr>
          <p:nvPr>
            <p:ph type="dt" sz="quarter" idx="2"/>
          </p:nvPr>
        </p:nvSpPr>
        <p:spPr/>
        <p:txBody>
          <a:bodyPr/>
          <a:lstStyle>
            <a:lvl1pPr>
              <a:defRPr/>
            </a:lvl1pPr>
          </a:lstStyle>
          <a:p>
            <a:endParaRPr lang="sl-SI" altLang="sl-SI"/>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9A743-FB55-46CA-945D-77A804390EB7}"/>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8A70B090-23A9-4C18-A219-22F5E9C57A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5807E05F-CB99-4314-91FD-B8E4C3E694BB}"/>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FA9EBBBA-8D29-4F62-B232-95C2AD37B2F1}"/>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13DA4F13-17DC-4774-B7BD-B203992FA768}"/>
              </a:ext>
            </a:extLst>
          </p:cNvPr>
          <p:cNvSpPr>
            <a:spLocks noGrp="1"/>
          </p:cNvSpPr>
          <p:nvPr>
            <p:ph type="sldNum" sz="quarter" idx="12"/>
          </p:nvPr>
        </p:nvSpPr>
        <p:spPr/>
        <p:txBody>
          <a:bodyPr/>
          <a:lstStyle>
            <a:lvl1pPr>
              <a:defRPr/>
            </a:lvl1pPr>
          </a:lstStyle>
          <a:p>
            <a:fld id="{8D45CBF7-4B49-480C-981B-05B21D87E935}" type="slidenum">
              <a:rPr lang="sl-SI" altLang="sl-SI"/>
              <a:pPr/>
              <a:t>‹#›</a:t>
            </a:fld>
            <a:endParaRPr lang="sl-SI" altLang="sl-SI"/>
          </a:p>
        </p:txBody>
      </p:sp>
    </p:spTree>
    <p:extLst>
      <p:ext uri="{BB962C8B-B14F-4D97-AF65-F5344CB8AC3E}">
        <p14:creationId xmlns:p14="http://schemas.microsoft.com/office/powerpoint/2010/main" val="46301033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8D8650-9A47-43F3-9004-E2A5A35696B8}"/>
              </a:ext>
            </a:extLst>
          </p:cNvPr>
          <p:cNvSpPr>
            <a:spLocks noGrp="1"/>
          </p:cNvSpPr>
          <p:nvPr>
            <p:ph type="title" orient="vert"/>
          </p:nvPr>
        </p:nvSpPr>
        <p:spPr>
          <a:xfrm>
            <a:off x="6629400" y="292100"/>
            <a:ext cx="2057400" cy="5727700"/>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C72F1F7B-0D7D-426C-8284-630CB02B6AA8}"/>
              </a:ext>
            </a:extLst>
          </p:cNvPr>
          <p:cNvSpPr>
            <a:spLocks noGrp="1"/>
          </p:cNvSpPr>
          <p:nvPr>
            <p:ph type="body" orient="vert" idx="1"/>
          </p:nvPr>
        </p:nvSpPr>
        <p:spPr>
          <a:xfrm>
            <a:off x="457200" y="292100"/>
            <a:ext cx="6019800" cy="5727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232A32FA-2F69-4AA5-8EAF-3AF1FDB08B27}"/>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C538D375-57F6-4BC2-9843-7BE5A4FDF0FE}"/>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F7C05504-19F1-4EE0-9A5B-AC3DFECEDE29}"/>
              </a:ext>
            </a:extLst>
          </p:cNvPr>
          <p:cNvSpPr>
            <a:spLocks noGrp="1"/>
          </p:cNvSpPr>
          <p:nvPr>
            <p:ph type="sldNum" sz="quarter" idx="12"/>
          </p:nvPr>
        </p:nvSpPr>
        <p:spPr/>
        <p:txBody>
          <a:bodyPr/>
          <a:lstStyle>
            <a:lvl1pPr>
              <a:defRPr/>
            </a:lvl1pPr>
          </a:lstStyle>
          <a:p>
            <a:fld id="{EC209002-C21F-4EE9-BA7B-1A7689448DB7}" type="slidenum">
              <a:rPr lang="sl-SI" altLang="sl-SI"/>
              <a:pPr/>
              <a:t>‹#›</a:t>
            </a:fld>
            <a:endParaRPr lang="sl-SI" altLang="sl-SI"/>
          </a:p>
        </p:txBody>
      </p:sp>
    </p:spTree>
    <p:extLst>
      <p:ext uri="{BB962C8B-B14F-4D97-AF65-F5344CB8AC3E}">
        <p14:creationId xmlns:p14="http://schemas.microsoft.com/office/powerpoint/2010/main" val="92919552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757D3-B206-4460-A87C-D6AC7D5AE228}"/>
              </a:ext>
            </a:extLst>
          </p:cNvPr>
          <p:cNvSpPr>
            <a:spLocks noGrp="1"/>
          </p:cNvSpPr>
          <p:nvPr>
            <p:ph type="title"/>
          </p:nvPr>
        </p:nvSpPr>
        <p:spPr>
          <a:xfrm>
            <a:off x="457200" y="292100"/>
            <a:ext cx="8229600" cy="1384300"/>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E095CBF1-C897-42FE-92E3-E5DC128562A4}"/>
              </a:ext>
            </a:extLst>
          </p:cNvPr>
          <p:cNvSpPr>
            <a:spLocks noGrp="1"/>
          </p:cNvSpPr>
          <p:nvPr>
            <p:ph type="body" sz="half" idx="1"/>
          </p:nvPr>
        </p:nvSpPr>
        <p:spPr>
          <a:xfrm>
            <a:off x="457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Online Image Placeholder 3">
            <a:extLst>
              <a:ext uri="{FF2B5EF4-FFF2-40B4-BE49-F238E27FC236}">
                <a16:creationId xmlns:a16="http://schemas.microsoft.com/office/drawing/2014/main" id="{8F199E9D-2312-4457-8253-F7DF527B7905}"/>
              </a:ext>
            </a:extLst>
          </p:cNvPr>
          <p:cNvSpPr>
            <a:spLocks noGrp="1"/>
          </p:cNvSpPr>
          <p:nvPr>
            <p:ph type="clipArt" sz="half" idx="2"/>
          </p:nvPr>
        </p:nvSpPr>
        <p:spPr>
          <a:xfrm>
            <a:off x="4648200" y="1905000"/>
            <a:ext cx="4038600" cy="4114800"/>
          </a:xfrm>
        </p:spPr>
        <p:txBody>
          <a:bodyPr/>
          <a:lstStyle/>
          <a:p>
            <a:endParaRPr lang="sl-SI"/>
          </a:p>
        </p:txBody>
      </p:sp>
      <p:sp>
        <p:nvSpPr>
          <p:cNvPr id="5" name="Date Placeholder 4">
            <a:extLst>
              <a:ext uri="{FF2B5EF4-FFF2-40B4-BE49-F238E27FC236}">
                <a16:creationId xmlns:a16="http://schemas.microsoft.com/office/drawing/2014/main" id="{DF4C9355-193F-4478-9FB4-8AEF7FB2BE8E}"/>
              </a:ext>
            </a:extLst>
          </p:cNvPr>
          <p:cNvSpPr>
            <a:spLocks noGrp="1"/>
          </p:cNvSpPr>
          <p:nvPr>
            <p:ph type="dt" sz="half" idx="10"/>
          </p:nvPr>
        </p:nvSpPr>
        <p:spPr>
          <a:xfrm>
            <a:off x="457200" y="6245225"/>
            <a:ext cx="2133600" cy="476250"/>
          </a:xfrm>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A036BE7B-3CF0-4265-B46D-AD9748F019E2}"/>
              </a:ext>
            </a:extLst>
          </p:cNvPr>
          <p:cNvSpPr>
            <a:spLocks noGrp="1"/>
          </p:cNvSpPr>
          <p:nvPr>
            <p:ph type="ftr" sz="quarter" idx="11"/>
          </p:nvPr>
        </p:nvSpPr>
        <p:spPr>
          <a:xfrm>
            <a:off x="3124200" y="6245225"/>
            <a:ext cx="2895600" cy="476250"/>
          </a:xfrm>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4F730E63-31FB-4314-99DC-A0AEED167364}"/>
              </a:ext>
            </a:extLst>
          </p:cNvPr>
          <p:cNvSpPr>
            <a:spLocks noGrp="1"/>
          </p:cNvSpPr>
          <p:nvPr>
            <p:ph type="sldNum" sz="quarter" idx="12"/>
          </p:nvPr>
        </p:nvSpPr>
        <p:spPr>
          <a:xfrm>
            <a:off x="6553200" y="6245225"/>
            <a:ext cx="2133600" cy="476250"/>
          </a:xfrm>
        </p:spPr>
        <p:txBody>
          <a:bodyPr/>
          <a:lstStyle>
            <a:lvl1pPr>
              <a:defRPr/>
            </a:lvl1pPr>
          </a:lstStyle>
          <a:p>
            <a:fld id="{BA605D10-3AF2-4A95-AAFE-8392D17C7FEA}" type="slidenum">
              <a:rPr lang="sl-SI" altLang="sl-SI"/>
              <a:pPr/>
              <a:t>‹#›</a:t>
            </a:fld>
            <a:endParaRPr lang="sl-SI" altLang="sl-SI"/>
          </a:p>
        </p:txBody>
      </p:sp>
    </p:spTree>
    <p:extLst>
      <p:ext uri="{BB962C8B-B14F-4D97-AF65-F5344CB8AC3E}">
        <p14:creationId xmlns:p14="http://schemas.microsoft.com/office/powerpoint/2010/main" val="3923718267"/>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19908-CE46-488B-8F42-754BA20D3924}"/>
              </a:ext>
            </a:extLst>
          </p:cNvPr>
          <p:cNvSpPr>
            <a:spLocks noGrp="1"/>
          </p:cNvSpPr>
          <p:nvPr>
            <p:ph type="title"/>
          </p:nvPr>
        </p:nvSpPr>
        <p:spPr>
          <a:xfrm>
            <a:off x="457200" y="292100"/>
            <a:ext cx="8229600" cy="1384300"/>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60320B67-FE93-4203-AC06-90F341A14D21}"/>
              </a:ext>
            </a:extLst>
          </p:cNvPr>
          <p:cNvSpPr>
            <a:spLocks noGrp="1"/>
          </p:cNvSpPr>
          <p:nvPr>
            <p:ph type="body" sz="half" idx="1"/>
          </p:nvPr>
        </p:nvSpPr>
        <p:spPr>
          <a:xfrm>
            <a:off x="457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E0A8729B-C0E8-4F59-A680-C081D609EBE6}"/>
              </a:ext>
            </a:extLst>
          </p:cNvPr>
          <p:cNvSpPr>
            <a:spLocks noGrp="1"/>
          </p:cNvSpPr>
          <p:nvPr>
            <p:ph sz="half" idx="2"/>
          </p:nvPr>
        </p:nvSpPr>
        <p:spPr>
          <a:xfrm>
            <a:off x="4648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0E58523A-FACC-41A0-9462-7216922404D5}"/>
              </a:ext>
            </a:extLst>
          </p:cNvPr>
          <p:cNvSpPr>
            <a:spLocks noGrp="1"/>
          </p:cNvSpPr>
          <p:nvPr>
            <p:ph type="dt" sz="half" idx="10"/>
          </p:nvPr>
        </p:nvSpPr>
        <p:spPr>
          <a:xfrm>
            <a:off x="457200" y="6245225"/>
            <a:ext cx="2133600" cy="476250"/>
          </a:xfrm>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E213F7B0-CED6-435F-A30E-A40EF360765B}"/>
              </a:ext>
            </a:extLst>
          </p:cNvPr>
          <p:cNvSpPr>
            <a:spLocks noGrp="1"/>
          </p:cNvSpPr>
          <p:nvPr>
            <p:ph type="ftr" sz="quarter" idx="11"/>
          </p:nvPr>
        </p:nvSpPr>
        <p:spPr>
          <a:xfrm>
            <a:off x="3124200" y="6245225"/>
            <a:ext cx="2895600" cy="476250"/>
          </a:xfrm>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BCAD4E86-4FD4-4457-9DA9-D008553E1363}"/>
              </a:ext>
            </a:extLst>
          </p:cNvPr>
          <p:cNvSpPr>
            <a:spLocks noGrp="1"/>
          </p:cNvSpPr>
          <p:nvPr>
            <p:ph type="sldNum" sz="quarter" idx="12"/>
          </p:nvPr>
        </p:nvSpPr>
        <p:spPr>
          <a:xfrm>
            <a:off x="6553200" y="6245225"/>
            <a:ext cx="2133600" cy="476250"/>
          </a:xfrm>
        </p:spPr>
        <p:txBody>
          <a:bodyPr/>
          <a:lstStyle>
            <a:lvl1pPr>
              <a:defRPr/>
            </a:lvl1pPr>
          </a:lstStyle>
          <a:p>
            <a:fld id="{081CBF38-8824-4D75-BD8D-DD14E07B11C7}" type="slidenum">
              <a:rPr lang="sl-SI" altLang="sl-SI"/>
              <a:pPr/>
              <a:t>‹#›</a:t>
            </a:fld>
            <a:endParaRPr lang="sl-SI" altLang="sl-SI"/>
          </a:p>
        </p:txBody>
      </p:sp>
    </p:spTree>
    <p:extLst>
      <p:ext uri="{BB962C8B-B14F-4D97-AF65-F5344CB8AC3E}">
        <p14:creationId xmlns:p14="http://schemas.microsoft.com/office/powerpoint/2010/main" val="413990852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010E3-FB6A-4B7C-A70E-8F126BC048C7}"/>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41701C6E-4492-4544-9D39-3451992DAFC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2E5DE92F-4F4F-4BE1-BE42-9F1C938FAF5B}"/>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3D3AD7EA-D3FA-46FB-A311-C710032B72D7}"/>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EB9CA559-35D7-4EC4-819A-714535D7B317}"/>
              </a:ext>
            </a:extLst>
          </p:cNvPr>
          <p:cNvSpPr>
            <a:spLocks noGrp="1"/>
          </p:cNvSpPr>
          <p:nvPr>
            <p:ph type="sldNum" sz="quarter" idx="12"/>
          </p:nvPr>
        </p:nvSpPr>
        <p:spPr/>
        <p:txBody>
          <a:bodyPr/>
          <a:lstStyle>
            <a:lvl1pPr>
              <a:defRPr/>
            </a:lvl1pPr>
          </a:lstStyle>
          <a:p>
            <a:fld id="{B06C5D27-1D41-4AFF-91E3-9F94C73C9662}" type="slidenum">
              <a:rPr lang="sl-SI" altLang="sl-SI"/>
              <a:pPr/>
              <a:t>‹#›</a:t>
            </a:fld>
            <a:endParaRPr lang="sl-SI" altLang="sl-SI"/>
          </a:p>
        </p:txBody>
      </p:sp>
    </p:spTree>
    <p:extLst>
      <p:ext uri="{BB962C8B-B14F-4D97-AF65-F5344CB8AC3E}">
        <p14:creationId xmlns:p14="http://schemas.microsoft.com/office/powerpoint/2010/main" val="6340266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D5146-6AF4-4F5F-A9E7-2ABD90725EF3}"/>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6E92B373-574C-4290-BF5A-ED01DB39356F}"/>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12AAFA92-C5DB-4391-BFDB-BE146A6F665A}"/>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D0BBD6A8-55D6-4F2C-A413-362C76AEF994}"/>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4CFB0720-F026-4519-B8C0-19F1D9AFF4C2}"/>
              </a:ext>
            </a:extLst>
          </p:cNvPr>
          <p:cNvSpPr>
            <a:spLocks noGrp="1"/>
          </p:cNvSpPr>
          <p:nvPr>
            <p:ph type="sldNum" sz="quarter" idx="12"/>
          </p:nvPr>
        </p:nvSpPr>
        <p:spPr/>
        <p:txBody>
          <a:bodyPr/>
          <a:lstStyle>
            <a:lvl1pPr>
              <a:defRPr/>
            </a:lvl1pPr>
          </a:lstStyle>
          <a:p>
            <a:fld id="{AF4DF44B-0363-446B-9551-2EB1AD6503D6}" type="slidenum">
              <a:rPr lang="sl-SI" altLang="sl-SI"/>
              <a:pPr/>
              <a:t>‹#›</a:t>
            </a:fld>
            <a:endParaRPr lang="sl-SI" altLang="sl-SI"/>
          </a:p>
        </p:txBody>
      </p:sp>
    </p:spTree>
    <p:extLst>
      <p:ext uri="{BB962C8B-B14F-4D97-AF65-F5344CB8AC3E}">
        <p14:creationId xmlns:p14="http://schemas.microsoft.com/office/powerpoint/2010/main" val="354752512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08B9D-ECA6-49AF-8106-623F1B595637}"/>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04003569-CB35-4645-8B8A-7FFC0578823C}"/>
              </a:ext>
            </a:extLst>
          </p:cNvPr>
          <p:cNvSpPr>
            <a:spLocks noGrp="1"/>
          </p:cNvSpPr>
          <p:nvPr>
            <p:ph sz="half" idx="1"/>
          </p:nvPr>
        </p:nvSpPr>
        <p:spPr>
          <a:xfrm>
            <a:off x="457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8DAF1D31-6EDF-48BC-B846-1566F2F4BF71}"/>
              </a:ext>
            </a:extLst>
          </p:cNvPr>
          <p:cNvSpPr>
            <a:spLocks noGrp="1"/>
          </p:cNvSpPr>
          <p:nvPr>
            <p:ph sz="half" idx="2"/>
          </p:nvPr>
        </p:nvSpPr>
        <p:spPr>
          <a:xfrm>
            <a:off x="4648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2830B625-1D3F-4380-9E64-899729A8E3CA}"/>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43A9C1C9-79FF-4B17-A315-99EA9C300E5C}"/>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0CA12705-C1BA-46CF-A8A1-239A56508B16}"/>
              </a:ext>
            </a:extLst>
          </p:cNvPr>
          <p:cNvSpPr>
            <a:spLocks noGrp="1"/>
          </p:cNvSpPr>
          <p:nvPr>
            <p:ph type="sldNum" sz="quarter" idx="12"/>
          </p:nvPr>
        </p:nvSpPr>
        <p:spPr/>
        <p:txBody>
          <a:bodyPr/>
          <a:lstStyle>
            <a:lvl1pPr>
              <a:defRPr/>
            </a:lvl1pPr>
          </a:lstStyle>
          <a:p>
            <a:fld id="{D7F401D3-C22A-4486-9B40-B76E1CBF14B5}" type="slidenum">
              <a:rPr lang="sl-SI" altLang="sl-SI"/>
              <a:pPr/>
              <a:t>‹#›</a:t>
            </a:fld>
            <a:endParaRPr lang="sl-SI" altLang="sl-SI"/>
          </a:p>
        </p:txBody>
      </p:sp>
    </p:spTree>
    <p:extLst>
      <p:ext uri="{BB962C8B-B14F-4D97-AF65-F5344CB8AC3E}">
        <p14:creationId xmlns:p14="http://schemas.microsoft.com/office/powerpoint/2010/main" val="269440356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256C2-4A05-4EBF-A988-DB57C689B6CA}"/>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42B8C164-55B5-44C5-B985-A1E1C8ACCE8A}"/>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96A95E9-2848-4085-AAA9-B32E8B5ED83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C3468D9F-181C-44AA-84C2-EA8EC23EBA4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E88EAB4-E838-4422-A6EE-9358A889C0A3}"/>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2EB0C57B-1ABE-4327-8773-D789C9019DCB}"/>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46C0946B-9989-493D-A089-63DD0D0070BB}"/>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F084F1E2-E170-4CCC-95CF-0D64B998DF1C}"/>
              </a:ext>
            </a:extLst>
          </p:cNvPr>
          <p:cNvSpPr>
            <a:spLocks noGrp="1"/>
          </p:cNvSpPr>
          <p:nvPr>
            <p:ph type="sldNum" sz="quarter" idx="12"/>
          </p:nvPr>
        </p:nvSpPr>
        <p:spPr/>
        <p:txBody>
          <a:bodyPr/>
          <a:lstStyle>
            <a:lvl1pPr>
              <a:defRPr/>
            </a:lvl1pPr>
          </a:lstStyle>
          <a:p>
            <a:fld id="{0D338BFB-53C4-4B3D-B387-AF4A8EC78E8D}" type="slidenum">
              <a:rPr lang="sl-SI" altLang="sl-SI"/>
              <a:pPr/>
              <a:t>‹#›</a:t>
            </a:fld>
            <a:endParaRPr lang="sl-SI" altLang="sl-SI"/>
          </a:p>
        </p:txBody>
      </p:sp>
    </p:spTree>
    <p:extLst>
      <p:ext uri="{BB962C8B-B14F-4D97-AF65-F5344CB8AC3E}">
        <p14:creationId xmlns:p14="http://schemas.microsoft.com/office/powerpoint/2010/main" val="267832813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5B8F7-CB70-4835-AAEA-47BA09B6FC62}"/>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B97B0FEE-E022-4A26-99F8-2E3EB6A78551}"/>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69F83E85-5C38-4EB7-9459-8ABB7957F7BD}"/>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244CB173-9B3F-4E84-8DC5-9A2A70B32AB7}"/>
              </a:ext>
            </a:extLst>
          </p:cNvPr>
          <p:cNvSpPr>
            <a:spLocks noGrp="1"/>
          </p:cNvSpPr>
          <p:nvPr>
            <p:ph type="sldNum" sz="quarter" idx="12"/>
          </p:nvPr>
        </p:nvSpPr>
        <p:spPr/>
        <p:txBody>
          <a:bodyPr/>
          <a:lstStyle>
            <a:lvl1pPr>
              <a:defRPr/>
            </a:lvl1pPr>
          </a:lstStyle>
          <a:p>
            <a:fld id="{7F9740FF-B350-468B-B6AF-1A2DB2C330B0}" type="slidenum">
              <a:rPr lang="sl-SI" altLang="sl-SI"/>
              <a:pPr/>
              <a:t>‹#›</a:t>
            </a:fld>
            <a:endParaRPr lang="sl-SI" altLang="sl-SI"/>
          </a:p>
        </p:txBody>
      </p:sp>
    </p:spTree>
    <p:extLst>
      <p:ext uri="{BB962C8B-B14F-4D97-AF65-F5344CB8AC3E}">
        <p14:creationId xmlns:p14="http://schemas.microsoft.com/office/powerpoint/2010/main" val="198400876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5ED45D-26A1-4850-BCF5-A25B00FF9928}"/>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E9833FBA-8B18-4B7B-ADCE-E6703D103D60}"/>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3F5C8419-772F-4AA8-BA65-50B54636C70C}"/>
              </a:ext>
            </a:extLst>
          </p:cNvPr>
          <p:cNvSpPr>
            <a:spLocks noGrp="1"/>
          </p:cNvSpPr>
          <p:nvPr>
            <p:ph type="sldNum" sz="quarter" idx="12"/>
          </p:nvPr>
        </p:nvSpPr>
        <p:spPr/>
        <p:txBody>
          <a:bodyPr/>
          <a:lstStyle>
            <a:lvl1pPr>
              <a:defRPr/>
            </a:lvl1pPr>
          </a:lstStyle>
          <a:p>
            <a:fld id="{79F05A45-083D-4F3B-BFBF-35827285AD29}" type="slidenum">
              <a:rPr lang="sl-SI" altLang="sl-SI"/>
              <a:pPr/>
              <a:t>‹#›</a:t>
            </a:fld>
            <a:endParaRPr lang="sl-SI" altLang="sl-SI"/>
          </a:p>
        </p:txBody>
      </p:sp>
    </p:spTree>
    <p:extLst>
      <p:ext uri="{BB962C8B-B14F-4D97-AF65-F5344CB8AC3E}">
        <p14:creationId xmlns:p14="http://schemas.microsoft.com/office/powerpoint/2010/main" val="33723720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CB5D4-884A-43F3-817B-BCCBD356169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2B5D556A-207B-479B-A3A9-3B79E059C82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DD43FFA9-9632-49E7-8A51-FCED8C574EB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DC4362-5822-4998-A907-5A34E92F351D}"/>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FD8D2251-DAE6-4B17-8148-3C9CA05E63E9}"/>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C017DA56-E300-4C4E-97B2-25619FF31ECD}"/>
              </a:ext>
            </a:extLst>
          </p:cNvPr>
          <p:cNvSpPr>
            <a:spLocks noGrp="1"/>
          </p:cNvSpPr>
          <p:nvPr>
            <p:ph type="sldNum" sz="quarter" idx="12"/>
          </p:nvPr>
        </p:nvSpPr>
        <p:spPr/>
        <p:txBody>
          <a:bodyPr/>
          <a:lstStyle>
            <a:lvl1pPr>
              <a:defRPr/>
            </a:lvl1pPr>
          </a:lstStyle>
          <a:p>
            <a:fld id="{623044EB-4E59-49C2-85E2-233D98F16D06}" type="slidenum">
              <a:rPr lang="sl-SI" altLang="sl-SI"/>
              <a:pPr/>
              <a:t>‹#›</a:t>
            </a:fld>
            <a:endParaRPr lang="sl-SI" altLang="sl-SI"/>
          </a:p>
        </p:txBody>
      </p:sp>
    </p:spTree>
    <p:extLst>
      <p:ext uri="{BB962C8B-B14F-4D97-AF65-F5344CB8AC3E}">
        <p14:creationId xmlns:p14="http://schemas.microsoft.com/office/powerpoint/2010/main" val="40203472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27D3B-3C6A-4D6E-B891-27355D62E2D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3E6D42D5-AD90-4189-93ED-C2C52752228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E438F0A1-13DF-41E2-A697-9A0A1270B49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82948F-0FEC-447A-B5D0-3CC00C37C2F3}"/>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38377F15-7D0B-4731-9214-553A6B2C3CC3}"/>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55E3801B-3CE5-4859-8AE7-1D12B51FAC23}"/>
              </a:ext>
            </a:extLst>
          </p:cNvPr>
          <p:cNvSpPr>
            <a:spLocks noGrp="1"/>
          </p:cNvSpPr>
          <p:nvPr>
            <p:ph type="sldNum" sz="quarter" idx="12"/>
          </p:nvPr>
        </p:nvSpPr>
        <p:spPr/>
        <p:txBody>
          <a:bodyPr/>
          <a:lstStyle>
            <a:lvl1pPr>
              <a:defRPr/>
            </a:lvl1pPr>
          </a:lstStyle>
          <a:p>
            <a:fld id="{ADEF199D-CEAB-4375-9C42-1A7E54799022}" type="slidenum">
              <a:rPr lang="sl-SI" altLang="sl-SI"/>
              <a:pPr/>
              <a:t>‹#›</a:t>
            </a:fld>
            <a:endParaRPr lang="sl-SI" altLang="sl-SI"/>
          </a:p>
        </p:txBody>
      </p:sp>
    </p:spTree>
    <p:extLst>
      <p:ext uri="{BB962C8B-B14F-4D97-AF65-F5344CB8AC3E}">
        <p14:creationId xmlns:p14="http://schemas.microsoft.com/office/powerpoint/2010/main" val="345009203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5AA56F85-8C24-4943-A046-D009C58C8537}"/>
              </a:ext>
            </a:extLst>
          </p:cNvPr>
          <p:cNvSpPr>
            <a:spLocks noGrp="1" noChangeArrowheads="1"/>
          </p:cNvSpPr>
          <p:nvPr>
            <p:ph type="title"/>
          </p:nvPr>
        </p:nvSpPr>
        <p:spPr bwMode="auto">
          <a:xfrm>
            <a:off x="457200" y="292100"/>
            <a:ext cx="82296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39939" name="Rectangle 3">
            <a:extLst>
              <a:ext uri="{FF2B5EF4-FFF2-40B4-BE49-F238E27FC236}">
                <a16:creationId xmlns:a16="http://schemas.microsoft.com/office/drawing/2014/main" id="{189C03BE-98F8-43C9-8136-50DCEEEB8A00}"/>
              </a:ext>
            </a:extLst>
          </p:cNvPr>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39940" name="Rectangle 4">
            <a:extLst>
              <a:ext uri="{FF2B5EF4-FFF2-40B4-BE49-F238E27FC236}">
                <a16:creationId xmlns:a16="http://schemas.microsoft.com/office/drawing/2014/main" id="{11E39B75-6C1B-472A-9116-4F2AA7CA8A0A}"/>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panose="020B0604020202020204" pitchFamily="34" charset="0"/>
              </a:defRPr>
            </a:lvl1pPr>
          </a:lstStyle>
          <a:p>
            <a:endParaRPr lang="sl-SI" altLang="sl-SI"/>
          </a:p>
        </p:txBody>
      </p:sp>
      <p:sp>
        <p:nvSpPr>
          <p:cNvPr id="39941" name="Rectangle 5">
            <a:extLst>
              <a:ext uri="{FF2B5EF4-FFF2-40B4-BE49-F238E27FC236}">
                <a16:creationId xmlns:a16="http://schemas.microsoft.com/office/drawing/2014/main" id="{75FE37A8-E678-4C41-8E2A-BE2A0267F296}"/>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panose="020B0604020202020204" pitchFamily="34" charset="0"/>
              </a:defRPr>
            </a:lvl1pPr>
          </a:lstStyle>
          <a:p>
            <a:endParaRPr lang="sl-SI" altLang="sl-SI"/>
          </a:p>
        </p:txBody>
      </p:sp>
      <p:sp>
        <p:nvSpPr>
          <p:cNvPr id="39942" name="Rectangle 6">
            <a:extLst>
              <a:ext uri="{FF2B5EF4-FFF2-40B4-BE49-F238E27FC236}">
                <a16:creationId xmlns:a16="http://schemas.microsoft.com/office/drawing/2014/main" id="{07F35BBD-8355-4F55-BCBE-DF106C16D246}"/>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panose="020B0604020202020204" pitchFamily="34" charset="0"/>
              </a:defRPr>
            </a:lvl1pPr>
          </a:lstStyle>
          <a:p>
            <a:fld id="{1C7B25FC-E6F1-4DFD-A79B-248CE1090654}" type="slidenum">
              <a:rPr lang="sl-SI" altLang="sl-SI"/>
              <a:pPr/>
              <a:t>‹#›</a:t>
            </a:fld>
            <a:endParaRPr lang="sl-SI" altLang="sl-SI"/>
          </a:p>
        </p:txBody>
      </p:sp>
    </p:spTree>
  </p:cSld>
  <p:clrMap bg1="dk2" tx1="lt1" bg2="dk1"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Lst>
  <p:transition/>
  <p:txStyles>
    <p:titleStyle>
      <a:lvl1pPr algn="l"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fontAlgn="base">
        <a:spcBef>
          <a:spcPct val="20000"/>
        </a:spcBef>
        <a:spcAft>
          <a:spcPct val="0"/>
        </a:spcAft>
        <a:buClr>
          <a:schemeClr val="hlink"/>
        </a:buClr>
        <a:buSzPct val="120000"/>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SzPct val="120000"/>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80000"/>
        <a:buFont typeface="Wingdings" panose="05000000000000000000" pitchFamily="2" charset="2"/>
        <a:buChar char="v"/>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DDF13DEF-5701-4953-AA1F-06A530E03404}"/>
              </a:ext>
            </a:extLst>
          </p:cNvPr>
          <p:cNvSpPr>
            <a:spLocks noGrp="1" noChangeArrowheads="1"/>
          </p:cNvSpPr>
          <p:nvPr>
            <p:ph type="ctrTitle"/>
          </p:nvPr>
        </p:nvSpPr>
        <p:spPr>
          <a:xfrm>
            <a:off x="685800" y="1989138"/>
            <a:ext cx="7772400" cy="719137"/>
          </a:xfrm>
        </p:spPr>
        <p:txBody>
          <a:bodyPr/>
          <a:lstStyle/>
          <a:p>
            <a:r>
              <a:rPr lang="sl-SI" altLang="sl-SI" sz="4000"/>
              <a:t>Nova Zelandija</a:t>
            </a:r>
          </a:p>
        </p:txBody>
      </p:sp>
      <p:sp>
        <p:nvSpPr>
          <p:cNvPr id="2051" name="Rectangle 3">
            <a:extLst>
              <a:ext uri="{FF2B5EF4-FFF2-40B4-BE49-F238E27FC236}">
                <a16:creationId xmlns:a16="http://schemas.microsoft.com/office/drawing/2014/main" id="{9F9524DE-3524-4869-846C-FE8DE45936F1}"/>
              </a:ext>
            </a:extLst>
          </p:cNvPr>
          <p:cNvSpPr>
            <a:spLocks noGrp="1" noChangeArrowheads="1"/>
          </p:cNvSpPr>
          <p:nvPr>
            <p:ph type="subTitle" idx="1"/>
          </p:nvPr>
        </p:nvSpPr>
        <p:spPr>
          <a:xfrm>
            <a:off x="900113" y="3213100"/>
            <a:ext cx="7272337" cy="2730500"/>
          </a:xfrm>
        </p:spPr>
        <p:txBody>
          <a:bodyPr/>
          <a:lstStyle/>
          <a:p>
            <a:pPr algn="l">
              <a:lnSpc>
                <a:spcPct val="80000"/>
              </a:lnSpc>
            </a:pPr>
            <a:r>
              <a:rPr lang="sl-SI" altLang="sl-SI" sz="2400"/>
              <a:t>Nova Zelandija je otoška država v Jugozahodnem Pacifiku. Njeno najpogosteje uporabljeno maorsko ime je Aotearoa, kar se navadno prevede kot Dežela dolgega belega oblaka. Prvotno se je ime Aotearoa nanašalo le na Severni otok in dobesedni prevod je Dolgi beli oblak (ao = oblak, tea = bel, roa = dolg). Prejšnje maorsko ime za Novo Zelandijo je bilo Niu Tireni, transliteracija Nove Zelandije. </a:t>
            </a:r>
          </a:p>
        </p:txBody>
      </p:sp>
      <p:graphicFrame>
        <p:nvGraphicFramePr>
          <p:cNvPr id="2052" name="Object 4">
            <a:extLst>
              <a:ext uri="{FF2B5EF4-FFF2-40B4-BE49-F238E27FC236}">
                <a16:creationId xmlns:a16="http://schemas.microsoft.com/office/drawing/2014/main" id="{47773845-0E05-4374-9C49-5FB09F4D3F63}"/>
              </a:ext>
            </a:extLst>
          </p:cNvPr>
          <p:cNvGraphicFramePr>
            <a:graphicFrameLocks noChangeAspect="1"/>
          </p:cNvGraphicFramePr>
          <p:nvPr/>
        </p:nvGraphicFramePr>
        <p:xfrm>
          <a:off x="3754438" y="4078288"/>
          <a:ext cx="3860800" cy="349250"/>
        </p:xfrm>
        <a:graphic>
          <a:graphicData uri="http://schemas.openxmlformats.org/presentationml/2006/ole">
            <mc:AlternateContent xmlns:mc="http://schemas.openxmlformats.org/markup-compatibility/2006">
              <mc:Choice xmlns:v="urn:schemas-microsoft-com:vml" Requires="v">
                <p:oleObj spid="_x0000_s2056" name="Grafikon" r:id="rId3" imgW="4629128" imgH="419056" progId="MSGraph.Chart.8">
                  <p:embed followColorScheme="full"/>
                </p:oleObj>
              </mc:Choice>
              <mc:Fallback>
                <p:oleObj name="Grafikon" r:id="rId3" imgW="4629128" imgH="419056" progId="MSGraph.Chart.8">
                  <p:embed followColorScheme="full"/>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54438" y="4078288"/>
                        <a:ext cx="3860800" cy="349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2053" name="Picture 5">
            <a:extLst>
              <a:ext uri="{FF2B5EF4-FFF2-40B4-BE49-F238E27FC236}">
                <a16:creationId xmlns:a16="http://schemas.microsoft.com/office/drawing/2014/main" id="{C9E4BE03-D65A-4991-9FC0-0FDE14850C0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549275"/>
            <a:ext cx="2736850" cy="1357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B2BF7CA5-1665-40CA-A5D7-4B5A5C297194}"/>
              </a:ext>
            </a:extLst>
          </p:cNvPr>
          <p:cNvSpPr>
            <a:spLocks noGrp="1" noChangeArrowheads="1"/>
          </p:cNvSpPr>
          <p:nvPr>
            <p:ph type="title"/>
          </p:nvPr>
        </p:nvSpPr>
        <p:spPr/>
        <p:txBody>
          <a:bodyPr/>
          <a:lstStyle/>
          <a:p>
            <a:r>
              <a:rPr lang="sl-SI" altLang="sl-SI"/>
              <a:t>Nova Zelandija danes</a:t>
            </a:r>
          </a:p>
        </p:txBody>
      </p:sp>
      <p:sp>
        <p:nvSpPr>
          <p:cNvPr id="15363" name="Rectangle 3">
            <a:extLst>
              <a:ext uri="{FF2B5EF4-FFF2-40B4-BE49-F238E27FC236}">
                <a16:creationId xmlns:a16="http://schemas.microsoft.com/office/drawing/2014/main" id="{D55A7D62-7C11-4D58-B9B9-163CC8161175}"/>
              </a:ext>
            </a:extLst>
          </p:cNvPr>
          <p:cNvSpPr>
            <a:spLocks noGrp="1" noChangeArrowheads="1"/>
          </p:cNvSpPr>
          <p:nvPr>
            <p:ph type="body" idx="1"/>
          </p:nvPr>
        </p:nvSpPr>
        <p:spPr/>
        <p:txBody>
          <a:bodyPr/>
          <a:lstStyle/>
          <a:p>
            <a:pPr>
              <a:lnSpc>
                <a:spcPct val="80000"/>
              </a:lnSpc>
            </a:pPr>
            <a:r>
              <a:rPr lang="sl-SI" altLang="sl-SI" sz="2400"/>
              <a:t>Nova Zelandija je ustavna monarhija s parlamentarno demokracijo in članica britanske skupnosti narodov</a:t>
            </a:r>
          </a:p>
          <a:p>
            <a:pPr>
              <a:lnSpc>
                <a:spcPct val="80000"/>
              </a:lnSpc>
            </a:pPr>
            <a:r>
              <a:rPr lang="sl-SI" altLang="sl-SI" sz="2400"/>
              <a:t>Britanska kraljica Elizabeta II je šef države, ki jo zastopa generalni guverner imenujejo ga na priporočilo novozelandske vlade, vendar ima zelo omejena pooblastila</a:t>
            </a:r>
          </a:p>
          <a:p>
            <a:pPr>
              <a:lnSpc>
                <a:spcPct val="80000"/>
              </a:lnSpc>
            </a:pPr>
            <a:r>
              <a:rPr lang="sl-SI" altLang="sl-SI" sz="2400"/>
              <a:t>Novozelandci so lahko upravičeno ponosni na dosežke svoje države na področju zdravstvenega varstva,… Zdravstveni vladni program zagotavlja vsakemu državljanu brezplačno zdravstveno oskrbo</a:t>
            </a:r>
          </a:p>
          <a:p>
            <a:pPr>
              <a:lnSpc>
                <a:spcPct val="80000"/>
              </a:lnSpc>
            </a:pPr>
            <a:r>
              <a:rPr lang="sl-SI" altLang="sl-SI" sz="2400"/>
              <a:t>Država omogoča brezplačno šolanje do 19. leta starosti, vsi otroci pa morajo obiskovati šolo do 15. leta</a:t>
            </a:r>
          </a:p>
        </p:txBody>
      </p:sp>
      <p:pic>
        <p:nvPicPr>
          <p:cNvPr id="15364" name="Picture 4" descr="D:\Documents and Settings\Luka\My Documents\My Pictures\NOVA ZELANDIJA-POKRAJINA.jpg">
            <a:extLst>
              <a:ext uri="{FF2B5EF4-FFF2-40B4-BE49-F238E27FC236}">
                <a16:creationId xmlns:a16="http://schemas.microsoft.com/office/drawing/2014/main" id="{997EBCE4-48AD-4DC6-81AD-9433BE5A93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381000"/>
            <a:ext cx="1947863" cy="13033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779BF7C1-4C11-44FD-A4E7-D1A57774F8F0}"/>
              </a:ext>
            </a:extLst>
          </p:cNvPr>
          <p:cNvSpPr>
            <a:spLocks noGrp="1" noChangeArrowheads="1"/>
          </p:cNvSpPr>
          <p:nvPr>
            <p:ph type="title"/>
          </p:nvPr>
        </p:nvSpPr>
        <p:spPr/>
        <p:txBody>
          <a:bodyPr/>
          <a:lstStyle/>
          <a:p>
            <a:r>
              <a:rPr lang="sl-SI" altLang="sl-SI"/>
              <a:t>Maori</a:t>
            </a:r>
          </a:p>
        </p:txBody>
      </p:sp>
      <p:sp>
        <p:nvSpPr>
          <p:cNvPr id="16387" name="Rectangle 3">
            <a:extLst>
              <a:ext uri="{FF2B5EF4-FFF2-40B4-BE49-F238E27FC236}">
                <a16:creationId xmlns:a16="http://schemas.microsoft.com/office/drawing/2014/main" id="{6B865904-6457-4D3A-8BB9-051955A8F556}"/>
              </a:ext>
            </a:extLst>
          </p:cNvPr>
          <p:cNvSpPr>
            <a:spLocks noGrp="1" noChangeArrowheads="1"/>
          </p:cNvSpPr>
          <p:nvPr>
            <p:ph type="body" idx="1"/>
          </p:nvPr>
        </p:nvSpPr>
        <p:spPr/>
        <p:txBody>
          <a:bodyPr/>
          <a:lstStyle/>
          <a:p>
            <a:pPr>
              <a:lnSpc>
                <a:spcPct val="90000"/>
              </a:lnSpc>
            </a:pPr>
            <a:r>
              <a:rPr lang="sl-SI" altLang="sl-SI" sz="2400"/>
              <a:t>Maori so na otoke pripluli približno v 10. stoletju iz Polinezije in tako naselili eno zadnjih nenaseljenih območij na zemlji</a:t>
            </a:r>
          </a:p>
          <a:p>
            <a:pPr>
              <a:lnSpc>
                <a:spcPct val="90000"/>
              </a:lnSpc>
            </a:pPr>
            <a:r>
              <a:rPr lang="sl-SI" altLang="sl-SI" sz="2400"/>
              <a:t>Družbeni red Maorov je bil zelo zapleten, širša družina in klan sta bila stebra sorodstvenega občutka pripadnosti</a:t>
            </a:r>
          </a:p>
          <a:p>
            <a:pPr>
              <a:lnSpc>
                <a:spcPct val="90000"/>
              </a:lnSpc>
            </a:pPr>
            <a:r>
              <a:rPr lang="sl-SI" altLang="sl-SI" sz="2400"/>
              <a:t>V to osamljeno in močno zakoreninjeno družbo so začeli v vedno večjem številu vdirati britanski naseljenci in prinašali za seboj svojo kulturo in vero</a:t>
            </a:r>
          </a:p>
          <a:p>
            <a:pPr>
              <a:lnSpc>
                <a:spcPct val="90000"/>
              </a:lnSpc>
            </a:pPr>
            <a:r>
              <a:rPr lang="sl-SI" altLang="sl-SI" sz="2400"/>
              <a:t>V začetku 20. st. so se začeli Maori preseljevati v mesta, preseljevanje je postalo močnejše še zlasti po drugi svetovni vojni</a:t>
            </a:r>
          </a:p>
        </p:txBody>
      </p:sp>
      <p:pic>
        <p:nvPicPr>
          <p:cNvPr id="16389" name="Picture 5" descr="D:\Documents and Settings\Luka\My Documents\My Pictures\MAORI.jpg">
            <a:extLst>
              <a:ext uri="{FF2B5EF4-FFF2-40B4-BE49-F238E27FC236}">
                <a16:creationId xmlns:a16="http://schemas.microsoft.com/office/drawing/2014/main" id="{3071DD4F-A3A3-4C04-A1C4-8B248B9495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228600"/>
            <a:ext cx="1847850" cy="14636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4">
            <a:extLst>
              <a:ext uri="{FF2B5EF4-FFF2-40B4-BE49-F238E27FC236}">
                <a16:creationId xmlns:a16="http://schemas.microsoft.com/office/drawing/2014/main" id="{B02F3681-BA60-429C-B445-71700A048736}"/>
              </a:ext>
            </a:extLst>
          </p:cNvPr>
          <p:cNvSpPr>
            <a:spLocks noGrp="1" noChangeArrowheads="1"/>
          </p:cNvSpPr>
          <p:nvPr>
            <p:ph type="title"/>
          </p:nvPr>
        </p:nvSpPr>
        <p:spPr/>
        <p:txBody>
          <a:bodyPr/>
          <a:lstStyle/>
          <a:p>
            <a:r>
              <a:rPr lang="sl-SI" altLang="sl-SI"/>
              <a:t>Zgodovina Maorov</a:t>
            </a:r>
          </a:p>
        </p:txBody>
      </p:sp>
      <p:sp>
        <p:nvSpPr>
          <p:cNvPr id="53253" name="Rectangle 5">
            <a:extLst>
              <a:ext uri="{FF2B5EF4-FFF2-40B4-BE49-F238E27FC236}">
                <a16:creationId xmlns:a16="http://schemas.microsoft.com/office/drawing/2014/main" id="{CEC7A48A-CBB7-4DEE-9D54-10C4EA58F1E5}"/>
              </a:ext>
            </a:extLst>
          </p:cNvPr>
          <p:cNvSpPr>
            <a:spLocks noGrp="1" noChangeArrowheads="1"/>
          </p:cNvSpPr>
          <p:nvPr>
            <p:ph type="body" sz="half" idx="1"/>
          </p:nvPr>
        </p:nvSpPr>
        <p:spPr>
          <a:xfrm>
            <a:off x="457200" y="1905000"/>
            <a:ext cx="5843588" cy="4548188"/>
          </a:xfrm>
        </p:spPr>
        <p:txBody>
          <a:bodyPr/>
          <a:lstStyle/>
          <a:p>
            <a:r>
              <a:rPr lang="sl-SI" altLang="sl-SI" sz="2800"/>
              <a:t>Leta 1772 so Maori ubili vodjo francoske ekspedicije       Mariona du Fresneja</a:t>
            </a:r>
          </a:p>
          <a:p>
            <a:r>
              <a:rPr lang="sl-SI" altLang="sl-SI" sz="2800"/>
              <a:t>Od leta 1790 dalje so začeli prihajati valovi evropskih priseljencev (lovci kitov, trgovci, misijonarji), prinesli pa so nove bolezni (gripa, ošpice) katere so terjale mnogo žrtev-Maorov </a:t>
            </a:r>
          </a:p>
        </p:txBody>
      </p:sp>
      <p:pic>
        <p:nvPicPr>
          <p:cNvPr id="53255" name="Picture 7" descr="Maori">
            <a:extLst>
              <a:ext uri="{FF2B5EF4-FFF2-40B4-BE49-F238E27FC236}">
                <a16:creationId xmlns:a16="http://schemas.microsoft.com/office/drawing/2014/main" id="{F90E98A3-BF53-4DE3-94A8-0D3B711B8FCD}"/>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rot="20683002">
            <a:off x="6324600" y="609600"/>
            <a:ext cx="2206625" cy="2828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4" name="Rectangle 6">
            <a:extLst>
              <a:ext uri="{FF2B5EF4-FFF2-40B4-BE49-F238E27FC236}">
                <a16:creationId xmlns:a16="http://schemas.microsoft.com/office/drawing/2014/main" id="{96190F64-1AE8-4F29-AD44-513560D35261}"/>
              </a:ext>
            </a:extLst>
          </p:cNvPr>
          <p:cNvSpPr>
            <a:spLocks noGrp="1" noChangeArrowheads="1"/>
          </p:cNvSpPr>
          <p:nvPr>
            <p:ph type="body" sz="half" idx="4294967295"/>
          </p:nvPr>
        </p:nvSpPr>
        <p:spPr>
          <a:xfrm>
            <a:off x="3563938" y="1844675"/>
            <a:ext cx="5580062" cy="4608513"/>
          </a:xfrm>
        </p:spPr>
        <p:txBody>
          <a:bodyPr/>
          <a:lstStyle/>
          <a:p>
            <a:r>
              <a:rPr lang="sl-SI" altLang="sl-SI" sz="2800"/>
              <a:t>Viri:</a:t>
            </a:r>
          </a:p>
          <a:p>
            <a:pPr>
              <a:buFontTx/>
              <a:buNone/>
            </a:pPr>
            <a:r>
              <a:rPr lang="sl-SI" altLang="sl-SI" sz="2800"/>
              <a:t>Knjiga Dežela in ljudje(JV Azija, Avstralija, Oceanija, Antarktika)</a:t>
            </a:r>
          </a:p>
          <a:p>
            <a:pPr>
              <a:buFontTx/>
              <a:buNone/>
            </a:pPr>
            <a:r>
              <a:rPr lang="sl-SI" altLang="sl-SI" sz="2800"/>
              <a:t>Internet (Google)</a:t>
            </a:r>
          </a:p>
          <a:p>
            <a:pPr>
              <a:buFontTx/>
              <a:buNone/>
            </a:pPr>
            <a:r>
              <a:rPr lang="sl-SI" altLang="sl-SI" sz="2800"/>
              <a:t>Učbenik za geografijo 8\9</a:t>
            </a:r>
          </a:p>
          <a:p>
            <a:pPr>
              <a:buFontTx/>
              <a:buNone/>
            </a:pPr>
            <a:r>
              <a:rPr lang="sl-SI" altLang="sl-SI" sz="2800"/>
              <a:t>Avstralija, Nova Zelandija in Indonezija</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C14C1FC-2A7E-43BF-85B3-A724E8A4C22D}"/>
              </a:ext>
            </a:extLst>
          </p:cNvPr>
          <p:cNvSpPr>
            <a:spLocks noGrp="1" noChangeArrowheads="1"/>
          </p:cNvSpPr>
          <p:nvPr>
            <p:ph type="title"/>
          </p:nvPr>
        </p:nvSpPr>
        <p:spPr/>
        <p:txBody>
          <a:bodyPr/>
          <a:lstStyle/>
          <a:p>
            <a:r>
              <a:rPr lang="sl-SI" altLang="sl-SI"/>
              <a:t>Lega</a:t>
            </a:r>
          </a:p>
        </p:txBody>
      </p:sp>
      <p:sp>
        <p:nvSpPr>
          <p:cNvPr id="1027" name="Rectangle 3">
            <a:extLst>
              <a:ext uri="{FF2B5EF4-FFF2-40B4-BE49-F238E27FC236}">
                <a16:creationId xmlns:a16="http://schemas.microsoft.com/office/drawing/2014/main" id="{3F506EE8-CA47-402D-A23B-57E197D399AB}"/>
              </a:ext>
            </a:extLst>
          </p:cNvPr>
          <p:cNvSpPr>
            <a:spLocks noGrp="1" noChangeArrowheads="1"/>
          </p:cNvSpPr>
          <p:nvPr>
            <p:ph type="body" sz="half" idx="1"/>
          </p:nvPr>
        </p:nvSpPr>
        <p:spPr>
          <a:xfrm>
            <a:off x="457200" y="1905000"/>
            <a:ext cx="6275388" cy="4619625"/>
          </a:xfrm>
        </p:spPr>
        <p:txBody>
          <a:bodyPr/>
          <a:lstStyle/>
          <a:p>
            <a:r>
              <a:rPr lang="sl-SI" altLang="sl-SI" sz="2800"/>
              <a:t>Leži jugovzhodno od Avstralije </a:t>
            </a:r>
          </a:p>
          <a:p>
            <a:r>
              <a:rPr lang="sl-SI" altLang="sl-SI" sz="2800"/>
              <a:t>Nova Zelandija je nekako osamljena v oceanu in jo sestavljata dva glavna otoka (splošno znana kot Severni otok in Južni otok) in številni manjši otoki. </a:t>
            </a:r>
          </a:p>
          <a:p>
            <a:r>
              <a:rPr lang="sl-SI" altLang="sl-SI" sz="2800"/>
              <a:t>Glavna otoka sta velika v dolžini 1500km, ločuje pa ju Cookova morska ožina</a:t>
            </a:r>
            <a:endParaRPr lang="sl-SI" altLang="sl-SI" sz="3600"/>
          </a:p>
        </p:txBody>
      </p:sp>
      <p:pic>
        <p:nvPicPr>
          <p:cNvPr id="1029" name="Picture 5" descr="nz-route">
            <a:extLst>
              <a:ext uri="{FF2B5EF4-FFF2-40B4-BE49-F238E27FC236}">
                <a16:creationId xmlns:a16="http://schemas.microsoft.com/office/drawing/2014/main" id="{3FB598CD-F041-46DF-A73C-552582164DAE}"/>
              </a:ext>
            </a:extLst>
          </p:cNvPr>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6659563" y="549275"/>
            <a:ext cx="2224087" cy="3108325"/>
          </a:xfrm>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2E1502A5-F8DB-4D69-A5F4-DCDE970C81FF}"/>
              </a:ext>
            </a:extLst>
          </p:cNvPr>
          <p:cNvSpPr>
            <a:spLocks noGrp="1" noChangeArrowheads="1"/>
          </p:cNvSpPr>
          <p:nvPr>
            <p:ph type="title"/>
          </p:nvPr>
        </p:nvSpPr>
        <p:spPr/>
        <p:txBody>
          <a:bodyPr/>
          <a:lstStyle/>
          <a:p>
            <a:r>
              <a:rPr lang="sl-SI" altLang="sl-SI"/>
              <a:t>Površje otoka</a:t>
            </a:r>
          </a:p>
        </p:txBody>
      </p:sp>
      <p:sp>
        <p:nvSpPr>
          <p:cNvPr id="10243" name="Rectangle 3">
            <a:extLst>
              <a:ext uri="{FF2B5EF4-FFF2-40B4-BE49-F238E27FC236}">
                <a16:creationId xmlns:a16="http://schemas.microsoft.com/office/drawing/2014/main" id="{80C6FA8D-81BA-4F50-B6A1-0BE370264935}"/>
              </a:ext>
            </a:extLst>
          </p:cNvPr>
          <p:cNvSpPr>
            <a:spLocks noGrp="1" noChangeArrowheads="1"/>
          </p:cNvSpPr>
          <p:nvPr>
            <p:ph type="body" sz="half" idx="1"/>
          </p:nvPr>
        </p:nvSpPr>
        <p:spPr>
          <a:xfrm>
            <a:off x="457200" y="1905000"/>
            <a:ext cx="5986463" cy="4548188"/>
          </a:xfrm>
        </p:spPr>
        <p:txBody>
          <a:bodyPr/>
          <a:lstStyle/>
          <a:p>
            <a:r>
              <a:rPr lang="sl-SI" altLang="sl-SI" sz="2800"/>
              <a:t>Površje otokov je v večjem delu gorato</a:t>
            </a:r>
          </a:p>
          <a:p>
            <a:r>
              <a:rPr lang="sl-SI" altLang="sl-SI" sz="2800"/>
              <a:t>Za Severni otok je značilno vulkansko delovanje, tu najdemo tudi gejzirje</a:t>
            </a:r>
          </a:p>
          <a:p>
            <a:r>
              <a:rPr lang="sl-SI" altLang="sl-SI" sz="2800"/>
              <a:t>Na Južnem otoku se dvigajo Novozelandske Alpe, ki so visoke nad 3700 metrov in so prekrite z obsežnimi ledeniki</a:t>
            </a:r>
          </a:p>
        </p:txBody>
      </p:sp>
      <p:pic>
        <p:nvPicPr>
          <p:cNvPr id="10245" name="Picture 5" descr="prebujanje_04">
            <a:extLst>
              <a:ext uri="{FF2B5EF4-FFF2-40B4-BE49-F238E27FC236}">
                <a16:creationId xmlns:a16="http://schemas.microsoft.com/office/drawing/2014/main" id="{2C584F02-CBC5-418B-A12C-C23D295638E6}"/>
              </a:ext>
            </a:extLst>
          </p:cNvPr>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rot="20259192">
            <a:off x="6372225" y="476250"/>
            <a:ext cx="2601913" cy="2514600"/>
          </a:xfrm>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D3EAC15A-0D19-46C9-B8BD-3D5CA926F4DA}"/>
              </a:ext>
            </a:extLst>
          </p:cNvPr>
          <p:cNvSpPr>
            <a:spLocks noGrp="1" noChangeArrowheads="1"/>
          </p:cNvSpPr>
          <p:nvPr>
            <p:ph type="title"/>
          </p:nvPr>
        </p:nvSpPr>
        <p:spPr/>
        <p:txBody>
          <a:bodyPr/>
          <a:lstStyle/>
          <a:p>
            <a:r>
              <a:rPr lang="sl-SI" altLang="sl-SI"/>
              <a:t>Podnebje</a:t>
            </a:r>
          </a:p>
        </p:txBody>
      </p:sp>
      <p:sp>
        <p:nvSpPr>
          <p:cNvPr id="9219" name="Rectangle 3">
            <a:extLst>
              <a:ext uri="{FF2B5EF4-FFF2-40B4-BE49-F238E27FC236}">
                <a16:creationId xmlns:a16="http://schemas.microsoft.com/office/drawing/2014/main" id="{5482DBA3-CEC7-413C-9A51-BE0257F43957}"/>
              </a:ext>
            </a:extLst>
          </p:cNvPr>
          <p:cNvSpPr>
            <a:spLocks noGrp="1" noChangeArrowheads="1"/>
          </p:cNvSpPr>
          <p:nvPr>
            <p:ph type="body" idx="1"/>
          </p:nvPr>
        </p:nvSpPr>
        <p:spPr/>
        <p:txBody>
          <a:bodyPr/>
          <a:lstStyle/>
          <a:p>
            <a:pPr>
              <a:lnSpc>
                <a:spcPct val="90000"/>
              </a:lnSpc>
            </a:pPr>
            <a:r>
              <a:rPr lang="sl-SI" altLang="sl-SI"/>
              <a:t>Na podnebje vplivajo lega sredi oceana, razpotegnjenost otokov v smeri     sever-jug in zahodni vetrovi</a:t>
            </a:r>
          </a:p>
          <a:p>
            <a:pPr>
              <a:lnSpc>
                <a:spcPct val="90000"/>
              </a:lnSpc>
            </a:pPr>
            <a:r>
              <a:rPr lang="sl-SI" altLang="sl-SI"/>
              <a:t>Severni otok ima milo oceansko podnebje in dovolj padavin vse leto</a:t>
            </a:r>
          </a:p>
          <a:p>
            <a:pPr>
              <a:lnSpc>
                <a:spcPct val="90000"/>
              </a:lnSpc>
            </a:pPr>
            <a:r>
              <a:rPr lang="sl-SI" altLang="sl-SI"/>
              <a:t>Južni otok pa je hladnejši</a:t>
            </a:r>
          </a:p>
          <a:p>
            <a:pPr>
              <a:lnSpc>
                <a:spcPct val="90000"/>
              </a:lnSpc>
            </a:pPr>
            <a:r>
              <a:rPr lang="sl-SI" altLang="sl-SI"/>
              <a:t>Zaradi milega podnebja je rastlinstvo bujno</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C5DD3304-BA3E-472E-8297-186DF0D79D72}"/>
              </a:ext>
            </a:extLst>
          </p:cNvPr>
          <p:cNvSpPr>
            <a:spLocks noGrp="1" noChangeArrowheads="1"/>
          </p:cNvSpPr>
          <p:nvPr>
            <p:ph type="title"/>
          </p:nvPr>
        </p:nvSpPr>
        <p:spPr/>
        <p:txBody>
          <a:bodyPr/>
          <a:lstStyle/>
          <a:p>
            <a:r>
              <a:rPr lang="sl-SI" altLang="sl-SI"/>
              <a:t>Rastline in živali</a:t>
            </a:r>
          </a:p>
        </p:txBody>
      </p:sp>
      <p:sp>
        <p:nvSpPr>
          <p:cNvPr id="12291" name="Rectangle 3">
            <a:extLst>
              <a:ext uri="{FF2B5EF4-FFF2-40B4-BE49-F238E27FC236}">
                <a16:creationId xmlns:a16="http://schemas.microsoft.com/office/drawing/2014/main" id="{3A0B2E3D-4334-4724-AED1-0C566B15E895}"/>
              </a:ext>
            </a:extLst>
          </p:cNvPr>
          <p:cNvSpPr>
            <a:spLocks noGrp="1" noChangeArrowheads="1"/>
          </p:cNvSpPr>
          <p:nvPr>
            <p:ph type="body" sz="half" idx="1"/>
          </p:nvPr>
        </p:nvSpPr>
        <p:spPr>
          <a:xfrm>
            <a:off x="457200" y="1905000"/>
            <a:ext cx="5915025" cy="4548188"/>
          </a:xfrm>
        </p:spPr>
        <p:txBody>
          <a:bodyPr/>
          <a:lstStyle/>
          <a:p>
            <a:r>
              <a:rPr lang="sl-SI" altLang="sl-SI" sz="2400"/>
              <a:t>Od konca 18. st. so na otokih posadili približno 560 vrst rastlin, od katerih se jih je 240 razširilo po vsej deželi</a:t>
            </a:r>
          </a:p>
          <a:p>
            <a:r>
              <a:rPr lang="sl-SI" altLang="sl-SI" sz="2400"/>
              <a:t>Večina prvobitnih novozelandskih rastlin spada med zimzelene trajnice, veliko novih rastlin pa je enoletnic</a:t>
            </a:r>
          </a:p>
          <a:p>
            <a:r>
              <a:rPr lang="sl-SI" altLang="sl-SI" sz="2400"/>
              <a:t>Veliko vrst sesalcev, ki živijo danes na Novi Zelandiji so uvozili namensko, sivo podgano in hišno miš pa zgolj po naključju</a:t>
            </a:r>
          </a:p>
        </p:txBody>
      </p:sp>
      <p:pic>
        <p:nvPicPr>
          <p:cNvPr id="12295" name="Picture 7" descr="slika">
            <a:extLst>
              <a:ext uri="{FF2B5EF4-FFF2-40B4-BE49-F238E27FC236}">
                <a16:creationId xmlns:a16="http://schemas.microsoft.com/office/drawing/2014/main" id="{DD7E3178-69EC-42A4-A5DF-560873EC1A91}"/>
              </a:ext>
            </a:extLst>
          </p:cNvPr>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rot="20203675">
            <a:off x="6227763" y="260350"/>
            <a:ext cx="2703512" cy="2724150"/>
          </a:xfrm>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7FBFE07-1EEA-4FE4-BC7C-966189257B42}"/>
              </a:ext>
            </a:extLst>
          </p:cNvPr>
          <p:cNvSpPr>
            <a:spLocks noGrp="1" noChangeArrowheads="1"/>
          </p:cNvSpPr>
          <p:nvPr>
            <p:ph type="title"/>
          </p:nvPr>
        </p:nvSpPr>
        <p:spPr/>
        <p:txBody>
          <a:bodyPr/>
          <a:lstStyle/>
          <a:p>
            <a:r>
              <a:rPr lang="sl-SI" altLang="sl-SI"/>
              <a:t>Prebivalstvo</a:t>
            </a:r>
          </a:p>
        </p:txBody>
      </p:sp>
      <p:sp>
        <p:nvSpPr>
          <p:cNvPr id="13315" name="Rectangle 3">
            <a:extLst>
              <a:ext uri="{FF2B5EF4-FFF2-40B4-BE49-F238E27FC236}">
                <a16:creationId xmlns:a16="http://schemas.microsoft.com/office/drawing/2014/main" id="{3E0E651A-D960-49E1-B438-7ABA9584BAB7}"/>
              </a:ext>
            </a:extLst>
          </p:cNvPr>
          <p:cNvSpPr>
            <a:spLocks noGrp="1" noChangeArrowheads="1"/>
          </p:cNvSpPr>
          <p:nvPr>
            <p:ph type="body" sz="half" idx="1"/>
          </p:nvPr>
        </p:nvSpPr>
        <p:spPr>
          <a:xfrm>
            <a:off x="457200" y="1905000"/>
            <a:ext cx="5843588" cy="4476750"/>
          </a:xfrm>
        </p:spPr>
        <p:txBody>
          <a:bodyPr/>
          <a:lstStyle/>
          <a:p>
            <a:pPr>
              <a:lnSpc>
                <a:spcPct val="90000"/>
              </a:lnSpc>
            </a:pPr>
            <a:r>
              <a:rPr lang="sl-SI" altLang="sl-SI" sz="2000"/>
              <a:t>Nova Zelandija ima enako površino kot Japonska ali Velika Britanija, vendar na njej živi le slabe 3,5 miljiona prebivalcev, več kot 3\4 ljudi prebiva v mestih</a:t>
            </a:r>
          </a:p>
          <a:p>
            <a:pPr>
              <a:lnSpc>
                <a:spcPct val="90000"/>
              </a:lnSpc>
            </a:pPr>
            <a:r>
              <a:rPr lang="sl-SI" altLang="sl-SI" sz="2000"/>
              <a:t>Počasnost in sproščenost sta osnovni značilnosti novozelandskih mest</a:t>
            </a:r>
          </a:p>
          <a:p>
            <a:pPr>
              <a:lnSpc>
                <a:spcPct val="90000"/>
              </a:lnSpc>
            </a:pPr>
            <a:r>
              <a:rPr lang="sl-SI" altLang="sl-SI" sz="2000"/>
              <a:t>Novozelandci imajo že zelo dolgo visoko življenjsko raven in uspešno varujejo dobro razvit in drag sistem socialne varnosti, zdravstvene oskrbe in izobraževanja</a:t>
            </a:r>
          </a:p>
          <a:p>
            <a:pPr>
              <a:lnSpc>
                <a:spcPct val="90000"/>
              </a:lnSpc>
            </a:pPr>
            <a:r>
              <a:rPr lang="sl-SI" altLang="sl-SI" sz="2000"/>
              <a:t>Novozelandci namenjajo veliko pozornosti varovanju svojega okolja</a:t>
            </a:r>
          </a:p>
          <a:p>
            <a:pPr>
              <a:lnSpc>
                <a:spcPct val="90000"/>
              </a:lnSpc>
            </a:pPr>
            <a:r>
              <a:rPr lang="sl-SI" altLang="sl-SI" sz="2000"/>
              <a:t>Veliko prostega časa namenijo njihovemu najljubšemu športu- RUGBY</a:t>
            </a:r>
          </a:p>
        </p:txBody>
      </p:sp>
      <p:pic>
        <p:nvPicPr>
          <p:cNvPr id="13318" name="Picture 6" descr="maor">
            <a:extLst>
              <a:ext uri="{FF2B5EF4-FFF2-40B4-BE49-F238E27FC236}">
                <a16:creationId xmlns:a16="http://schemas.microsoft.com/office/drawing/2014/main" id="{249C5C15-387A-436C-B63A-A5550485EB97}"/>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rot="20378084">
            <a:off x="6227763" y="0"/>
            <a:ext cx="2466975" cy="2857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7F38DEB8-1FB1-48C9-80EA-E8D143ACE9E0}"/>
              </a:ext>
            </a:extLst>
          </p:cNvPr>
          <p:cNvSpPr>
            <a:spLocks noGrp="1" noChangeArrowheads="1"/>
          </p:cNvSpPr>
          <p:nvPr>
            <p:ph type="title"/>
          </p:nvPr>
        </p:nvSpPr>
        <p:spPr/>
        <p:txBody>
          <a:bodyPr/>
          <a:lstStyle/>
          <a:p>
            <a:r>
              <a:rPr lang="sl-SI" altLang="sl-SI"/>
              <a:t>Gospodarstvo</a:t>
            </a:r>
          </a:p>
        </p:txBody>
      </p:sp>
      <p:sp>
        <p:nvSpPr>
          <p:cNvPr id="14339" name="Rectangle 3">
            <a:extLst>
              <a:ext uri="{FF2B5EF4-FFF2-40B4-BE49-F238E27FC236}">
                <a16:creationId xmlns:a16="http://schemas.microsoft.com/office/drawing/2014/main" id="{0254E073-C826-485B-B474-DD1A78B4A399}"/>
              </a:ext>
            </a:extLst>
          </p:cNvPr>
          <p:cNvSpPr>
            <a:spLocks noGrp="1" noChangeArrowheads="1"/>
          </p:cNvSpPr>
          <p:nvPr>
            <p:ph type="body" idx="1"/>
          </p:nvPr>
        </p:nvSpPr>
        <p:spPr/>
        <p:txBody>
          <a:bodyPr/>
          <a:lstStyle/>
          <a:p>
            <a:pPr>
              <a:lnSpc>
                <a:spcPct val="90000"/>
              </a:lnSpc>
            </a:pPr>
            <a:r>
              <a:rPr lang="sl-SI" altLang="sl-SI" sz="2400"/>
              <a:t>Čeprav je kmetijstvo v resnici zelo pomembna gospodarska panoga, zaposluje industrija 2x, trgovina in sektor storitvenih dejavnosti pa kar 4x več ljudi kot kmetijstvo</a:t>
            </a:r>
          </a:p>
          <a:p>
            <a:pPr>
              <a:lnSpc>
                <a:spcPct val="90000"/>
              </a:lnSpc>
            </a:pPr>
            <a:r>
              <a:rPr lang="sl-SI" altLang="sl-SI" sz="2400"/>
              <a:t>Novozelandsko gospodarstvo je v veliki meri odvisno od uvoza, končni izdelki, stroji in vozila sestavljajo več kot 65% vsega uvoza</a:t>
            </a:r>
          </a:p>
          <a:p>
            <a:pPr>
              <a:lnSpc>
                <a:spcPct val="90000"/>
              </a:lnSpc>
            </a:pPr>
            <a:r>
              <a:rPr lang="sl-SI" altLang="sl-SI" sz="2400"/>
              <a:t>Druga svetovna vojna je pomenila razvoj kovinske industrije (jekla) in prinesla velike spremembe tudi v Novo Zelandijo, ki je vojaško podprla Veliko Britanijo in vložila vsa sredstva v vojno</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342761C1-0383-4A96-8282-8229D424EAEE}"/>
              </a:ext>
            </a:extLst>
          </p:cNvPr>
          <p:cNvSpPr>
            <a:spLocks noGrp="1" noChangeArrowheads="1"/>
          </p:cNvSpPr>
          <p:nvPr>
            <p:ph type="title"/>
          </p:nvPr>
        </p:nvSpPr>
        <p:spPr/>
        <p:txBody>
          <a:bodyPr/>
          <a:lstStyle/>
          <a:p>
            <a:r>
              <a:rPr lang="sl-SI" altLang="sl-SI"/>
              <a:t>Gospodarstvo - Kmetijstvo</a:t>
            </a:r>
          </a:p>
        </p:txBody>
      </p:sp>
      <p:sp>
        <p:nvSpPr>
          <p:cNvPr id="56323" name="Rectangle 3">
            <a:extLst>
              <a:ext uri="{FF2B5EF4-FFF2-40B4-BE49-F238E27FC236}">
                <a16:creationId xmlns:a16="http://schemas.microsoft.com/office/drawing/2014/main" id="{36506C37-7C1A-4653-AE02-7513F2B5FFEE}"/>
              </a:ext>
            </a:extLst>
          </p:cNvPr>
          <p:cNvSpPr>
            <a:spLocks noGrp="1" noChangeArrowheads="1"/>
          </p:cNvSpPr>
          <p:nvPr>
            <p:ph type="body" sz="half" idx="1"/>
          </p:nvPr>
        </p:nvSpPr>
        <p:spPr>
          <a:xfrm>
            <a:off x="457200" y="1905000"/>
            <a:ext cx="5843588" cy="4403725"/>
          </a:xfrm>
        </p:spPr>
        <p:txBody>
          <a:bodyPr/>
          <a:lstStyle/>
          <a:p>
            <a:pPr>
              <a:lnSpc>
                <a:spcPct val="90000"/>
              </a:lnSpc>
            </a:pPr>
            <a:r>
              <a:rPr lang="sl-SI" altLang="sl-SI" sz="2800"/>
              <a:t>Toplo podnebje z obilo dežja je ugodno za razvoj ovčereje in govedoreje. Pridelava mleka je najpomembnejša dejavnost, saj dnevno pomolzejo 3 milijone krav</a:t>
            </a:r>
          </a:p>
          <a:p>
            <a:pPr>
              <a:lnSpc>
                <a:spcPct val="90000"/>
              </a:lnSpc>
            </a:pPr>
            <a:r>
              <a:rPr lang="sl-SI" altLang="sl-SI" sz="2800"/>
              <a:t>Pridelava žita pokriva domače povpraševanje. Za domači trg se goji tudi ječmen, koruza, grah, za izvoz pa kivi, jabolka in hruške.  V izvoz gre veliko lesa in rib</a:t>
            </a:r>
          </a:p>
        </p:txBody>
      </p:sp>
      <p:pic>
        <p:nvPicPr>
          <p:cNvPr id="56324" name="Picture 4" descr="krava">
            <a:extLst>
              <a:ext uri="{FF2B5EF4-FFF2-40B4-BE49-F238E27FC236}">
                <a16:creationId xmlns:a16="http://schemas.microsoft.com/office/drawing/2014/main" id="{A146342F-EED5-418B-BF32-127ECAF29DC4}"/>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rot="20698137">
            <a:off x="6553200" y="1981200"/>
            <a:ext cx="2139950" cy="1504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BCDDE748-5CD6-4462-9B8B-DFD1FB9801E9}"/>
              </a:ext>
            </a:extLst>
          </p:cNvPr>
          <p:cNvSpPr>
            <a:spLocks noGrp="1" noChangeArrowheads="1"/>
          </p:cNvSpPr>
          <p:nvPr>
            <p:ph type="title"/>
          </p:nvPr>
        </p:nvSpPr>
        <p:spPr/>
        <p:txBody>
          <a:bodyPr/>
          <a:lstStyle/>
          <a:p>
            <a:r>
              <a:rPr lang="sl-SI" altLang="sl-SI" sz="4000"/>
              <a:t>GOSPODARSKI RAZVOJ NOVE ZELANDIJE</a:t>
            </a:r>
          </a:p>
        </p:txBody>
      </p:sp>
      <p:sp>
        <p:nvSpPr>
          <p:cNvPr id="24579" name="Rectangle 3">
            <a:extLst>
              <a:ext uri="{FF2B5EF4-FFF2-40B4-BE49-F238E27FC236}">
                <a16:creationId xmlns:a16="http://schemas.microsoft.com/office/drawing/2014/main" id="{78DA8F00-1555-4B04-B404-0C82B81DFDBF}"/>
              </a:ext>
            </a:extLst>
          </p:cNvPr>
          <p:cNvSpPr>
            <a:spLocks noGrp="1" noChangeArrowheads="1"/>
          </p:cNvSpPr>
          <p:nvPr>
            <p:ph type="body" idx="1"/>
          </p:nvPr>
        </p:nvSpPr>
        <p:spPr>
          <a:xfrm>
            <a:off x="457200" y="1905000"/>
            <a:ext cx="8362950" cy="4476750"/>
          </a:xfrm>
        </p:spPr>
        <p:txBody>
          <a:bodyPr/>
          <a:lstStyle/>
          <a:p>
            <a:pPr>
              <a:lnSpc>
                <a:spcPct val="80000"/>
              </a:lnSpc>
            </a:pPr>
            <a:r>
              <a:rPr lang="sl-SI" altLang="sl-SI" sz="2800"/>
              <a:t>Temelje sodobnega gospodarstva Nove Zelandije so postavili ob koncu 19. In v začetku 20. Stoletja, ko je vlada vpeljala sistem državne intervencije in vodenja.</a:t>
            </a:r>
          </a:p>
          <a:p>
            <a:pPr>
              <a:lnSpc>
                <a:spcPct val="80000"/>
              </a:lnSpc>
            </a:pPr>
            <a:r>
              <a:rPr lang="sl-SI" altLang="sl-SI" sz="2800"/>
              <a:t>Država se je močno zadolžila in zgradila  sodobno infrastrukturo- ceste, železnice, mostove, vodovode,… poleg tega pa je ponudila precejšno denarno pomoč priseljencem, da so lahko kupili zemljo. Takšna politika je povzročila gospodarski razcvet, zaradi tega se je v letih 1870-1880 število prebivalcev Nove Zelandije podvojilo.</a:t>
            </a:r>
          </a:p>
        </p:txBody>
      </p:sp>
    </p:spTree>
  </p:cSld>
  <p:clrMapOvr>
    <a:masterClrMapping/>
  </p:clrMapOvr>
  <p:transition/>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l-SI" altLang="sl-SI" sz="1800" b="0" i="0" u="none" strike="noStrike" cap="none" normalizeH="0" baseline="0" smtClean="0">
            <a:ln>
              <a:noFill/>
            </a:ln>
            <a:solidFill>
              <a:schemeClr val="tx1"/>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l-SI" altLang="sl-SI" sz="1800" b="0" i="0" u="none" strike="noStrike" cap="none" normalizeH="0" baseline="0" smtClean="0">
            <a:ln>
              <a:noFill/>
            </a:ln>
            <a:solidFill>
              <a:schemeClr val="tx1"/>
            </a:solidFill>
            <a:effectLst/>
            <a:latin typeface="Tahoma" panose="020B0604030504040204" pitchFamily="34"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Ocean</Template>
  <TotalTime>0</TotalTime>
  <Words>818</Words>
  <Application>Microsoft Office PowerPoint</Application>
  <PresentationFormat>On-screen Show (4:3)</PresentationFormat>
  <Paragraphs>53</Paragraphs>
  <Slides>13</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8" baseType="lpstr">
      <vt:lpstr>Arial</vt:lpstr>
      <vt:lpstr>Tahoma</vt:lpstr>
      <vt:lpstr>Wingdings</vt:lpstr>
      <vt:lpstr>Ocean</vt:lpstr>
      <vt:lpstr>Grafikon</vt:lpstr>
      <vt:lpstr>Nova Zelandija</vt:lpstr>
      <vt:lpstr>Lega</vt:lpstr>
      <vt:lpstr>Površje otoka</vt:lpstr>
      <vt:lpstr>Podnebje</vt:lpstr>
      <vt:lpstr>Rastline in živali</vt:lpstr>
      <vt:lpstr>Prebivalstvo</vt:lpstr>
      <vt:lpstr>Gospodarstvo</vt:lpstr>
      <vt:lpstr>Gospodarstvo - Kmetijstvo</vt:lpstr>
      <vt:lpstr>GOSPODARSKI RAZVOJ NOVE ZELANDIJE</vt:lpstr>
      <vt:lpstr>Nova Zelandija danes</vt:lpstr>
      <vt:lpstr>Maori</vt:lpstr>
      <vt:lpstr>Zgodovina Maorov</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2019-05-31T08:40:32Z</dcterms:created>
  <dcterms:modified xsi:type="dcterms:W3CDTF">2019-05-31T08:40:32Z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