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CB9DC2-1BBC-470B-82A0-B1EA1B959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EEFA0-8336-45BD-B05C-92D7B856F8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639D0F8-7F70-4781-AA79-CA2489FEDA1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464921-913B-4B6B-B78E-F265B674D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55C8E4-FC82-44D4-B7BD-287FB1B5B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DE8A1-4FD6-4748-9BB6-3DBED97D46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46DA9-C2D9-49C8-98FF-8EF03A0D7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58558-44B2-4AEE-8D38-A73B51967CF7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A6A86A3-22BF-418C-AD6D-23FAB3CB8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B562D2C-7FF8-4F1D-B1B3-E9E20C51E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F125797-EED8-48B0-9FC9-CF3E912C6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DB8B5F-130D-4A4A-A834-D41E3954F2CE}" type="slidenum">
              <a:rPr lang="en-US" altLang="sl-SI"/>
              <a:pPr/>
              <a:t>8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7ADE75E-3E31-4184-9122-985AC00F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16402B8D-9BA6-44D7-8922-D2F9306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241245B-C6C7-4342-90AC-CBFECB02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794148F-1A62-4D9B-906E-0D8DC295DD0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11304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49A2550-5BCE-43CD-AD37-846349C6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0387E07-3719-4BAF-9A47-5F61CA57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0263B04-C18B-4D7A-B2C4-4F3A1CE4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1942-8DC9-4523-939F-D578D168101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005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97821D3-D66D-4C85-B623-6E1A46D1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3D61B8F-FE50-4A9A-B055-740D65DD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D979CD9-914D-427E-BCA1-4B74D925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24917-D505-42CB-9165-A71031295A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1528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4B15A4F-9DCD-4603-BB14-798AC559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38D13C7-F200-41BC-BF7D-FC924B61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70B9481-2912-4C26-A2AA-B859C0BC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B509-5B7B-4992-86A1-18C6E42E968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5556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44A3E-25EB-4607-91A4-235A8FE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B003C-56D4-4C73-BC20-AFEB76DD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A0A9-9281-4DAE-89CF-F40E84C1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A922C11-E090-4ABB-B956-1AF27212705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04809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B957D41-DA87-4475-BAC2-3D61286D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A6169E3-F119-47B9-B235-C5C43346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2A2ADBC-D016-40DD-A40B-21327959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50DE5-72EC-48AC-B76E-87A3995271C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8123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8A0DCBA-0E77-4ACE-9C34-44E47857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2F6D5E5-1B4D-4A9E-ABEC-3B9E8402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ADF6008F-A564-44AA-B421-6C5A8E01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0092C-B7A6-492A-8ACC-7BFA186BB9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4415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47FAB00-B377-42C6-980E-331A2A9C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42141BE-5694-426F-BE6D-05992E3D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A6CAFA8-DE8F-465F-B59D-2B37BCFB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94D6-143F-4B1A-9D52-EBC15A381A3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5475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A343C0F-6805-40BD-8814-6AFCFFB9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3D8F868-BAA8-4942-BD25-E1304AF2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8578315-5FB6-4184-BB69-63D3DEEE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08634-6A41-4C5A-8F0C-FB66F10FFC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06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A7D41D4-A821-4F5F-8085-E3E507A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D1D12FD-80FA-4D8E-B5D8-B36671C0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77D3695-EB2B-4AEC-8ACE-7C0900E0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0FBF-D377-4717-B5F7-6568CCE4B20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9589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96C3287-9DA9-4A67-8B65-4BC57CAE68E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D6B334-6346-426F-B046-6F79027E5D5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E5F177B2-D6BE-42DE-A8DD-F7CC17C435D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204E1AE4-6B3E-4289-847F-B5597905A04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175896F-CB96-4110-9865-166AE8CC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0DD3F34-5942-4CC8-B827-9379D8E7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7E2206D-6198-4550-8EC1-3393B184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1FD003B-D36F-4FB0-AD30-71FBBBE5105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1087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BE9CEF8-326D-4659-81D2-8B016043798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88564E-2B37-4104-AEF4-E7D1E3600E3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E79E87B3-A889-4046-8538-DF21C6EAE8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222A6A6-6D7C-468E-8308-44C6750BD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D7F7099-92CF-4DBA-9B43-C22701E3D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7960C1D-BC8A-40FE-9163-6CD387585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443130B-6E4D-4BC3-92FC-DC253A1F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0BACBC7C-3CA1-4D7B-8A43-E0B6995B231C}" type="slidenum">
              <a:rPr lang="en-US" altLang="sl-SI"/>
              <a:pPr/>
              <a:t>‹#›</a:t>
            </a:fld>
            <a:endParaRPr lang="en-US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D369520-3621-434E-B172-E2D35E88B45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4A9386D-E206-4947-9120-4037D75034F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A0C4CF7-606D-4A58-834B-CFB08AED8C3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3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Nova_zelandija" TargetMode="External"/><Relationship Id="rId2" Type="http://schemas.openxmlformats.org/officeDocument/2006/relationships/hyperlink" Target="http://images.google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l.wikipedia.org/wiki/Slika:Satellite_image_of_New_Zealand_in_December_20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386C-3B62-42B7-A642-77B4A4588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Nova Zelandija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8B734-6474-4FC5-8B51-0BE1159E7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Autofit/>
          </a:bodyPr>
          <a:lstStyle/>
          <a:p>
            <a:pPr marR="0" algn="l"/>
            <a:endParaRPr lang="sl-SI" altLang="sl-SI" sz="3200" dirty="0">
              <a:solidFill>
                <a:srgbClr val="10CF9B"/>
              </a:solidFill>
            </a:endParaRPr>
          </a:p>
          <a:p>
            <a:pPr marR="0" algn="l"/>
            <a:r>
              <a:rPr lang="sl-SI" altLang="sl-SI" sz="3200">
                <a:solidFill>
                  <a:srgbClr val="10CF9B"/>
                </a:solidFill>
              </a:rPr>
              <a:t>Predmet</a:t>
            </a:r>
            <a:r>
              <a:rPr lang="sl-SI" altLang="sl-SI" sz="3200" dirty="0">
                <a:solidFill>
                  <a:srgbClr val="10CF9B"/>
                </a:solidFill>
              </a:rPr>
              <a:t>: Geografija</a:t>
            </a:r>
            <a:endParaRPr lang="en-US" altLang="sl-SI" sz="3200" dirty="0">
              <a:solidFill>
                <a:srgbClr val="10CF9B"/>
              </a:solidFill>
            </a:endParaRP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B7122CF7-B89C-43A1-91BE-3A744573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5814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9741CDB-D3C2-4E48-86BE-4CD79AE4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Maori</a:t>
            </a:r>
            <a:endParaRPr lang="en-US" altLang="sl-SI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3802227-001F-4AD4-AA3F-7A07D09B0A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3424238" cy="4389438"/>
          </a:xfrm>
          <a:noFill/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ADC48804-06EB-4323-81EC-16C9A406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429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6C6A143-DD52-4BD7-8779-EA9C9865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838200"/>
          </a:xfrm>
        </p:spPr>
        <p:txBody>
          <a:bodyPr/>
          <a:lstStyle/>
          <a:p>
            <a:pPr algn="ctr"/>
            <a:r>
              <a:rPr lang="sl-SI" altLang="sl-SI"/>
              <a:t>Vera</a:t>
            </a:r>
            <a:endParaRPr lang="en-US" altLang="sl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E5E3FB-22EE-4C8A-93A5-CF1173392F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292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 Anglikanci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24,3%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Presbiterijanci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18%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Ateisti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16,4%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Katoličani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15,2%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Metodisti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4,7%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r>
                        <a:rPr lang="sl-SI" sz="1800" dirty="0"/>
                        <a:t>Ostali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21,4°%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B231047-DF2C-48F9-989A-0141894E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Viri in linki</a:t>
            </a:r>
            <a:endParaRPr lang="en-US" altLang="sl-SI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02153FD-1816-4A39-93D6-A8C83199C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Knjige: Svet v žepu</a:t>
            </a:r>
          </a:p>
          <a:p>
            <a:r>
              <a:rPr lang="sl-SI" altLang="sl-SI"/>
              <a:t>Slike: </a:t>
            </a:r>
            <a:r>
              <a:rPr lang="sl-SI" altLang="sl-SI">
                <a:hlinkClick r:id="rId2"/>
              </a:rPr>
              <a:t>http://images.google.si/</a:t>
            </a:r>
            <a:endParaRPr lang="sl-SI" altLang="sl-SI"/>
          </a:p>
          <a:p>
            <a:r>
              <a:rPr lang="sl-SI" altLang="sl-SI"/>
              <a:t>Viri: </a:t>
            </a:r>
            <a:r>
              <a:rPr lang="sl-SI" altLang="sl-SI">
                <a:hlinkClick r:id="rId3"/>
              </a:rPr>
              <a:t>http://sl.wikipedia.org/wiki/Nova_zelandija</a:t>
            </a:r>
            <a:endParaRPr lang="sl-SI" altLang="sl-SI"/>
          </a:p>
          <a:p>
            <a:r>
              <a:rPr lang="sl-SI" altLang="sl-SI"/>
              <a:t>http://www2.arnes.si/~jdobaj/zgodovina/geografija/8razred/Avst_Ocean/NZelandija_naloge/NZnaloge_1.htm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AC89D46-1D00-4E27-8826-CB9C5C0D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Država</a:t>
            </a:r>
            <a:endParaRPr lang="en-US" altLang="sl-SI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4020D8C-168C-4910-A3A2-77696C45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/>
              <a:t>Nova Zelandija je ustavna monarhija s parlamentarno demokracijo in članica britanske skupnosti narodov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Britanska kraljica Elizabeta II je šef države, ki jo zastopa generalni guverner imenujejo ga na priporočilo novozelandske vlade, vendar ima zelo omejena pooblastila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Novozelandci so lahko upravičeno ponosni na dosežke svoje države na področju zdravstvenega varstva,… Zdravstveni vladni program zagotavlja vsakemu državljanu brezplačno zdravstveno oskrbo</a:t>
            </a:r>
          </a:p>
          <a:p>
            <a:pPr>
              <a:lnSpc>
                <a:spcPct val="80000"/>
              </a:lnSpc>
            </a:pPr>
            <a:r>
              <a:rPr lang="sl-SI" altLang="sl-SI" sz="1800"/>
              <a:t>Država omogoča brezplačno šolanje do 19. leta starosti, vsi otroci pa morajo obiskovati šolo do 15. leta</a:t>
            </a:r>
          </a:p>
          <a:p>
            <a:endParaRPr lang="en-US" altLang="sl-SI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1D054D52-DA9B-4DBB-81A3-D458286F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1871EA-A535-40F2-8362-816F5F22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Osnovni podatki</a:t>
            </a:r>
            <a:endParaRPr lang="en-US" altLang="sl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690F16-B0C7-402D-8A7F-27D36278B5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3058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739">
                <a:tc>
                  <a:txBody>
                    <a:bodyPr/>
                    <a:lstStyle/>
                    <a:p>
                      <a:r>
                        <a:rPr lang="sl-SI" sz="2800" dirty="0">
                          <a:solidFill>
                            <a:schemeClr val="tx1"/>
                          </a:solidFill>
                        </a:rPr>
                        <a:t>Uradna Jezika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solidFill>
                            <a:schemeClr val="tx1"/>
                          </a:solidFill>
                        </a:rPr>
                        <a:t>angleščina,</a:t>
                      </a:r>
                      <a:r>
                        <a:rPr lang="sl-SI" sz="2800" baseline="0" dirty="0">
                          <a:solidFill>
                            <a:schemeClr val="tx1"/>
                          </a:solidFill>
                        </a:rPr>
                        <a:t> maorščina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Glavno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mesto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Wellington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sl-SI" sz="2800" b="1" dirty="0"/>
                        <a:t>Kraljica</a:t>
                      </a:r>
                      <a:endParaRPr lang="en-US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800" b="1" dirty="0"/>
                        <a:t>Elizabeta</a:t>
                      </a:r>
                      <a:r>
                        <a:rPr lang="sl-SI" sz="2800" b="1" baseline="0" dirty="0"/>
                        <a:t> 2</a:t>
                      </a:r>
                      <a:endParaRPr lang="en-US" sz="2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r>
                        <a:rPr lang="sl-SI" sz="2800" b="1" dirty="0"/>
                        <a:t>Predsednik</a:t>
                      </a:r>
                      <a:r>
                        <a:rPr lang="sl-SI" sz="2800" b="1" baseline="0" dirty="0"/>
                        <a:t> vlade</a:t>
                      </a:r>
                      <a:endParaRPr lang="en-US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800" b="1" dirty="0"/>
                        <a:t>John</a:t>
                      </a:r>
                      <a:r>
                        <a:rPr lang="sl-SI" sz="2800" b="1" baseline="0" dirty="0"/>
                        <a:t> Key</a:t>
                      </a:r>
                      <a:endParaRPr lang="en-US" sz="2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r>
                        <a:rPr lang="sl-SI" sz="2800" b="1" dirty="0"/>
                        <a:t>Površina</a:t>
                      </a:r>
                      <a:endParaRPr lang="en-US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268.680 km²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4">
                <a:tc>
                  <a:txBody>
                    <a:bodyPr/>
                    <a:lstStyle/>
                    <a:p>
                      <a:r>
                        <a:rPr lang="sl-SI" sz="2800" b="1" dirty="0"/>
                        <a:t>Prebivalstvo</a:t>
                      </a:r>
                      <a:endParaRPr lang="en-US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800" b="1" dirty="0"/>
                        <a:t>4.000.000</a:t>
                      </a:r>
                      <a:endParaRPr lang="en-US" sz="2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sl-SI" sz="2800" b="1" dirty="0"/>
                        <a:t>Državna</a:t>
                      </a:r>
                      <a:r>
                        <a:rPr lang="sl-SI" sz="2800" b="1" baseline="0" dirty="0"/>
                        <a:t> himna</a:t>
                      </a:r>
                      <a:endParaRPr lang="en-US" sz="2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sl-SI" sz="2400" b="1" dirty="0"/>
                        <a:t>God</a:t>
                      </a:r>
                      <a:r>
                        <a:rPr lang="sl-SI" sz="2400" b="1" baseline="0" dirty="0"/>
                        <a:t> defend New Zealand</a:t>
                      </a:r>
                      <a:endParaRPr lang="en-US" sz="24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D7BA-F986-47A6-8FFF-05DCE1B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Lega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3B1AB86-5334-41C3-A006-13EB8A02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/>
              <a:t>L</a:t>
            </a:r>
            <a:r>
              <a:rPr lang="sl-SI" altLang="sl-SI" sz="2400" b="1"/>
              <a:t>eži jugovzhodno od Avstralije </a:t>
            </a:r>
          </a:p>
          <a:p>
            <a:r>
              <a:rPr lang="sl-SI" altLang="sl-SI" sz="2400" b="1"/>
              <a:t>Nova Zelandija je nekako osamljena v oceanu in jo sestavljata dva glavna otoka (splošno znana kot Severni otok in Južni otok) in številni manjši otoki. </a:t>
            </a:r>
          </a:p>
          <a:p>
            <a:r>
              <a:rPr lang="sl-SI" altLang="sl-SI" sz="2400" b="1"/>
              <a:t>Glavna otoka sta velika v dolžini 1500km, ločuje pa ju Cookova morska ožina</a:t>
            </a:r>
          </a:p>
          <a:p>
            <a:endParaRPr lang="sl-SI" altLang="sl-SI" sz="2400" b="1"/>
          </a:p>
          <a:p>
            <a:endParaRPr lang="en-US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8B1A1CB-8CD8-4D98-BF5C-6C5CB96E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Lega</a:t>
            </a:r>
            <a:endParaRPr lang="en-US" altLang="sl-SI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1EFEB748-589C-4126-906E-70AC55F9F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7467600" cy="48768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32A0C90-AB81-470B-BE34-7AE7671D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Podnebje</a:t>
            </a:r>
            <a:endParaRPr lang="en-US" altLang="sl-SI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87582E0-258A-4D6D-9C1C-F81E98500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/>
              <a:t>Na podnebje vplivajo lega sredi oceana, razpotegnjenost otokov v smeri     sever-jug in zahodni vetrovi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Severni otok ima milo oceansko podnebje in dovolj padavin vse leto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Južni otok pa je hladnejši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Zaradi milega podnebja je rastlinstvo bujno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</p:txBody>
      </p:sp>
      <p:pic>
        <p:nvPicPr>
          <p:cNvPr id="4" name="Picture 7" descr="Satelitska fotografija Nove Zelandije (2002)">
            <a:hlinkClick r:id="rId2" tooltip="&quot;Satelitska fotografija Nove Zelandije (2002)&quot;"/>
            <a:extLst>
              <a:ext uri="{FF2B5EF4-FFF2-40B4-BE49-F238E27FC236}">
                <a16:creationId xmlns:a16="http://schemas.microsoft.com/office/drawing/2014/main" id="{B35F8D77-C883-4E61-835F-2B4CF1A7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5078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AAD878FB-5492-4DFD-98B2-67161C5F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352800"/>
            <a:ext cx="3333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66D896A-267A-4A0A-9D71-4851756E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Gospodarstvo in industrija</a:t>
            </a:r>
            <a:endParaRPr lang="en-US" altLang="sl-SI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90F764F-15EF-4E9A-8FC4-C3BFA810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Čeprav je kmetijstvo v resnici zelo pomembna gospodarska panoga, zaposluje industrija 2x, trgovina in sektor storitvenih dejavnosti pa kar 4x več ljudi kot kmetijstvo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Novozelandsko gospodarstvo je v veliki meri odvisno od uvoza, končni izdelki, stroji in vozila sestavljajo več kot 65% vsega uvoza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Druga svetovna vojna je pomenila razvoj kovinske industrije (jekla) in prinesla velike spremembe tudi v Novo Zelandijo, ki je vojaško podprla Veliko Britanijo in vložila vsa sredstva v vojno</a:t>
            </a:r>
          </a:p>
          <a:p>
            <a:pPr>
              <a:lnSpc>
                <a:spcPct val="90000"/>
              </a:lnSpc>
            </a:pPr>
            <a:endParaRPr lang="sl-SI" altLang="sl-SI" sz="200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5AB9F04-0D88-476B-BA8A-F8AD34C9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27538"/>
            <a:ext cx="38862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35AB07-2E31-42BC-B6B4-02395259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Kmetijstvo</a:t>
            </a:r>
            <a:endParaRPr lang="en-US" altLang="sl-SI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7E81B21-DC3E-4C4D-8971-941B18081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To</a:t>
            </a:r>
            <a:r>
              <a:rPr lang="sl-SI" altLang="sl-SI" sz="2000"/>
              <a:t>plo podnebje z obilo dežja je ugodno za razvoj ovčereje in govedoreje. Pridelava mleka je najpomembnejša dejavnost, saj dnevno pomolzejo 3 milijone krav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Pridelava žita pokriva domače povpraševanje. Za domači trg se goji tudi ječmen, koruza, grah, za izvoz pa kivi, jabolka in hruške.  V izvoz gre veliko lesa in rib</a:t>
            </a:r>
          </a:p>
          <a:p>
            <a:endParaRPr lang="en-US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2BCB118-8F03-478F-A29A-33DAF3B1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F460F274-2A81-4BEA-A205-2DC4A38D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1148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1077C14-CAFD-4FB9-9AC4-31ED7ACD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Zgodovina</a:t>
            </a:r>
            <a:endParaRPr lang="en-US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2F2CA1A-9499-4FF0-A2D3-DA1F6450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800"/>
              <a:t>Maori so na otoke pripluli približno v 10. stoletju iz Polinezije in tako naselili eno zadnjih nenaseljenih območij na zemlji</a:t>
            </a:r>
          </a:p>
          <a:p>
            <a:pPr>
              <a:lnSpc>
                <a:spcPct val="90000"/>
              </a:lnSpc>
            </a:pPr>
            <a:r>
              <a:rPr lang="sl-SI" altLang="sl-SI" sz="1800"/>
              <a:t>Družbeni red Maorov je bil zelo zapleten, širša družina in klan sta bila stebra sorodstvenega občutka pripadnosti</a:t>
            </a:r>
          </a:p>
          <a:p>
            <a:pPr>
              <a:lnSpc>
                <a:spcPct val="90000"/>
              </a:lnSpc>
            </a:pPr>
            <a:r>
              <a:rPr lang="sl-SI" altLang="sl-SI" sz="1800"/>
              <a:t>V to osamljeno in močno zakoreninjeno družbo so začeli v vedno večjem številu vdirati britanski naseljenci in prinašali za seboj svojo kulturo in vero</a:t>
            </a:r>
          </a:p>
          <a:p>
            <a:pPr>
              <a:lnSpc>
                <a:spcPct val="90000"/>
              </a:lnSpc>
            </a:pPr>
            <a:r>
              <a:rPr lang="sl-SI" altLang="sl-SI" sz="1800"/>
              <a:t>V začetku 20. st. so se začeli Maori preseljevati v mesta, preseljevanje je postalo močnejše še zlasti po drugi svetovni vojni</a:t>
            </a:r>
          </a:p>
          <a:p>
            <a:r>
              <a:rPr lang="sl-SI" altLang="sl-SI" sz="1800"/>
              <a:t>Leta 1772 so Maori ubili vodjo francoske ekspedicije       Mariona du Fresneja</a:t>
            </a:r>
          </a:p>
          <a:p>
            <a:r>
              <a:rPr lang="sl-SI" altLang="sl-SI" sz="1800"/>
              <a:t>Od leta 1790 dalje so začeli prihajati valovi evropskih priseljencev (lovci kitov, trgovci, misijonarji), prinesli pa so nove bolezni (gripa, ošpice) katere so terjale mnogo žrtev-Maorov </a:t>
            </a:r>
          </a:p>
          <a:p>
            <a:pPr>
              <a:lnSpc>
                <a:spcPct val="90000"/>
              </a:lnSpc>
            </a:pPr>
            <a:endParaRPr lang="sl-SI" altLang="sl-SI" sz="1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559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Flow</vt:lpstr>
      <vt:lpstr>   Nova Zelandija</vt:lpstr>
      <vt:lpstr>Država</vt:lpstr>
      <vt:lpstr>Osnovni podatki</vt:lpstr>
      <vt:lpstr>Lega</vt:lpstr>
      <vt:lpstr>Lega</vt:lpstr>
      <vt:lpstr>Podnebje</vt:lpstr>
      <vt:lpstr>Gospodarstvo in industrija</vt:lpstr>
      <vt:lpstr>Kmetijstvo</vt:lpstr>
      <vt:lpstr>Zgodovina</vt:lpstr>
      <vt:lpstr>Maori</vt:lpstr>
      <vt:lpstr>Vera</vt:lpstr>
      <vt:lpstr>Viri in linki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2019-05-31T08:40:33Z</dcterms:created>
  <dcterms:modified xsi:type="dcterms:W3CDTF">2019-05-31T08:40:33Z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