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71" r:id="rId8"/>
    <p:sldId id="261" r:id="rId9"/>
    <p:sldId id="279" r:id="rId10"/>
    <p:sldId id="263" r:id="rId11"/>
    <p:sldId id="280" r:id="rId12"/>
    <p:sldId id="264" r:id="rId13"/>
    <p:sldId id="281" r:id="rId14"/>
    <p:sldId id="266" r:id="rId15"/>
    <p:sldId id="282" r:id="rId16"/>
    <p:sldId id="265" r:id="rId17"/>
    <p:sldId id="283" r:id="rId18"/>
    <p:sldId id="284" r:id="rId19"/>
    <p:sldId id="262" r:id="rId20"/>
    <p:sldId id="267" r:id="rId21"/>
    <p:sldId id="269" r:id="rId22"/>
    <p:sldId id="270" r:id="rId23"/>
    <p:sldId id="272" r:id="rId24"/>
    <p:sldId id="273" r:id="rId25"/>
    <p:sldId id="274" r:id="rId26"/>
    <p:sldId id="275" r:id="rId27"/>
    <p:sldId id="276" r:id="rId28"/>
    <p:sldId id="278" r:id="rId2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154" d="100"/>
          <a:sy n="154" d="100"/>
        </p:scale>
        <p:origin x="158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28497A-135A-4B2A-8941-60BB5EFA8A62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74173-5E17-41DF-9CEF-67F555DA8246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A9DF9-BFA3-4658-BA7B-D4C0C9EB272E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37646-1B24-4F2D-8FB2-3CA7906B5ACD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02EB48C-303E-436B-8A4B-ECF1A1ECC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D20C9A9B-ADFB-489A-A274-9F6AFC77D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C53F5FC6-EC79-4D02-8001-FFB8FDEBD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4E380C1B-A43D-46AB-9179-AA46B2C8C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C67F887F-D1CF-47BB-A0AD-538A3B43D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63E0DBE0-D5F0-45CA-99EB-D0D1B4F85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15FE3E-170C-4636-8F2B-D4FC64E92B50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4E8D2F-A2D2-49E6-A180-BE1A0F8DEB7F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16606D-BF91-43A0-A6CA-C8E15C35899F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B3E98AE-56AB-4B14-B50D-310B0A684C40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61F347-56AE-4435-8014-34656F6FBF1C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EE6A9A-BB56-4D93-B815-AA4A02EED296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C5068044-3E22-4F4F-AE3B-3402ACDE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B0887-0983-44CD-AC60-C7FCFD4B456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BC189A5C-D454-450D-B93C-DEB33551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D292B428-3CED-4305-A581-47D355C3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971A5657-CA4D-40BA-8636-181334B13A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932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1B5CFD7-277F-4C38-8207-689E3F6A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579D-8617-4023-A5CA-379D509D389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2F46366-277E-4922-BF07-4589F855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A153046-BAB1-4DCB-BCD4-7925B875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C9D93-158C-4070-90B2-935800766B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800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20A6811-D510-4B37-87E4-D62E58BF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9668-D660-4015-AF07-E846B950B99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34ABD76-DC15-4347-A6A8-8FD9F352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387D295-AEFE-49D7-90FE-5D96520D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8338A-8EEB-40E3-85A7-617A35852A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00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3AA6138-7D76-4DAC-B120-AB4C96A9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DC6B82-2DC5-4C06-A6E5-FC5A8BDF497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3F49A2CC-94A3-4550-ADF0-561C897DE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9F60D7-20D7-4F15-8AFB-0E53FC62D50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6F275BBB-6171-450D-9CE4-B0B54C03F4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030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771A4E-E451-4525-8EFA-3A6D88721990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F96AD-05DB-4EE5-B3D9-E93998323337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C841B-A463-48D2-BE9A-35169BFAEBEB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83C1E-D72B-4FF2-B645-122971D6EAA5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26B8B043-33FC-4B18-88AD-6D10A5708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930354F9-29AE-4AFE-BA0D-3510D6D38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618F75EE-5A7F-43F6-9CBE-6E7C5F0B1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3E8B4376-71D5-4CA5-BB89-E6330DFE5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A7FD1ADB-0ED0-4C94-8C70-EC8047666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F5FAF7-B700-41DA-9FF7-F408F5A17CE9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4494A2-A050-4AE1-8F7D-AB7EBF7FDC2E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2434AD-0E7E-4620-AD4C-BF6179798C16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840E14-7987-4DD7-A5BC-EDF29FDC7B12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010F51-8E07-4C9B-98B3-7AE90E695C15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DBD31C-643A-4DAC-8270-C06FF6B74C30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64E71181-864B-4AF3-A365-97B87F4CF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16620E09-CD5A-4068-A76B-48FCE152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886F4-F5F3-4838-9D38-10D1121508D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204EDFE-40D5-4F6F-80C3-F230A3F9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C70B838-ECB8-4C51-9F20-56FF6BE1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2216AE31-FB6F-4DCF-B1A0-CBDB161CDF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4809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3AA8F76-7C6B-420C-BFA4-17451247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D432-6968-4CCC-8F66-5EDBECB58C1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4808EDC-C6D0-442F-BD5B-86582E50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FAFECC3-D161-4F52-B396-A59CB196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430B2-7B56-4F77-897B-CC49BB97B1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565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EE5C3A88-7853-4CC4-95E5-E9016E01D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24C89-7732-4125-8863-1F5EE094B0E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502F508-12BA-4C51-9465-2AF52EBD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5EA4887B-CEAD-4388-869A-8797D14A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557C6-7DC2-4A43-9A68-995CC4BFB3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853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B08EF3F4-D401-4E2F-AEB1-415ECC8A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5578F9-DC8F-407F-8F02-C6B74470462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A63673D-564B-4831-9FEC-0A4B33E80D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2004CC-5B78-43DD-9CBF-F37726B2699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0643A59-DB91-4054-9809-8ADE070CB6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208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1329BA7F-2365-4F72-BF95-CBD8533A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48B7-A98C-42E1-A767-DC203993964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4C945-4DB5-4C5C-8E81-914C70A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CFA1B665-93AC-4960-AE5C-0BF85E52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18A01-8AF4-42C1-A3F1-FA40435486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222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CE5375F-EE8B-4A9F-9835-1194EF8DB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961DF142-ED45-4B88-9CCF-4CB44986C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3B09719F-A5C2-4555-BAE9-F98DE35B7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B1D3C8B4-BB82-420D-8862-DF1415403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F9B48-C783-436C-80FA-5D7A47804C99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1FAAD757-092A-4153-BA40-823E10C27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040AC8-E6BE-4277-93D3-77E62D15DAB7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89335FF3-1A08-4E29-AA09-80CF8D69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3988C0-18DF-4881-A446-A8D07620074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0D3D1165-3547-4434-B47C-EC76D19037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21E35-3B42-4CE4-885F-FD84F62B0C3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92D90C5B-9AC2-4748-9D70-AD52BC3E97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2983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52965E8C-F2C0-4B3D-BB1C-BBAE00545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E4DC8D-5CCB-4B2E-BE88-21E1CBD59D72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0CBFE66-45EF-4D25-9223-32B4A84C9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02F50A-6D06-4409-9161-5C8CD5A96C29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D7B2472-9BF9-4261-BC54-A6F4B622D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BF60E19-7CBC-4D08-B859-F3872EF37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74D1A818-37A6-4F23-ADC6-7A5D7AAFB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04B13941-402B-4835-8269-CAE684B1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64F2BA-3643-4C4F-BD5D-57CF173E384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A1C03920-1B85-4A14-9BC7-38F1F273A5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21CB36-400C-4F72-A320-A884EB6B4BD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73110702-6DB4-404A-9E04-BBE97D94F9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817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8A915C9E-E1DD-40D2-A832-A515111D8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AB22AC89-BF91-4A4A-8539-8BA8CFEA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EF6A59FF-C89D-45FD-9C05-0794CC6B9B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60198D8-AE5B-4C1E-89D5-E53DA9E6D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AF0712-BAEE-4F9F-8B47-34F5B488706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EF804-BB17-4816-BBD4-0999B18E5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30FBB90-CF7D-47C5-810F-C7ADE30FB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FF2ED13E-7590-4219-9A33-0186838BD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9FD29A-7631-4581-B1FD-89D85600B919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46E7E359-5864-4806-9C49-10C564409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A15CC3-03F9-4D6F-AE78-A43BE290523D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6874DC7-EEBE-4DA2-97CB-6E25BC223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E059C742-204D-4A67-9160-381E77BEDD0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0" r:id="rId4"/>
    <p:sldLayoutId id="2147483751" r:id="rId5"/>
    <p:sldLayoutId id="2147483758" r:id="rId6"/>
    <p:sldLayoutId id="2147483752" r:id="rId7"/>
    <p:sldLayoutId id="2147483759" r:id="rId8"/>
    <p:sldLayoutId id="2147483760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CE1919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3ABAB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AABBDC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770AC-9716-4041-8469-49761FBEC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125" y="214313"/>
            <a:ext cx="6172200" cy="19288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Nova</a:t>
            </a:r>
            <a:r>
              <a:rPr lang="sl-SI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zelandija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A439E-40EB-492D-93F2-B93028C0E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125" y="4857750"/>
            <a:ext cx="6172200" cy="1374775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sz="9600">
              <a:latin typeface="Bradley Hand ITC" pitchFamily="66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sz="9600" dirty="0">
              <a:latin typeface="Bradley Hand ITC" pitchFamily="66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9600" dirty="0">
                <a:latin typeface="Bradley Hand ITC" pitchFamily="66" charset="0"/>
              </a:rPr>
              <a:t>PREDMET: GEOGRAFIJA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9600" dirty="0">
                <a:latin typeface="Bradley Hand ITC" pitchFamily="66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</p:txBody>
      </p:sp>
      <p:sp>
        <p:nvSpPr>
          <p:cNvPr id="8196" name="AutoShape 2" descr="https://docs.google.com/?attid=0.1&amp;pid=gmail&amp;thid=12c1219c8b6c506e&amp;url=https%3A%2F%2Fmail.google.com%2Fmail%2F%3Fui%3D2%26ik%3D7e2a26b51c%26view%3Datt%26th%3D12c1219c8b6c506e%26attid%3D0.1%26disp%3Dattd%26realattid%3Df_gg2ai7qx0%26zw&amp;docid=ee968ee4ea8da79371fba168979df55d%7Cb73d8ed7ccb23a2b1ee7f8db7cd0c637&amp;a=bi&amp;pagenumber=1&amp;w=825">
            <a:extLst>
              <a:ext uri="{FF2B5EF4-FFF2-40B4-BE49-F238E27FC236}">
                <a16:creationId xmlns:a16="http://schemas.microsoft.com/office/drawing/2014/main" id="{48AF5603-8BB3-4FDB-A9F1-379EBDF310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1266" name="Picture 2" descr="http://t0.gstatic.com/images?q=tbn:6g_wtr6kNACRHM:http://www.nathanwinograd.com/wp-content/uploads/2010/04/New-Zealand-flag.jpg&amp;t=1">
            <a:extLst>
              <a:ext uri="{FF2B5EF4-FFF2-40B4-BE49-F238E27FC236}">
                <a16:creationId xmlns:a16="http://schemas.microsoft.com/office/drawing/2014/main" id="{32F82091-A2D2-44EB-A516-402741078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571744"/>
            <a:ext cx="3000396" cy="199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  <p:sndAc>
      <p:stSnd>
        <p:snd r:embed="rId2" name="wind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349-8807-4C22-B7E0-67236461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latin typeface="Bradley Hand ITC" pitchFamily="66" charset="0"/>
              </a:rPr>
              <a:t>     rastlinstvo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E3F8B74E-3CFF-4522-86E9-755054DEAE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Večina zimzelene rastline</a:t>
            </a:r>
          </a:p>
          <a:p>
            <a:r>
              <a:rPr lang="de-DE" altLang="sl-SI">
                <a:latin typeface="Comic Sans MS" panose="030F0702030302020204" pitchFamily="66" charset="0"/>
              </a:rPr>
              <a:t>Ob obalah  in nekaj tudi v notranjosti prevladuje tropski in subtropski vlažen gozd</a:t>
            </a:r>
            <a:r>
              <a:rPr lang="sl-SI" altLang="sl-SI">
                <a:latin typeface="Comic Sans MS" panose="030F0702030302020204" pitchFamily="66" charset="0"/>
              </a:rPr>
              <a:t> in tudi nekaj savane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5" name="Picture 4" descr="new-zealand-fern_3532.jpg">
            <a:extLst>
              <a:ext uri="{FF2B5EF4-FFF2-40B4-BE49-F238E27FC236}">
                <a16:creationId xmlns:a16="http://schemas.microsoft.com/office/drawing/2014/main" id="{9F0A23F3-4124-482C-9375-8E327A1FFC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071810"/>
            <a:ext cx="4586278" cy="30673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13" name="TextBox 8">
            <a:extLst>
              <a:ext uri="{FF2B5EF4-FFF2-40B4-BE49-F238E27FC236}">
                <a16:creationId xmlns:a16="http://schemas.microsoft.com/office/drawing/2014/main" id="{E77667D9-DC10-461A-BF56-02E11E51D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6286500"/>
            <a:ext cx="240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Rastlinstvo ob morju</a:t>
            </a:r>
          </a:p>
        </p:txBody>
      </p:sp>
    </p:spTree>
  </p:cSld>
  <p:clrMapOvr>
    <a:masterClrMapping/>
  </p:clrMapOvr>
  <p:transition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rt2.jpg">
            <a:extLst>
              <a:ext uri="{FF2B5EF4-FFF2-40B4-BE49-F238E27FC236}">
                <a16:creationId xmlns:a16="http://schemas.microsoft.com/office/drawing/2014/main" id="{A8514C2D-AA9E-4629-9AAE-FBB1E7DFE4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00042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tropical-rain-forest.jpg">
            <a:extLst>
              <a:ext uri="{FF2B5EF4-FFF2-40B4-BE49-F238E27FC236}">
                <a16:creationId xmlns:a16="http://schemas.microsoft.com/office/drawing/2014/main" id="{84DEF884-FBC4-4B90-B90C-566A317F3C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429000"/>
            <a:ext cx="3714775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36" name="TextBox 4">
            <a:extLst>
              <a:ext uri="{FF2B5EF4-FFF2-40B4-BE49-F238E27FC236}">
                <a16:creationId xmlns:a16="http://schemas.microsoft.com/office/drawing/2014/main" id="{E7D2E787-62BF-4E3C-937C-71F9EB937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3429000"/>
            <a:ext cx="2165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Zimzelene rastline</a:t>
            </a: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159E0AC7-9D5F-4FA1-9CE7-D2911F70E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5786438"/>
            <a:ext cx="2263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Tropski vlažni gozd</a:t>
            </a:r>
          </a:p>
        </p:txBody>
      </p:sp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C29F-6EA4-4184-9A25-CBED82C0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latin typeface="Bradley Hand ITC" pitchFamily="66" charset="0"/>
              </a:rPr>
              <a:t>        prebivalstvo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3D833B76-5376-460D-AC21-6FAE1CFCFB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Belci</a:t>
            </a:r>
            <a:r>
              <a:rPr lang="de-DE" altLang="sl-SI">
                <a:latin typeface="Comic Sans MS" panose="030F0702030302020204" pitchFamily="66" charset="0"/>
              </a:rPr>
              <a:t> (74%), Maori (15%)</a:t>
            </a:r>
            <a:r>
              <a:rPr lang="sl-SI" altLang="sl-SI">
                <a:latin typeface="Comic Sans MS" panose="030F0702030302020204" pitchFamily="66" charset="0"/>
              </a:rPr>
              <a:t>,</a:t>
            </a:r>
            <a:r>
              <a:rPr lang="de-DE" altLang="sl-SI">
                <a:latin typeface="Comic Sans MS" panose="030F0702030302020204" pitchFamily="66" charset="0"/>
              </a:rPr>
              <a:t> Polinezijci (6%) ter Kitajci in Indijci (5%)</a:t>
            </a:r>
            <a:endParaRPr lang="sl-SI" altLang="sl-SI">
              <a:latin typeface="Comic Sans MS" panose="030F0702030302020204" pitchFamily="66" charset="0"/>
            </a:endParaRPr>
          </a:p>
          <a:p>
            <a:r>
              <a:rPr lang="de-DE" altLang="sl-SI">
                <a:latin typeface="Comic Sans MS" panose="030F0702030302020204" pitchFamily="66" charset="0"/>
              </a:rPr>
              <a:t>Večina prebivalcev živi v mestih</a:t>
            </a:r>
            <a:r>
              <a:rPr lang="sl-SI" altLang="sl-SI">
                <a:latin typeface="Comic Sans MS" panose="030F0702030302020204" pitchFamily="66" charset="0"/>
              </a:rPr>
              <a:t>,</a:t>
            </a:r>
            <a:r>
              <a:rPr lang="de-DE" altLang="sl-SI">
                <a:latin typeface="Comic Sans MS" panose="030F0702030302020204" pitchFamily="66" charset="0"/>
              </a:rPr>
              <a:t> obali</a:t>
            </a:r>
            <a:endParaRPr lang="sl-SI" altLang="sl-SI">
              <a:latin typeface="Comic Sans MS" panose="030F0702030302020204" pitchFamily="66" charset="0"/>
            </a:endParaRPr>
          </a:p>
          <a:p>
            <a:r>
              <a:rPr lang="de-DE" altLang="sl-SI">
                <a:latin typeface="Comic Sans MS" panose="030F0702030302020204" pitchFamily="66" charset="0"/>
              </a:rPr>
              <a:t>Notranjost zelo redko poseljena</a:t>
            </a:r>
            <a:endParaRPr lang="sl-SI" altLang="sl-SI">
              <a:latin typeface="Comic Sans MS" panose="030F0702030302020204" pitchFamily="66" charset="0"/>
            </a:endParaRPr>
          </a:p>
          <a:p>
            <a:r>
              <a:rPr lang="en-GB" altLang="sl-SI">
                <a:latin typeface="Comic Sans MS" panose="030F0702030302020204" pitchFamily="66" charset="0"/>
              </a:rPr>
              <a:t>Življenjska raven prebivalcev je že zelo dolgo visoka</a:t>
            </a:r>
            <a:endParaRPr lang="sl-SI" altLang="sl-SI">
              <a:latin typeface="Comic Sans MS" panose="030F0702030302020204" pitchFamily="66" charset="0"/>
            </a:endParaRPr>
          </a:p>
          <a:p>
            <a:r>
              <a:rPr lang="en-GB" altLang="sl-SI">
                <a:latin typeface="Comic Sans MS" panose="030F0702030302020204" pitchFamily="66" charset="0"/>
              </a:rPr>
              <a:t>Večja mesta so Auckland</a:t>
            </a:r>
            <a:r>
              <a:rPr lang="sl-SI" altLang="sl-SI">
                <a:latin typeface="Comic Sans MS" panose="030F0702030302020204" pitchFamily="66" charset="0"/>
              </a:rPr>
              <a:t>,</a:t>
            </a:r>
            <a:r>
              <a:rPr lang="en-GB" altLang="sl-SI">
                <a:latin typeface="Comic Sans MS" panose="030F0702030302020204" pitchFamily="66" charset="0"/>
              </a:rPr>
              <a:t> Christchurch</a:t>
            </a:r>
            <a:r>
              <a:rPr lang="sl-SI" altLang="sl-SI">
                <a:latin typeface="Comic Sans MS" panose="030F0702030302020204" pitchFamily="66" charset="0"/>
              </a:rPr>
              <a:t>, </a:t>
            </a:r>
            <a:r>
              <a:rPr lang="en-GB" altLang="sl-SI">
                <a:latin typeface="Comic Sans MS" panose="030F0702030302020204" pitchFamily="66" charset="0"/>
              </a:rPr>
              <a:t>Manukau, North Shore, </a:t>
            </a:r>
            <a:endParaRPr lang="sl-SI" altLang="sl-SI">
              <a:latin typeface="Comic Sans MS" panose="030F0702030302020204" pitchFamily="66" charset="0"/>
            </a:endParaRP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ce_were_wellington.jpg">
            <a:extLst>
              <a:ext uri="{FF2B5EF4-FFF2-40B4-BE49-F238E27FC236}">
                <a16:creationId xmlns:a16="http://schemas.microsoft.com/office/drawing/2014/main" id="{90255DE8-CDDA-4CF4-B936-E3CF1B52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071938"/>
            <a:ext cx="3214688" cy="212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170907c.jpg">
            <a:extLst>
              <a:ext uri="{FF2B5EF4-FFF2-40B4-BE49-F238E27FC236}">
                <a16:creationId xmlns:a16="http://schemas.microsoft.com/office/drawing/2014/main" id="{024EA97F-0A59-4EE2-A20C-BD7795518D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928934"/>
            <a:ext cx="3143272" cy="2540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maori.jpg">
            <a:extLst>
              <a:ext uri="{FF2B5EF4-FFF2-40B4-BE49-F238E27FC236}">
                <a16:creationId xmlns:a16="http://schemas.microsoft.com/office/drawing/2014/main" id="{D6A7F143-4336-4E8B-B05D-F79DC37A790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42852"/>
            <a:ext cx="2284293" cy="300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imagesCANCBG94.jpg">
            <a:extLst>
              <a:ext uri="{FF2B5EF4-FFF2-40B4-BE49-F238E27FC236}">
                <a16:creationId xmlns:a16="http://schemas.microsoft.com/office/drawing/2014/main" id="{682FE382-E259-4275-9C5B-A07D4B611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63" y="285750"/>
            <a:ext cx="25431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6" name="TextBox 5">
            <a:extLst>
              <a:ext uri="{FF2B5EF4-FFF2-40B4-BE49-F238E27FC236}">
                <a16:creationId xmlns:a16="http://schemas.microsoft.com/office/drawing/2014/main" id="{44F7301D-E638-40E1-90E0-EACC53A63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214688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Maor</a:t>
            </a:r>
          </a:p>
        </p:txBody>
      </p:sp>
      <p:sp>
        <p:nvSpPr>
          <p:cNvPr id="20487" name="TextBox 6">
            <a:extLst>
              <a:ext uri="{FF2B5EF4-FFF2-40B4-BE49-F238E27FC236}">
                <a16:creationId xmlns:a16="http://schemas.microsoft.com/office/drawing/2014/main" id="{1A018AE9-ADA5-4038-820B-E9C07123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2214563"/>
            <a:ext cx="709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belki</a:t>
            </a:r>
          </a:p>
        </p:txBody>
      </p:sp>
      <p:sp>
        <p:nvSpPr>
          <p:cNvPr id="20488" name="TextBox 7">
            <a:extLst>
              <a:ext uri="{FF2B5EF4-FFF2-40B4-BE49-F238E27FC236}">
                <a16:creationId xmlns:a16="http://schemas.microsoft.com/office/drawing/2014/main" id="{37E9FC1C-EF80-4FCD-A344-1CF01AB3A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5715000"/>
            <a:ext cx="94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Kitajec</a:t>
            </a:r>
          </a:p>
        </p:txBody>
      </p:sp>
      <p:sp>
        <p:nvSpPr>
          <p:cNvPr id="20489" name="TextBox 8">
            <a:extLst>
              <a:ext uri="{FF2B5EF4-FFF2-40B4-BE49-F238E27FC236}">
                <a16:creationId xmlns:a16="http://schemas.microsoft.com/office/drawing/2014/main" id="{C6FF4B75-94CA-46FB-AF59-145A4DEC1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6357938"/>
            <a:ext cx="1352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Wellington</a:t>
            </a:r>
          </a:p>
        </p:txBody>
      </p:sp>
    </p:spTree>
  </p:cSld>
  <p:clrMapOvr>
    <a:masterClrMapping/>
  </p:clrMapOvr>
  <p:transition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ECF-0917-47EA-8FA9-6BFE2599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</a:t>
            </a:r>
            <a:r>
              <a:rPr lang="sl-SI" sz="5400" dirty="0">
                <a:latin typeface="Bradley Hand ITC" pitchFamily="66" charset="0"/>
              </a:rPr>
              <a:t>živalstvo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EB91176-EF50-4C11-BA40-1E40EB4ABA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de-DE" altLang="sl-SI">
                <a:latin typeface="Comic Sans MS" panose="030F0702030302020204" pitchFamily="66" charset="0"/>
              </a:rPr>
              <a:t>Živalski svet se razlikuje od vseh drugih živalskih svetov na tem planetu.</a:t>
            </a:r>
            <a:endParaRPr lang="sl-SI" altLang="sl-SI">
              <a:latin typeface="Comic Sans MS" panose="030F0702030302020204" pitchFamily="66" charset="0"/>
            </a:endParaRPr>
          </a:p>
          <a:p>
            <a:r>
              <a:rPr lang="de-DE" altLang="sl-SI">
                <a:latin typeface="Comic Sans MS" panose="030F0702030302020204" pitchFamily="66" charset="0"/>
              </a:rPr>
              <a:t>Ob S obali S otoka živi plazilec , živi fosil iz prazgodovine , tuatara. </a:t>
            </a:r>
            <a:endParaRPr lang="sl-SI" altLang="sl-SI">
              <a:latin typeface="Comic Sans MS" panose="030F0702030302020204" pitchFamily="66" charset="0"/>
            </a:endParaRPr>
          </a:p>
          <a:p>
            <a:r>
              <a:rPr lang="sl-SI" altLang="sl-SI">
                <a:latin typeface="Comic Sans MS" panose="030F0702030302020204" pitchFamily="66" charset="0"/>
              </a:rPr>
              <a:t>Ž</a:t>
            </a:r>
            <a:r>
              <a:rPr lang="en-GB" altLang="sl-SI">
                <a:latin typeface="Comic Sans MS" panose="030F0702030302020204" pitchFamily="66" charset="0"/>
              </a:rPr>
              <a:t>ivi cela vrsta velikih in malih ptic</a:t>
            </a:r>
            <a:endParaRPr lang="sl-SI" altLang="sl-SI">
              <a:latin typeface="Comic Sans MS" panose="030F0702030302020204" pitchFamily="66" charset="0"/>
            </a:endParaRPr>
          </a:p>
          <a:p>
            <a:r>
              <a:rPr lang="sl-SI" altLang="sl-SI">
                <a:latin typeface="Comic Sans MS" panose="030F0702030302020204" pitchFamily="66" charset="0"/>
              </a:rPr>
              <a:t>Veliko so tudi uvažali živali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Kivi- nacionalana žival</a:t>
            </a:r>
          </a:p>
          <a:p>
            <a:endParaRPr lang="sl-SI" altLang="sl-SI"/>
          </a:p>
        </p:txBody>
      </p:sp>
      <p:pic>
        <p:nvPicPr>
          <p:cNvPr id="9" name="Picture 8" descr="kiwi-sign.jpg">
            <a:extLst>
              <a:ext uri="{FF2B5EF4-FFF2-40B4-BE49-F238E27FC236}">
                <a16:creationId xmlns:a16="http://schemas.microsoft.com/office/drawing/2014/main" id="{2E72452D-1181-42D2-A3A0-7F3A526C32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3786190"/>
            <a:ext cx="2599153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9" name="TextBox 9">
            <a:extLst>
              <a:ext uri="{FF2B5EF4-FFF2-40B4-BE49-F238E27FC236}">
                <a16:creationId xmlns:a16="http://schemas.microsoft.com/office/drawing/2014/main" id="{86C593EF-3BC5-48FD-AD50-C34349BD7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6000750"/>
            <a:ext cx="3857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Znak da se v bljižini nahajao kiviji</a:t>
            </a:r>
          </a:p>
        </p:txBody>
      </p:sp>
    </p:spTree>
  </p:cSld>
  <p:clrMapOvr>
    <a:masterClrMapping/>
  </p:clrMapOvr>
  <p:transition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_4845b83b872efbedd0e63e73a4fb1df8.jpg">
            <a:extLst>
              <a:ext uri="{FF2B5EF4-FFF2-40B4-BE49-F238E27FC236}">
                <a16:creationId xmlns:a16="http://schemas.microsoft.com/office/drawing/2014/main" id="{D1723098-1BEE-4D35-872C-EA2454A06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3" y="4071938"/>
            <a:ext cx="321945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060217_kiwi.jpg">
            <a:extLst>
              <a:ext uri="{FF2B5EF4-FFF2-40B4-BE49-F238E27FC236}">
                <a16:creationId xmlns:a16="http://schemas.microsoft.com/office/drawing/2014/main" id="{7B7420A5-E974-4944-A4CF-4983785C94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85728"/>
            <a:ext cx="3929090" cy="315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uckland-zoo.jpg">
            <a:extLst>
              <a:ext uri="{FF2B5EF4-FFF2-40B4-BE49-F238E27FC236}">
                <a16:creationId xmlns:a16="http://schemas.microsoft.com/office/drawing/2014/main" id="{E7CF211D-3931-458C-95FC-7AF2188AF1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357562"/>
            <a:ext cx="35719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phenodon_punctatus_in_Waikanae,_New_Zealand.jpg">
            <a:extLst>
              <a:ext uri="{FF2B5EF4-FFF2-40B4-BE49-F238E27FC236}">
                <a16:creationId xmlns:a16="http://schemas.microsoft.com/office/drawing/2014/main" id="{3474939B-D684-4F0F-81CC-D5F7E20AD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8575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4" name="TextBox 8">
            <a:extLst>
              <a:ext uri="{FF2B5EF4-FFF2-40B4-BE49-F238E27FC236}">
                <a16:creationId xmlns:a16="http://schemas.microsoft.com/office/drawing/2014/main" id="{0B18ACF7-3BDD-42E9-A7ED-A7AA1D11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643188"/>
            <a:ext cx="99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tuatara</a:t>
            </a:r>
          </a:p>
        </p:txBody>
      </p:sp>
      <p:sp>
        <p:nvSpPr>
          <p:cNvPr id="22535" name="TextBox 9">
            <a:extLst>
              <a:ext uri="{FF2B5EF4-FFF2-40B4-BE49-F238E27FC236}">
                <a16:creationId xmlns:a16="http://schemas.microsoft.com/office/drawing/2014/main" id="{8CD5DE82-4B98-4CEE-9840-93452C2AA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3571875"/>
            <a:ext cx="58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kivi</a:t>
            </a:r>
          </a:p>
        </p:txBody>
      </p:sp>
      <p:sp>
        <p:nvSpPr>
          <p:cNvPr id="22536" name="TextBox 10">
            <a:extLst>
              <a:ext uri="{FF2B5EF4-FFF2-40B4-BE49-F238E27FC236}">
                <a16:creationId xmlns:a16="http://schemas.microsoft.com/office/drawing/2014/main" id="{074C94C7-61F3-4861-924D-F09A1A52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62865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Lev- v živalsem vrtu</a:t>
            </a:r>
          </a:p>
        </p:txBody>
      </p:sp>
      <p:sp>
        <p:nvSpPr>
          <p:cNvPr id="22537" name="TextBox 11">
            <a:extLst>
              <a:ext uri="{FF2B5EF4-FFF2-40B4-BE49-F238E27FC236}">
                <a16:creationId xmlns:a16="http://schemas.microsoft.com/office/drawing/2014/main" id="{2E8F9F4C-3148-4161-AA4E-A570DC92B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6215063"/>
            <a:ext cx="1298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morski lev</a:t>
            </a:r>
          </a:p>
        </p:txBody>
      </p:sp>
    </p:spTree>
  </p:cSld>
  <p:clrMapOvr>
    <a:masterClrMapping/>
  </p:clrMapOvr>
  <p:transition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4B143-192D-4A6C-907C-C4B025F5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latin typeface="Bradley Hand ITC" pitchFamily="66" charset="0"/>
              </a:rPr>
              <a:t>    gospodarstvo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F84AE6C4-22B3-4D48-860F-105D5D0315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Visoko razvita država</a:t>
            </a:r>
          </a:p>
          <a:p>
            <a:r>
              <a:rPr lang="en-GB" altLang="sl-SI">
                <a:latin typeface="Comic Sans MS" panose="030F0702030302020204" pitchFamily="66" charset="0"/>
              </a:rPr>
              <a:t>Prevladujejo specializirane kmetije. </a:t>
            </a:r>
            <a:endParaRPr lang="sl-SI" altLang="sl-SI">
              <a:latin typeface="Comic Sans MS" panose="030F0702030302020204" pitchFamily="66" charset="0"/>
            </a:endParaRPr>
          </a:p>
          <a:p>
            <a:r>
              <a:rPr lang="en-GB" altLang="sl-SI">
                <a:latin typeface="Comic Sans MS" panose="030F0702030302020204" pitchFamily="66" charset="0"/>
              </a:rPr>
              <a:t>Najpomembnejša je živinoreja</a:t>
            </a:r>
            <a:endParaRPr lang="sl-SI" altLang="sl-SI">
              <a:latin typeface="Comic Sans MS" panose="030F0702030302020204" pitchFamily="66" charset="0"/>
            </a:endParaRPr>
          </a:p>
          <a:p>
            <a:r>
              <a:rPr lang="en-GB" altLang="sl-SI">
                <a:latin typeface="Comic Sans MS" panose="030F0702030302020204" pitchFamily="66" charset="0"/>
              </a:rPr>
              <a:t>Je pomembna izvoznica volne, ovčjega in govejega mesa</a:t>
            </a:r>
            <a:r>
              <a:rPr lang="sl-SI" altLang="sl-SI">
                <a:latin typeface="Comic Sans MS" panose="030F0702030302020204" pitchFamily="66" charset="0"/>
              </a:rPr>
              <a:t>…</a:t>
            </a:r>
          </a:p>
          <a:p>
            <a:r>
              <a:rPr lang="de-DE" altLang="sl-SI">
                <a:latin typeface="Comic Sans MS" panose="030F0702030302020204" pitchFamily="66" charset="0"/>
              </a:rPr>
              <a:t>Poljedelstvo je bolj usmerjeno na domači trg</a:t>
            </a:r>
            <a:endParaRPr lang="sl-SI" altLang="sl-SI">
              <a:latin typeface="Comic Sans MS" panose="030F0702030302020204" pitchFamily="66" charset="0"/>
            </a:endParaRPr>
          </a:p>
          <a:p>
            <a:r>
              <a:rPr lang="de-DE" altLang="sl-SI">
                <a:latin typeface="Comic Sans MS" panose="030F0702030302020204" pitchFamily="66" charset="0"/>
              </a:rPr>
              <a:t>Rudno bogastvo je skromno</a:t>
            </a:r>
            <a:endParaRPr lang="sl-SI" altLang="sl-SI">
              <a:latin typeface="Comic Sans MS" panose="030F0702030302020204" pitchFamily="66" charset="0"/>
            </a:endParaRPr>
          </a:p>
          <a:p>
            <a:r>
              <a:rPr lang="sl-SI" altLang="sl-SI">
                <a:latin typeface="Comic Sans MS" panose="030F0702030302020204" pitchFamily="66" charset="0"/>
              </a:rPr>
              <a:t>Turizem je tudi zelo pomemben </a:t>
            </a:r>
          </a:p>
          <a:p>
            <a:r>
              <a:rPr lang="de-DE" altLang="sl-SI">
                <a:latin typeface="Comic Sans MS" panose="030F0702030302020204" pitchFamily="66" charset="0"/>
              </a:rPr>
              <a:t> Največ turistov prihaja iz Avstralije, ZDA, Japonske, Velike Britanije.</a:t>
            </a:r>
            <a:endParaRPr lang="sl-SI" altLang="sl-SI">
              <a:latin typeface="Comic Sans MS" panose="030F0702030302020204" pitchFamily="66" charset="0"/>
            </a:endParaRP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9" name="Picture 8" descr="18AugNiueTourism.gif">
            <a:extLst>
              <a:ext uri="{FF2B5EF4-FFF2-40B4-BE49-F238E27FC236}">
                <a16:creationId xmlns:a16="http://schemas.microsoft.com/office/drawing/2014/main" id="{1E5E8269-B4DD-44F3-8631-F7C15548BB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500042"/>
            <a:ext cx="211066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7" name="TextBox 9">
            <a:extLst>
              <a:ext uri="{FF2B5EF4-FFF2-40B4-BE49-F238E27FC236}">
                <a16:creationId xmlns:a16="http://schemas.microsoft.com/office/drawing/2014/main" id="{FF58BE34-DFA2-4188-8AED-B75702CA8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2500313"/>
            <a:ext cx="103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kopalka</a:t>
            </a:r>
          </a:p>
        </p:txBody>
      </p:sp>
    </p:spTree>
  </p:cSld>
  <p:clrMapOvr>
    <a:masterClrMapping/>
  </p:clrMapOvr>
  <p:transition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1LG-cusinart-resort-sandy-beaches.jpg">
            <a:extLst>
              <a:ext uri="{FF2B5EF4-FFF2-40B4-BE49-F238E27FC236}">
                <a16:creationId xmlns:a16="http://schemas.microsoft.com/office/drawing/2014/main" id="{8FFC3201-51CB-4B5C-A630-E77F4A0890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285992"/>
            <a:ext cx="3071802" cy="203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ook_islands_beach.jpg">
            <a:extLst>
              <a:ext uri="{FF2B5EF4-FFF2-40B4-BE49-F238E27FC236}">
                <a16:creationId xmlns:a16="http://schemas.microsoft.com/office/drawing/2014/main" id="{9841796A-9438-4B0C-A458-93682B7707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85728"/>
            <a:ext cx="279495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new_zealand.jpg">
            <a:extLst>
              <a:ext uri="{FF2B5EF4-FFF2-40B4-BE49-F238E27FC236}">
                <a16:creationId xmlns:a16="http://schemas.microsoft.com/office/drawing/2014/main" id="{56AA1996-AABF-4817-BA99-1E0E22EE54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500570"/>
            <a:ext cx="2357454" cy="188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new-zealand-tourism-information_3542.jpg">
            <a:extLst>
              <a:ext uri="{FF2B5EF4-FFF2-40B4-BE49-F238E27FC236}">
                <a16:creationId xmlns:a16="http://schemas.microsoft.com/office/drawing/2014/main" id="{E8E9B40A-45DB-4030-8470-67D6DD27642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2357430"/>
            <a:ext cx="2883995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TextBox 11">
            <a:extLst>
              <a:ext uri="{FF2B5EF4-FFF2-40B4-BE49-F238E27FC236}">
                <a16:creationId xmlns:a16="http://schemas.microsoft.com/office/drawing/2014/main" id="{04339116-CFFC-4A75-B5F1-AF2B44455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00188"/>
            <a:ext cx="1755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Peščeni plaživ</a:t>
            </a:r>
          </a:p>
          <a:p>
            <a:r>
              <a:rPr lang="sl-SI" altLang="sl-SI"/>
              <a:t> Novi Zelandiji</a:t>
            </a:r>
          </a:p>
        </p:txBody>
      </p:sp>
      <p:sp>
        <p:nvSpPr>
          <p:cNvPr id="24583" name="TextBox 12">
            <a:extLst>
              <a:ext uri="{FF2B5EF4-FFF2-40B4-BE49-F238E27FC236}">
                <a16:creationId xmlns:a16="http://schemas.microsoft.com/office/drawing/2014/main" id="{0B8F73BC-C508-41A4-A5AC-F84679663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4500563"/>
            <a:ext cx="2027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Naravni park</a:t>
            </a:r>
          </a:p>
          <a:p>
            <a:r>
              <a:rPr lang="sl-SI" altLang="sl-SI"/>
              <a:t> na južnem otoku</a:t>
            </a:r>
          </a:p>
        </p:txBody>
      </p:sp>
      <p:sp>
        <p:nvSpPr>
          <p:cNvPr id="24584" name="TextBox 13">
            <a:extLst>
              <a:ext uri="{FF2B5EF4-FFF2-40B4-BE49-F238E27FC236}">
                <a16:creationId xmlns:a16="http://schemas.microsoft.com/office/drawing/2014/main" id="{3DECCCDB-1F46-48F2-AAB8-2673B5264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5572125"/>
            <a:ext cx="1435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Plaža s </a:t>
            </a:r>
          </a:p>
          <a:p>
            <a:r>
              <a:rPr lang="sl-SI" altLang="sl-SI"/>
              <a:t>svetilnikom</a:t>
            </a:r>
          </a:p>
        </p:txBody>
      </p:sp>
    </p:spTree>
  </p:cSld>
  <p:clrMapOvr>
    <a:masterClrMapping/>
  </p:clrMapOvr>
  <p:transition>
    <p:pull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6.jpg">
            <a:extLst>
              <a:ext uri="{FF2B5EF4-FFF2-40B4-BE49-F238E27FC236}">
                <a16:creationId xmlns:a16="http://schemas.microsoft.com/office/drawing/2014/main" id="{D9598C18-8AA7-46FE-AEC9-551020051D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3183347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imagesCAQFNLCM.jpg">
            <a:extLst>
              <a:ext uri="{FF2B5EF4-FFF2-40B4-BE49-F238E27FC236}">
                <a16:creationId xmlns:a16="http://schemas.microsoft.com/office/drawing/2014/main" id="{897E1A34-6395-4BC7-96CA-714D8900DC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500306"/>
            <a:ext cx="3000396" cy="2238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imagesCA2UNFJ5.jpg">
            <a:extLst>
              <a:ext uri="{FF2B5EF4-FFF2-40B4-BE49-F238E27FC236}">
                <a16:creationId xmlns:a16="http://schemas.microsoft.com/office/drawing/2014/main" id="{25401E71-9A21-4FBB-8A83-D67FDD7D5F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572008"/>
            <a:ext cx="3214710" cy="2093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605" name="TextBox 4">
            <a:extLst>
              <a:ext uri="{FF2B5EF4-FFF2-40B4-BE49-F238E27FC236}">
                <a16:creationId xmlns:a16="http://schemas.microsoft.com/office/drawing/2014/main" id="{67E26795-73E8-4CE2-8C2D-1209A3522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786063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ovčereja</a:t>
            </a:r>
          </a:p>
        </p:txBody>
      </p:sp>
      <p:sp>
        <p:nvSpPr>
          <p:cNvPr id="25606" name="TextBox 5">
            <a:extLst>
              <a:ext uri="{FF2B5EF4-FFF2-40B4-BE49-F238E27FC236}">
                <a16:creationId xmlns:a16="http://schemas.microsoft.com/office/drawing/2014/main" id="{F5F03439-7D09-4CCF-BF1E-D3165E8F8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485775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sir</a:t>
            </a:r>
          </a:p>
        </p:txBody>
      </p:sp>
      <p:sp>
        <p:nvSpPr>
          <p:cNvPr id="25607" name="TextBox 6">
            <a:extLst>
              <a:ext uri="{FF2B5EF4-FFF2-40B4-BE49-F238E27FC236}">
                <a16:creationId xmlns:a16="http://schemas.microsoft.com/office/drawing/2014/main" id="{1554B9A4-20B5-442E-BCDE-4D858909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6286500"/>
            <a:ext cx="157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Meso- zrezek</a:t>
            </a:r>
          </a:p>
        </p:txBody>
      </p:sp>
    </p:spTree>
  </p:cSld>
  <p:clrMapOvr>
    <a:masterClrMapping/>
  </p:clrMapOvr>
  <p:transition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0E6A-3CAC-49A0-BB98-DF0B5C04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latin typeface="Bradley Hand ITC" pitchFamily="66" charset="0"/>
              </a:rPr>
              <a:t>Viri- besedilo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76396925-A0AC-45FC-AC93-EC21C90E58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http://www.australasia.si/AUSASIA_SI,,destinacije/nova_zelandija/tab_klima_in_vreme.htm</a:t>
            </a:r>
          </a:p>
          <a:p>
            <a:r>
              <a:rPr lang="sl-SI" altLang="sl-SI"/>
              <a:t>http://www.smrklja.si/node/16187</a:t>
            </a:r>
          </a:p>
          <a:p>
            <a:r>
              <a:rPr lang="sl-SI" altLang="sl-SI"/>
              <a:t>http://sites.google.com/site/lucijaako/novazelandija</a:t>
            </a:r>
          </a:p>
          <a:p>
            <a:r>
              <a:rPr lang="sl-SI" altLang="sl-SI"/>
              <a:t>http://www2.arnes.si/~jdobaj/zgodovina/geografija/8razred/Avst_Ocean/NZelandija_naloge/nz_vsebina.htm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CEFC-5C4A-476E-9BF1-D9DB57C0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</a:t>
            </a:r>
            <a:r>
              <a:rPr lang="sl-SI" sz="5400" dirty="0">
                <a:latin typeface="Bradley Hand ITC" pitchFamily="66" charset="0"/>
              </a:rPr>
              <a:t>kazalo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24BDED8-E9F8-461C-B2A9-446101F6D9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457200" indent="-457200">
              <a:buFont typeface="Century Schoolbook" panose="02040604050505020304" pitchFamily="18" charset="0"/>
              <a:buAutoNum type="arabicPeriod"/>
            </a:pPr>
            <a:r>
              <a:rPr lang="sl-SI" altLang="sl-SI">
                <a:latin typeface="Comic Sans MS" panose="030F0702030302020204" pitchFamily="66" charset="0"/>
              </a:rPr>
              <a:t>Osnovni podatki</a:t>
            </a:r>
          </a:p>
          <a:p>
            <a:pPr marL="457200" indent="-457200">
              <a:buFont typeface="Century Schoolbook" panose="02040604050505020304" pitchFamily="18" charset="0"/>
              <a:buAutoNum type="arabicPeriod"/>
            </a:pPr>
            <a:r>
              <a:rPr lang="sl-SI" altLang="sl-SI">
                <a:latin typeface="Comic Sans MS" panose="030F0702030302020204" pitchFamily="66" charset="0"/>
              </a:rPr>
              <a:t>Zgodovina</a:t>
            </a:r>
          </a:p>
          <a:p>
            <a:pPr marL="457200" indent="-457200">
              <a:buFont typeface="Century Schoolbook" panose="02040604050505020304" pitchFamily="18" charset="0"/>
              <a:buAutoNum type="arabicPeriod"/>
            </a:pPr>
            <a:r>
              <a:rPr lang="sl-SI" altLang="sl-SI">
                <a:latin typeface="Comic Sans MS" panose="030F0702030302020204" pitchFamily="66" charset="0"/>
              </a:rPr>
              <a:t>Lega</a:t>
            </a:r>
          </a:p>
          <a:p>
            <a:pPr marL="457200" indent="-457200">
              <a:buFont typeface="Century Schoolbook" panose="02040604050505020304" pitchFamily="18" charset="0"/>
              <a:buAutoNum type="arabicPeriod"/>
            </a:pPr>
            <a:r>
              <a:rPr lang="sl-SI" altLang="sl-SI">
                <a:latin typeface="Comic Sans MS" panose="030F0702030302020204" pitchFamily="66" charset="0"/>
              </a:rPr>
              <a:t>Površje</a:t>
            </a:r>
          </a:p>
          <a:p>
            <a:pPr marL="457200" indent="-457200">
              <a:buFont typeface="Century Schoolbook" panose="02040604050505020304" pitchFamily="18" charset="0"/>
              <a:buAutoNum type="arabicPeriod"/>
            </a:pPr>
            <a:r>
              <a:rPr lang="sl-SI" altLang="sl-SI">
                <a:latin typeface="Comic Sans MS" panose="030F0702030302020204" pitchFamily="66" charset="0"/>
              </a:rPr>
              <a:t>Podnebje</a:t>
            </a:r>
          </a:p>
          <a:p>
            <a:pPr marL="457200" indent="-457200">
              <a:buFont typeface="Century Schoolbook" panose="02040604050505020304" pitchFamily="18" charset="0"/>
              <a:buAutoNum type="arabicPeriod"/>
            </a:pPr>
            <a:r>
              <a:rPr lang="sl-SI" altLang="sl-SI">
                <a:latin typeface="Comic Sans MS" panose="030F0702030302020204" pitchFamily="66" charset="0"/>
              </a:rPr>
              <a:t>Rastlinstvo</a:t>
            </a:r>
          </a:p>
          <a:p>
            <a:pPr marL="457200" indent="-457200">
              <a:buFont typeface="Century Schoolbook" panose="02040604050505020304" pitchFamily="18" charset="0"/>
              <a:buAutoNum type="arabicPeriod"/>
            </a:pPr>
            <a:r>
              <a:rPr lang="sl-SI" altLang="sl-SI">
                <a:latin typeface="Comic Sans MS" panose="030F0702030302020204" pitchFamily="66" charset="0"/>
              </a:rPr>
              <a:t>Prebivalstvo</a:t>
            </a:r>
          </a:p>
          <a:p>
            <a:pPr marL="457200" indent="-457200">
              <a:buFont typeface="Century Schoolbook" panose="02040604050505020304" pitchFamily="18" charset="0"/>
              <a:buAutoNum type="arabicPeriod"/>
            </a:pPr>
            <a:r>
              <a:rPr lang="sl-SI" altLang="sl-SI">
                <a:latin typeface="Comic Sans MS" panose="030F0702030302020204" pitchFamily="66" charset="0"/>
              </a:rPr>
              <a:t>Živalstvo</a:t>
            </a:r>
          </a:p>
          <a:p>
            <a:pPr marL="457200" indent="-457200">
              <a:buFont typeface="Century Schoolbook" panose="02040604050505020304" pitchFamily="18" charset="0"/>
              <a:buAutoNum type="arabicPeriod"/>
            </a:pPr>
            <a:r>
              <a:rPr lang="sl-SI" altLang="sl-SI">
                <a:latin typeface="Comic Sans MS" panose="030F0702030302020204" pitchFamily="66" charset="0"/>
              </a:rPr>
              <a:t>Gospodarstvo</a:t>
            </a:r>
          </a:p>
          <a:p>
            <a:pPr marL="457200" indent="-457200">
              <a:buFont typeface="Century Schoolbook" panose="02040604050505020304" pitchFamily="18" charset="0"/>
              <a:buAutoNum type="arabicPeriod"/>
            </a:pPr>
            <a:r>
              <a:rPr lang="sl-SI" altLang="sl-SI">
                <a:latin typeface="Comic Sans MS" panose="030F0702030302020204" pitchFamily="66" charset="0"/>
              </a:rPr>
              <a:t>Viri</a:t>
            </a:r>
          </a:p>
          <a:p>
            <a:pPr marL="457200" indent="-457200">
              <a:buFont typeface="Wingdings" panose="05000000000000000000" pitchFamily="2" charset="2"/>
              <a:buNone/>
            </a:pPr>
            <a:endParaRPr lang="sl-SI" altLang="sl-SI"/>
          </a:p>
          <a:p>
            <a:pPr marL="457200" indent="-457200">
              <a:buFont typeface="Century Schoolbook" panose="02040604050505020304" pitchFamily="18" charset="0"/>
              <a:buAutoNum type="arabicPeriod"/>
            </a:pPr>
            <a:endParaRPr lang="sl-SI" altLang="sl-SI"/>
          </a:p>
          <a:p>
            <a:pPr marL="457200" indent="-457200">
              <a:buFont typeface="Century Schoolbook" panose="02040604050505020304" pitchFamily="18" charset="0"/>
              <a:buAutoNum type="arabicPeriod"/>
            </a:pPr>
            <a:endParaRPr lang="sl-SI" altLang="sl-SI"/>
          </a:p>
          <a:p>
            <a:pPr marL="457200" indent="-457200">
              <a:buFont typeface="Century Schoolbook" panose="02040604050505020304" pitchFamily="18" charset="0"/>
              <a:buAutoNum type="arabicPeriod"/>
            </a:pPr>
            <a:endParaRPr lang="sl-SI" altLang="sl-SI"/>
          </a:p>
        </p:txBody>
      </p:sp>
      <p:pic>
        <p:nvPicPr>
          <p:cNvPr id="4" name="Picture 3" descr="nz-flag.jpg">
            <a:extLst>
              <a:ext uri="{FF2B5EF4-FFF2-40B4-BE49-F238E27FC236}">
                <a16:creationId xmlns:a16="http://schemas.microsoft.com/office/drawing/2014/main" id="{997C609A-0760-4384-BF68-90A63A3548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000372"/>
            <a:ext cx="2731449" cy="363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ova-zelandija.jpg">
            <a:extLst>
              <a:ext uri="{FF2B5EF4-FFF2-40B4-BE49-F238E27FC236}">
                <a16:creationId xmlns:a16="http://schemas.microsoft.com/office/drawing/2014/main" id="{0802A3AC-7789-4BBF-AB53-3A1D0FAE6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1500188"/>
            <a:ext cx="2574925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2" name="TextBox 5">
            <a:extLst>
              <a:ext uri="{FF2B5EF4-FFF2-40B4-BE49-F238E27FC236}">
                <a16:creationId xmlns:a16="http://schemas.microsoft.com/office/drawing/2014/main" id="{71196F1C-CABF-4BA7-83D0-DA67DA466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357563"/>
            <a:ext cx="228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Njihovo</a:t>
            </a:r>
          </a:p>
          <a:p>
            <a:r>
              <a:rPr lang="sl-SI" altLang="sl-SI"/>
              <a:t> nogometno društvo</a:t>
            </a:r>
          </a:p>
        </p:txBody>
      </p:sp>
      <p:sp>
        <p:nvSpPr>
          <p:cNvPr id="9223" name="TextBox 7">
            <a:extLst>
              <a:ext uri="{FF2B5EF4-FFF2-40B4-BE49-F238E27FC236}">
                <a16:creationId xmlns:a16="http://schemas.microsoft.com/office/drawing/2014/main" id="{B0023DA2-4F07-405D-959C-C6C52B19B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6215063"/>
            <a:ext cx="180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Nova Zelandija</a:t>
            </a:r>
          </a:p>
        </p:txBody>
      </p:sp>
    </p:spTree>
  </p:cSld>
  <p:clrMapOvr>
    <a:masterClrMapping/>
  </p:clrMapOvr>
  <p:transition>
    <p:pull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C1FA-78A5-4761-978A-E8938583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latin typeface="Bradley Hand ITC" pitchFamily="66" charset="0"/>
              </a:rPr>
              <a:t>Viri- slike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50C8F128-2FA7-4503-8252-1B3B6578C78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 sz="1200"/>
              <a:t>http://www.google.si/imgres?imgurl=http://www.nathanwinograd.com/wp-content/uploads/2010/04/New-Zealand-flag.jpg&amp;imgrefurl=http://www.nathanwinograd.com/%3Fp%3D3326&amp;usg=__iNrmML1yekoIZKT--a2Epc051A=&amp;h=426&amp;w=640&amp;sz=27&amp;hl=sl&amp;start=0&amp;sig2=PmkwB6vE8MjBkD7ivTQylw&amp;zoom=1&amp;tbnid=6g_wtr6kNACRHM:&amp;tbnh=101&amp;tbnw=151&amp;ei=7q3WTP-rE8GBswbn-rCdCA&amp;prev=/images%3Fq%3Dnew%2Bzeland%2Bflag%26um%3D1%26hl%3Dsl%26biw%3D1916%26bih%3D841%26tbs%3Disch:1&amp;um=1&amp;itbs=1&amp;iact=rc&amp;dur=265&amp;oei=7q3WTP-rE8GBswbn-rCdCA&amp;esq=1&amp;page=1&amp;ndsp=50&amp;ved=1t:429,r:8,s:0&amp;tx=59&amp;ty=65</a:t>
            </a:r>
          </a:p>
          <a:p>
            <a:r>
              <a:rPr lang="sl-SI" altLang="sl-SI" sz="1200"/>
              <a:t>http://www.google.si/imgres?imgurl=http://www.newzealand-traveler.com/pictures/history.jpg&amp;imgrefurl=http://www.newzealand-traveler.com/history.php&amp;usg=__Ke211M6X7sJrUhFr4xNVH5eu3e4=&amp;h=433&amp;w=300&amp;sz=10&amp;hl=sl&amp;start=0&amp;sig2=wEPeHswvGwlC__HI_AtJhg&amp;zoom=1&amp;tbnid=aTd0pavyQsf1pM:&amp;tbnh=127&amp;tbnw=89&amp;ei=mLDWTNrPNdSCswbd6OiGCA&amp;prev=/images%3Fq%3Dnova%2Bzelandija%2Bzgodovina%26um%3D1%26hl%3Dsl%26sa%3DN%26biw%3D1916%26bih%3D841%26tbs%3Disch:10%2C3&amp;um=1&amp;itbs=1&amp;iact=hc&amp;vpx=300&amp;vpy=178&amp;dur=640&amp;hovh=270&amp;hovw=187&amp;tx=136&amp;ty=144&amp;oei=mLDWTNrPNdSCswbd6OiGCA&amp;esq=1&amp;page=1&amp;ndsp=53&amp;ved=1t:429,r:12,s:0&amp;biw=1916&amp;bih=841</a:t>
            </a:r>
          </a:p>
          <a:p>
            <a:r>
              <a:rPr lang="sl-SI" altLang="sl-SI" sz="1200"/>
              <a:t>http://www.google.si/imgres?imgurl=http://www.turkishvillas.com/images/ANZACATTACK.jpg&amp;imgrefurl=http://www.turkishvillas.com/anzac-gallipoli.htm&amp;usg=__7gOQ0wgEqNGhMbfn8osXoC3s1BM=&amp;h=292&amp;w=450&amp;sz=19&amp;hl=sl&amp;start=0&amp;sig2=UZpB3L0Rv0rvEpTWHgWBwA&amp;zoom=1&amp;tbnid=xQ1rsI_9zs3ujM:&amp;tbnh=117&amp;tbnw=180&amp;ei=xrHWTJSeAo70sgb39Pj_Bw&amp;prev=/images%3Fq%3Dnova%2Bzelandija%2Bzgodovina%26um%3D1%26hl%3Dsl%26sa%3DN%26biw%3D1916%26bih%3D841%26tbs%3Disch:1&amp;um=1&amp;itbs=1&amp;iact=rc&amp;dur=1029&amp;oei=xrHWTJSeAo70sgb39Pj_Bw&amp;esq=1&amp;page=1&amp;ndsp=53&amp;ved=1t:429,r:1,s:0&amp;tx=138&amp;ty=83</a:t>
            </a:r>
          </a:p>
          <a:p>
            <a:endParaRPr lang="sl-SI" altLang="sl-SI" sz="1200"/>
          </a:p>
          <a:p>
            <a:endParaRPr lang="sl-SI" altLang="sl-SI" sz="1200"/>
          </a:p>
          <a:p>
            <a:endParaRPr lang="sl-SI" altLang="sl-SI"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EEB49-A7A7-4763-A3AC-E102A7B5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4313"/>
            <a:ext cx="7467600" cy="71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987AA669-E468-4D0D-B2D4-BF330D61F7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825"/>
          </a:xfrm>
        </p:spPr>
        <p:txBody>
          <a:bodyPr/>
          <a:lstStyle/>
          <a:p>
            <a:r>
              <a:rPr lang="sl-SI" altLang="sl-SI" sz="1200"/>
              <a:t>http://www.google.si/imgres?imgurl=http://www.artisanwebdesign.co.nz/images/world-nz-christchurch.gif&amp;imgrefurl=http://www.artisanwebdesign.co.nz/contactus.asp&amp;usg=__WP5vIHv_8n8UJtlaBd9ETbwqQlo=&amp;h=340&amp;w=420&amp;sz=16&amp;hl=sl&amp;start=31&amp;sig2=AOtMWFIiQiZc72c_S9YzwA&amp;zoom=1&amp;tbnid=2aWZScG7ZTLlZM:&amp;tbnh=101&amp;tbnw=125&amp;ei=xLPWTKjNOo6Dswb4u6WJCA&amp;prev=/images%3Fq%3Dnew%2Bzealand%2Bmap%2Bof%2Bthe%2Bworld%26um%3D1%26hl%3Dsl%26sa%3DX%26biw%3D1899%26bih%3D841%26tbs%3Disch:1&amp;um=1&amp;itbs=1</a:t>
            </a:r>
          </a:p>
          <a:p>
            <a:r>
              <a:rPr lang="sl-SI" altLang="sl-SI" sz="1200"/>
              <a:t>http://www.google.si/imgres?imgurl=http://www.odisej.net/si/imagelib/zoom//default/palma-uvoz/pacifiski-dvojcek-avstralija-in-nova-zelandija/325-lake_wanaka__new_zealand.jpg&amp;imgrefurl=http://www.odisej.net/si/aranzmaji/avstralija/avstralija/pacifiski-dvojcek-avstralija-in-nova-zelandija%3Fcg%3D69%26cn%3D64%26ct%3D524%26ht%3D1886%26tab%3Ddescription&amp;usg=__4cjz36ETKKLKm1csMm987zE2oVA=&amp;h=400&amp;w=533&amp;sz=72&amp;hl=sl&amp;start=0&amp;sig2=-FYEqoNnce9WSxa0r-1GCQ&amp;zoom=1&amp;tbnid=ekTnP8oy50ixAM:&amp;tbnh=129&amp;tbnw=170&amp;ei=vLTWTOzJKsm0tAbnsNnHCA&amp;prev=/images%3Fq%3Dnova%2Bzelandija%2Bpovr%25C5%25A1je%26um%3D1%26hl%3Dsl%26biw%3D1916%26bih%3D841%26tbs%3Disch:1&amp;um=1&amp;itbs=1&amp;iact=hc&amp;vpx=771&amp;vpy=73&amp;dur=359&amp;hovh=194&amp;hovw=259&amp;tx=164&amp;ty=139&amp;oei=vLTWTOzJKsm0tAbnsNnHCA&amp;esq=1&amp;page=1&amp;ndsp=50&amp;ved=1t:429,r:4,s:0</a:t>
            </a:r>
          </a:p>
          <a:p>
            <a:r>
              <a:rPr lang="sl-SI" altLang="sl-SI" sz="1200"/>
              <a:t>http://www.google.si/imgres?imgurl=http://imagecache6.allposters.com/LRG/21/2188/D5DAD00Z.jpg&amp;imgrefurl=http://abundancesecrets.com/motivational-posters/index.php%3Fitem%3D2694958&amp;usg=__bJkgbnrN6qpVNJpZgVUR5OWQaxQ=&amp;h=300&amp;w=400&amp;sz=30&amp;hl=sl&amp;start=40&amp;sig2=h6wVNRPkGJxcdCmZj64_-w&amp;zoom=1&amp;tbnid=hA7RUTPwyMSvaM:&amp;tbnh=93&amp;tbnw=124&amp;ei=0bjWTKORNoGEswbNmMCbCA&amp;prev=/images%3Fq%3Dnew%2Bzealand%2Bmount%2Bcook%26um%3D1%26hl%3Dsl%26sa%3DX%26biw%3D1899%26bih%3D841%26tbs%3Disch:1&amp;um=1&amp;itbs=1</a:t>
            </a:r>
          </a:p>
          <a:p>
            <a:r>
              <a:rPr lang="sl-SI" altLang="sl-SI" sz="1200"/>
              <a:t>http://www.google.si/imgres?imgurl=http://www.thecanvasworks.ie/productimages/searchimages/337_Beaulieu.jpg&amp;imgrefurl=http://www.thecanvasworks.ie/cart/viewprod/337.htm&amp;usg=__RRNDBV1N1Hp50_i1fUDBJoM5Ew8=&amp;h=370&amp;w=370&amp;sz=50&amp;hl=sl&amp;start=2&amp;sig2=NxXVgPnSpHxQK3A0gW8PPw&amp;zoom=1&amp;tbnid=3jyf1716MLbNJM:&amp;tbnh=122&amp;tbnw=122&amp;ei=NLrWTKnTCMeFswa5tdyYCA&amp;prev=/images%3Fq%3Dnew%2Bzealand%2Bwoods%26um%3D1%26hl%3Dsl%26biw%3D1899%26bih%3D841%26tbs%3Disch:1&amp;um=1&amp;itbs=1</a:t>
            </a:r>
          </a:p>
          <a:p>
            <a:r>
              <a:rPr lang="sl-SI" altLang="sl-SI" sz="1200"/>
              <a:t>http://www.qhodnoceni.cz/view_foto.php?fid=525802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B6CF-5E26-4358-A425-9D2A2433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8913"/>
            <a:ext cx="7467600" cy="46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138EE-892F-4C17-B729-07EB8C2F62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71438"/>
            <a:ext cx="7467600" cy="6402387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images.forbestraveler.com/media/photos/inspirations/2007/08/volcano-10-g.jpg&amp;imgrefurl=http://membership.forbestraveler.com/adventure/volcano-adventures-slide-10.html&amp;usg=__ss4NPtvGqG4h8rfoPVx9Aikb_gU=&amp;h=280&amp;w=425&amp;sz=61&amp;hl=sl&amp;start=4&amp;sig2=Z8LtmXXH0fWwyOl23MxyNA&amp;zoom=1&amp;tbnid=s_7zb9da29hNEM:&amp;tbnh=83&amp;tbnw=126&amp;ei=X77WTKmBN8qFswadqKWECA&amp;prev=/images%3Fq%3Dnew%2Bzealand%2Bvolcano%26um%3D1%26hl%3Dsl%26sa%3DX%26biw%3D1899%26bih%3D841%26tbs%3Disch:1&amp;um=1&amp;itbs=1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lloydi.com/travel-witing/round-the-world-trip/_wallpaper/_wallpaper-Images/24.jpg&amp;imgrefurl=http://lloydi.com/travel-writing/round-the-world-trip/_wallpaper/_wallpaper-Pages/Image24.php&amp;usg=__Y8v8yFNZa5fr90E0YZu1uzx3OaQ=&amp;h=768&amp;w=1024&amp;sz=449&amp;hl=sl&amp;start=0&amp;sig2=tB9SODdTkxBuiOTupCgdOQ&amp;zoom=1&amp;tbnid=aGq4_d9qFr0YQM:&amp;tbnh=160&amp;tbnw=213&amp;ei=0MTWTKi3EYKxtAbQ5ImSCA&amp;prev=/images%3Fq%3Dnew%2Bzeland%2Bmountain%26hl%3Dsl%26sa%3DG%26biw%3D1916%26bih%3D841%26gbv%3D2%26tbs%3Disch:1&amp;itbs=1&amp;iact=rc&amp;dur=112&amp;oei=0MTWTKi3EYKxtAbQ5ImSCA&amp;esq=1&amp;page=1&amp;ndsp=32&amp;ved=1t:429,r:8,s:0&amp;tx=116&amp;ty=96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www.iexplore.com/img2/climate/nzl_01.gif&amp;imgrefurl=http://www.iexplore.com/dmap/New%2BZealand/Weather%2Band%2BClimate&amp;usg=__H8ky9YzLBpYS3Iq6y5F5KyZBrM8=&amp;h=271&amp;w=280&amp;sz=12&amp;hl=sl&amp;start=2&amp;sig2=9ZNCnMZ2BWcY9hABAdSBqg&amp;zoom=1&amp;tbnid=IzvQIVL1uEAYrM:&amp;tbnh=110&amp;tbnw=114&amp;ei=QsfWTOKyG4S1tAbH5OyNCA&amp;prev=/images%3Fq%3Dnew%2Bzealand%2Bweather%26hl%3Dsl%26sa%3DX%26biw%3D1916%26bih%3D841%26gbv%3D2%26tbs%3Disch:1&amp;itbs=1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google.si/imgres?imgurl=http://www.wrh.noaa.gov/hnx/newslet/spring03/sun062clipart.jpg&amp;imgrefurl=http://www.wrh.noaa.gov/hnx/newslet/spring03/dryheat.htm&amp;usg=__uZNRjvzmTIdkzGHKruLF7CZIyjQ=&amp;h=300&amp;w=299&amp;sz=48&amp;hl=sl&amp;start=0&amp;sig2=p7gTj2WBDw9xFmQApB-NVg&amp;zoom=1&amp;tbnid=7ilYBNfFP39flM:&amp;tbnh=161&amp;tbnw=160&amp;ei=O8nWTMS9CIaCswaJr7GXCA&amp;prev=/images%3Fq%3Dsun%26hl%3Dsl%26biw%3D1916%26bih%3D841%26gbv%3D2%26tbs%3Disch:1&amp;itbs=1&amp;iact=rc&amp;dur=234&amp;oei=O8nWTMS9CIaCswaJr7GXCA&amp;esq=1&amp;page=1&amp;ndsp=36&amp;ved=1t:429,r:24,s:0&amp;tx=116&amp;ty=72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.google.si/imgres?imgurl=http://www.photoseek.com/07NZ-3/bin/images/large/07NZ_6230_mossy_trees.jpg&amp;imgrefurl=http://www.photoseek.com/nz3.html&amp;usg=__rFKK3NV08VFGWVF0EI1j1ri8IVI=&amp;h=649&amp;w=487&amp;sz=367&amp;hl=sl&amp;start=0&amp;sig2=C55z0M5Pf0wILXiiaR-BIg&amp;zoom=1&amp;tbnid=EgmmqivzRKHa8M:&amp;tbnh=125&amp;tbnw=94&amp;ei=P8vWTKbaKsuDswaOroiOCA&amp;prev=/images%3Fq%3Dnew%2Bzealand%2Btrees%26hl%3Dsl%26sa%3DX%26gbv%3D2%26biw%3D1899%26bih%3D841%26tbs%3Disch:10%2C2520%2C252&amp;itbs=1&amp;iact=hc&amp;vpx=295&amp;vpy=371&amp;dur=639&amp;hovh=259&amp;hovw=194&amp;tx=118&amp;ty=116&amp;oei=P8vWTKbaKsuDswaOroiOCA&amp;esq=1&amp;page=1&amp;ndsp=52&amp;ved=1t:429,r:43,s:0&amp;biw=1899&amp;bih=841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sz="12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4A21-212A-4CD3-AFD0-211EAA4B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28625"/>
            <a:ext cx="7467600" cy="2143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4F435-496D-457C-A3A7-D17FA22C326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2875"/>
            <a:ext cx="7467600" cy="63309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www.hickerphoto.com/data/media/152/new-zealand-fern_3532.jpg&amp;imgrefurl=http://www.hickerphoto.com/new-zealand-fern-3532-pictures.htm&amp;usg=__o0MpPVac8gJ49LqdP26ZG6PM3YE=&amp;h=313&amp;w=468&amp;sz=61&amp;hl=sl&amp;start=5&amp;sig2=9NcQV7htq7-xilNVXWpjJQ&amp;zoom=1&amp;tbnid=2oBEuDU_889ZyM:&amp;tbnh=86&amp;tbnw=128&amp;ei=ic7WTLrJG82Cswam-_mVCA&amp;prev=/images%3Fq%3Drastline%2Bnova%2Bzelandija%26hl%3Dsl%26sa%3DX%26gbv%3D2%26biw%3D1899%26bih%3D841%26tbs%3Disch:1&amp;itbs=1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http://www.tropicalholidayshop.com/images/tropical-rain-forest.jpg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vrt-art.si/media/uploads/_custom/vrt2.jpg&amp;imgrefurl=http://vrt-art.si/sl/Ureditev%2Bvrta&amp;usg=__5l0Ei3rjoWYgTY8kYMleXOKL3R4=&amp;h=300&amp;w=400&amp;sz=68&amp;hl=sl&amp;start=0&amp;sig2=zmKjvUG_fprbuuMPexbi4Q&amp;zoom=1&amp;tbnid=pPe5oo9WP4ysjM:&amp;tbnh=131&amp;tbnw=175&amp;ei=tNPWTOOKMo3xsgbF6uCZCA&amp;prev=/images%3Fq%3Dzimzelene%2Brastline%26um%3D1%26hl%3Dsl%26sa%3DX%26biw%3D1899%26bih%3D841%26tbs%3Disch:1&amp;um=1&amp;itbs=1&amp;iact=hc&amp;vpx=233&amp;vpy=353&amp;dur=1373&amp;hovh=194&amp;hovw=259&amp;tx=198&amp;ty=100&amp;oei=tNPWTOOKMo3xsgbF6uCZCA&amp;esq=1&amp;page=1&amp;ndsp=55&amp;ved=1t:429,r:23,s:0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img183.imageshack.us/img183/8529/16076864ba9.jpg&amp;imgrefurl=http://www.klemen.fraj.net/%3Fm%3D200610%26paged%3D5&amp;usg=__a_b8k_3j0QqzIcwvWQnwqQWdtJs=&amp;h=301&amp;w=425&amp;sz=24&amp;hl=sl&amp;start=0&amp;sig2=slKE5HQmxr42WOmhTU9Dzw&amp;zoom=1&amp;tbnid=ZIypPn5Rm3spmM:&amp;tbnh=127&amp;tbnw=180&amp;ei=LdXWTK-uDcSytAauv5GUCA&amp;prev=/images%3Fq%3Dbelci%26um%3D1%26hl%3Dsl%26sa%3DN%26biw%3D1899%26bih%3D841%26tbs%3Disch:1&amp;um=1&amp;itbs=1&amp;iact=rc&amp;dur=187&amp;oei=LdXWTK-uDcSytAauv5GUCA&amp;esq=1&amp;page=1&amp;ndsp=53&amp;ved=1t:429,r:12,s:0&amp;tx=90&amp;ty=53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http://kvak.napovednik.com/kitajci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web7.netdomena1.com/jabadabadu/images/zoom/MNSJAI/indijci_indijke.jpg&amp;imgrefurl=http://web7.netdomena1.com/jabadabadu/index.php%3Foption%3Dcom_zoom%26Itemid%3D35%26page%3Dview%26catid%3D1%26key%3D49&amp;usg=__Z3RhwCa12iwI_82nSF9HlvRpsHc=&amp;h=340&amp;w=452&amp;sz=49&amp;hl=sl&amp;start=0&amp;zoom=1&amp;tbnid=UR7d-dbZyESTeM:&amp;tbnh=131&amp;tbnw=163&amp;prev=/images%3Fq%3Dindijci%26um%3D1%26hl%3Dsl%26sa%3DG%26biw%3D1899%26bih%3D841%26tbs%3Disch:1&amp;um=1&amp;itbs=1&amp;iact=rc&amp;dur=359&amp;ei=sODWTPnUGsGytAbxwtCMCA&amp;oei=sODWTPnUGsGytAbxwtCMCA&amp;esq=1&amp;page=1&amp;ndsp=53&amp;ved=1t:429,r:0,s:0&amp;tx=129&amp;ty=56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0837-3D1D-4CD9-9481-C8D4541F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428625"/>
            <a:ext cx="7467600" cy="142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70C96-0D75-432D-BB08-7A343F71FB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2875"/>
            <a:ext cx="7467600" cy="63309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www.flatrock.org.nz/topics/wellington/assets/once_were_wellington.jpg&amp;imgrefurl=http://www.flatrock.org.nz/topics/wellington/switched_on_where_the_wind_blows.htm&amp;usg=__GvR0zKiB8AM-rP75i5qUhMcIWLY=&amp;h=528&amp;w=800&amp;sz=58&amp;hl=sl&amp;start=0&amp;zoom=1&amp;tbnid=-DotPr1mwVioOM:&amp;tbnh=142&amp;tbnw=215&amp;prev=/images%3Fq%3Dwellington%26hl%3Dsl%26sa%3DX%26biw%3D1916%26bih%3D841%26gbv%3D2%26tbs%3Disch:1&amp;itbs=1&amp;iact=rc&amp;dur=250&amp;ei=suLWTIOVKND1sgbuzpSMCA&amp;oei=suLWTIOVKND1sgbuzpSMCA&amp;esq=1&amp;page=1&amp;ndsp=32&amp;ved=1t:429,r:3,s:0&amp;tx=114&amp;ty=86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upload.wikimedia.org/wikipedia/commons/7/75/Sphenodon_punctatus_in_Waikanae,_New_Zealand.jpg&amp;imgrefurl=http://commons.wikimedia.org/wiki/File:Sphenodon_punctatus_in_Waikanae,_New_Zealand.jpg&amp;usg=__z7C_CnBPtmqdCWaj4JsS49dCPFo=&amp;h=2448&amp;w=3264&amp;sz=1747&amp;hl=sl&amp;start=0&amp;zoom=1&amp;tbnid=5JR1uVhMBmnOCM:&amp;tbnh=129&amp;tbnw=159&amp;prev=/images%3Fq%3Dnova%2Bzelandija%2Btuatara%26um%3D1%26hl%3Dsl%26sa%3DN%26biw%3D1899%26bih%3D841%26tbs%3Disch:1&amp;um=1&amp;itbs=1&amp;iact=rc&amp;dur=328&amp;ei=lOPWTIa4F8eAswbl8oSICA&amp;oei=lOPWTIa4F8eAswbl8oSICA&amp;esq=1&amp;page=1&amp;ndsp=50&amp;ved=1t:29,r:0,s:0&amp;tx=54&amp;ty=49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4.bp.blogspot.com/_ieqsyxnYlNo/TJMx5XspSkI/AAAAAAAALm8/JCd5qOWzGzM/s1600/kiwi-flag.gif&amp;imgrefurl=http://coronationstreetupdates.blogspot.com/2010/09/coronation-street-fan-club-in-new.html&amp;usg=__2mAeI-L42EEEw98bpgwVDzxfIDE=&amp;h=238&amp;w=350&amp;sz=20&amp;hl=sl&amp;start=0&amp;zoom=1&amp;tbnid=Ww-seCTYUbmDFM:&amp;tbnh=119&amp;tbnw=175&amp;prev=/images%3Fq%3Dkivi%2Bnew%2Bzealand%26um%3D1%26hl%3Dsl%26sa%3DN%26biw%3D1899%26bih%3D841%26tbs%3Disch:1&amp;um=1&amp;itbs=1&amp;iact=hc&amp;vpx=118&amp;vpy=79&amp;dur=967&amp;hovh=185&amp;hovw=272&amp;tx=151&amp;ty=72&amp;ei=C-TWTILzC8OOswb6st2PCA&amp;oei=C-TWTILzC8OOswb6st2PCA&amp;esq=1&amp;page=1&amp;ndsp=55&amp;ved=1t:429,r:0,s:0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www.disabilitytravel.com/images/kiwi-sign.jpg&amp;imgrefurl=http://www.disabilitytravel.com/independent/new_zealand/answers-new-zealand.htm&amp;usg=__MsIfMZwAQcho8Zg2Iz-FVv3ykYs=&amp;h=240&amp;w=236&amp;sz=17&amp;hl=sl&amp;start=0&amp;zoom=1&amp;tbnid=m3Z6ZzflKvT9AM:&amp;tbnh=134&amp;tbnw=132&amp;prev=/images%3Fq%3Dnew%2Bzealand%2Bkivi%26hl%3Dsl%26sa%3DG%26biw%3D1916%26bih%3D841%26gbv%3D2%26tbs%3Disch:1&amp;itbs=1&amp;iact=hc&amp;vpx=802&amp;vpy=76&amp;dur=405&amp;hovh=192&amp;hovw=188&amp;tx=94&amp;ty=128&amp;ei=9OXWTMqWOY2BswbtsI2MCA&amp;oei=9OXWTMqWOY2BswbtsI2MCA&amp;esq=1&amp;page=1&amp;ndsp=54&amp;ved=1t:429,r:4,s:0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64FE0-3245-4816-9B23-5EE0C197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28688"/>
            <a:ext cx="7467600" cy="285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8CB36-CA16-4F3A-8AAE-E07A176AA2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7467600" cy="625951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www.disabilitytravel.com/images/kiwi-sign.jpg&amp;imgrefurl=http://www.disabilitytravel.com/independent/new_zealand/answers-new-zealand.htm&amp;usg=__MsIfMZwAQcho8Zg2Iz-FVv3ykYs=&amp;h=240&amp;w=236&amp;sz=17&amp;hl=sl&amp;start=0&amp;zoom=1&amp;tbnid=m3Z6ZzflKvT9AM:&amp;tbnh=134&amp;tbnw=132&amp;prev=/images%3Fq%3Dnew%2Bzealand%2Bkivi%26hl%3Dsl%26sa%3DG%26biw%3D1916%26bih%3D841%26gbv%3D2%26tbs%3Disch:1&amp;itbs=1&amp;iact=hc&amp;vpx=802&amp;vpy=76&amp;dur=405&amp;hovh=192&amp;hovw=188&amp;tx=94&amp;ty=128&amp;ei=9OXWTMqWOY2BswbtsI2MCA&amp;oei=9OXWTMqWOY2BswbtsI2MCA&amp;esq=1&amp;page=1&amp;ndsp=54&amp;ved=1t:429,r:4,s:0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www.destination360.com/australia-south-pacific/new-zealand/images/s/auckland-zoo.jpg&amp;imgrefurl=http://www.destination360.com/australia-south-pacific/new-zealand/auckland-zoo&amp;usg=__YDDumNN-9sgiVWjEt4Mr2pe5PXw=&amp;h=332&amp;w=415&amp;sz=64&amp;hl=sl&amp;start=0&amp;zoom=1&amp;tbnid=oEH2NtR9_858xM:&amp;tbnh=133&amp;tbnw=164&amp;prev=/images%3Fq%3Dnew%2Bzealand%2Banimals%26hl%3Dsl%26sa%3DG%26biw%3D1916%26bih%3D841%26gbv%3D2%26tbs%3Disch:1&amp;itbs=1&amp;iact=hc&amp;vpx=691&amp;vpy=508&amp;dur=6723&amp;hovh=201&amp;hovw=251&amp;tx=167&amp;ty=119&amp;ei=NubWTJGTOY6Dswb4u6WJCA&amp;oei=NubWTJGTOY6Dswb4u6WJCA&amp;esq=1&amp;page=1&amp;ndsp=53&amp;ved=1t:429,r:36,s:0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www.zunal.com/myaccount/uploads/060217_kiwi.jpg&amp;imgrefurl=http://www.zunal.com/index-matrix.php%3FCurriculum%3D101%26Grade%3D102%26page%3D3&amp;usg=__kUXA4w3DOVBeU4dNF66UmudRDBg=&amp;h=370&amp;w=461&amp;sz=41&amp;hl=sl&amp;start=0&amp;zoom=1&amp;tbnid=KvkIfq_AAnKONM:&amp;tbnh=133&amp;tbnw=173&amp;prev=/images%3Fq%3Dnew%2Bzealand%2Banimals%26um%3D1%26hl%3Dsl%26sa%3DX%26biw%3D1899%26bih%3D841%26tbs%3Disch:10%2C252&amp;um=1&amp;itbs=1&amp;iact=hc&amp;vpx=1543&amp;vpy=261&amp;dur=4571&amp;hovh=201&amp;hovw=251&amp;tx=138&amp;ty=94&amp;ei=Z-fWTMmaGMaJhQe_m7SZBQ&amp;oei=T-fWTO_AMND1sgbuzpSMCA&amp;esq=4&amp;page=1&amp;ndsp=51&amp;ved=1t:429,r:39,s:0&amp;biw=1899&amp;bih=841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www.redorbit.com/modules/reflib/article_images/42_4845b83b872efbedd0e63e73a4fb1df8.jpg&amp;imgrefurl=http://www.redorbit.com/education/reference_library/mammalia/new_zealand_sea_lion/2077/index.html&amp;usg=__doCR1q6jp1joL2HS-fMnPrwHUWo=&amp;h=387&amp;w=623&amp;sz=187&amp;hl=sl&amp;start=0&amp;zoom=1&amp;tbnid=oxJYrGLgi8ETnM:&amp;tbnh=109&amp;tbnw=175&amp;prev=/images%3Fq%3Dnova%2Bzelandija%2Banimals%26hl%3Dsl%26biw%3D1916%26bih%3D841%26gbv%3D2%26tbs%3Disch:10%2C3&amp;itbs=1&amp;iact=hc&amp;vpx=641&amp;vpy=78&amp;dur=5398&amp;hovh=177&amp;hovw=285&amp;tx=93&amp;ty=101&amp;ei=3efWTLWNMcmGsway-aSGCA&amp;oei=3efWTLWNMcmGsway-aSGCA&amp;esq=1&amp;page=1&amp;ndsp=53&amp;ved=1t:429,r:3,s:0&amp;biw=1916&amp;bih=841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57A8-B09F-45EB-9C05-B91846AF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214313"/>
            <a:ext cx="7467600" cy="2143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BAC0D-6EEA-4041-9B60-40D0094149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7467600" cy="61880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www2.arnes.si/~jdobaj/zgodovina/geografija/8razred/Avst_Ocean/NZelandija_naloge/image046.jpg&amp;imgrefurl=http://www2.arnes.si/~jdobaj/zgodovina/geografija/8razred/Avst_Ocean/NZelandija_naloge/NZnaloge_1.htm&amp;usg=__v6DoTa2J2wiplleOx7d7J24VOtE=&amp;h=164&amp;w=261&amp;sz=12&amp;hl=sl&amp;start=0&amp;zoom=1&amp;tbnid=avLKxrhwBBcdUM:&amp;tbnh=106&amp;tbnw=169&amp;prev=/images%3Fq%3Dnova%2Bzelandija%2B%25C5%25BEivinoreja%26hl%3Dsl%26biw%3D1916%26bih%3D841%26gbv%3D2%26tbs%3Disch:1&amp;itbs=1&amp;iact=hc&amp;vpx=147&amp;vpy=103&amp;dur=452&amp;hovh=131&amp;hovw=208&amp;tx=182&amp;ty=65&amp;ei=mOjWTPXPD4L3sgakx4H9Bw&amp;oei=mOjWTPXPD4L3sgakx4H9Bw&amp;esq=1&amp;page=1&amp;ndsp=54&amp;ved=1t:429,r:0,s:0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kandela.blog.siol.net/files/2009/09/bohinjski-sir.jpg&amp;imgrefurl=http://kandela.blog.siol.net/2009/09/22/kravji-bal-z-zamudo/&amp;usg=__V8L83m3bRRmXizyWi4SnlQjjvOM=&amp;h=388&amp;w=520&amp;sz=43&amp;hl=sl&amp;start=0&amp;zoom=1&amp;tbnid=2hYUOc9PSnZKFM:&amp;tbnh=134&amp;tbnw=163&amp;prev=/images%3Fq%3Dsir%26hl%3Dsl%26gbv%3D2%26biw%3D1899%26bih%3D841%26tbs%3Disch:1&amp;itbs=1&amp;iact=hc&amp;vpx=120&amp;vpy=356&amp;dur=125&amp;hovh=194&amp;hovw=260&amp;tx=188&amp;ty=79&amp;ei=sunWTNvAL4WDswaZhrSWCA&amp;oei=sunWTNvAL4WDswaZhrSWCA&amp;esq=1&amp;page=1&amp;ndsp=56&amp;ved=1t:429,r:22,s:0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http://www.hickerphoto.com/new-zealand-tourism-information-3542-pictures.htm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www.spasifikmag.com/images/travel%2520pacific/ARTICLES/niue/18AugNiueTourism.gif&amp;imgrefurl=http://www.spasifikmag.com/travelthepacific_niue18aug08nztourismteamsupwithniue/&amp;usg=__6j-oTm2B0tOOF3Kc8Owk86OgETQ=&amp;h=242&amp;w=275&amp;sz=47&amp;hl=sl&amp;start=0&amp;zoom=1&amp;tbnid=yVmJJZv3Q3qZ8M:&amp;tbnh=134&amp;tbnw=152&amp;prev=/images%3Fq%3Dnova%2Bzelandija%2Bturizem%26um%3D1%26hl%3Dsl%26sa%3DN%26biw%3D1899%26bih%3D841%26tbs%3Disch:1&amp;um=1&amp;itbs=1&amp;iact=rc&amp;dur=374&amp;ei=BerWTLXbHoaytAbN6bGXCA&amp;oei=BerWTLXbHoaytAbN6bGXCA&amp;esq=1&amp;page=1&amp;ndsp=50&amp;ved=1t:429,r:10,s:0&amp;tx=107&amp;ty=87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1200" dirty="0"/>
              <a:t>http://www.google.si/imgres?imgurl=http://www.indonesiaindonesia.com/imagehosting/images/607/1_1LG-cusinart-resort-sandy-beaches.jpg&amp;imgrefurl=http://www.indonesiaindonesia.com/imagehosting/index.php%3Fn%3D32789&amp;usg=__gaoOSXB9VOhDCEL4zOFzysMe6uA=&amp;h=1128&amp;w=1700&amp;sz=237&amp;hl=sl&amp;start=0&amp;zoom=1&amp;tbnid=0ShPEhlgg6oF8M:&amp;tbnh=113&amp;tbnw=170&amp;prev=/images%3Fq%3Dnew%2Bzealand%2Bbeaches%26hl%3Dsl%26gbv%3D2%26biw%3D1899%26bih%3D841%26tbs%3Disch:1&amp;itbs=1&amp;iact=hc&amp;vpx=1353&amp;vpy=80&amp;dur=671&amp;hovh=183&amp;hovw=276&amp;tx=141&amp;ty=116&amp;ei=UOrWTI-dHo2EswaZn-CHCA&amp;oei=UOrWTI-dHo2EswaZn-CHCA&amp;esq=1&amp;page=1&amp;ndsp=48&amp;ved=1t:429,r:7,s: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71688-CC13-4A74-B390-4A740ACC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1285875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150A5599-65F3-4116-AE82-B080AB3CA6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7467600" cy="6116637"/>
          </a:xfrm>
        </p:spPr>
        <p:txBody>
          <a:bodyPr/>
          <a:lstStyle/>
          <a:p>
            <a:r>
              <a:rPr lang="sl-SI" altLang="sl-SI" sz="1200"/>
              <a:t>http://www.google.si/imgres?imgurl=http://www.rtvslo.si/_up/photos/2009/09/23/u66115-108836_rde-e-meso_blogshow.jpg&amp;imgrefurl=http://www.rtvslo.si/modload.php%3F%26c_mod%3Dblog%26op%3Dfunc%26func%3Dprint%26c_menu%3D31508&amp;usg=__nc5mSgKyaERZCw48F0ebdH5rPec=&amp;h=378&amp;w=580&amp;sz=33&amp;hl=sl&amp;start=8&amp;zoom=1&amp;tbnid=Ky3ZSOafxvnTAM:&amp;tbnh=87&amp;tbnw=134&amp;prev=/images%3Fq%3Dmeso%26hl%3Dsl%26biw%3D1916%26bih%3D841%26gbv%3D2%26tbs%3Disch:1&amp;itbs=1</a:t>
            </a:r>
          </a:p>
          <a:p>
            <a:r>
              <a:rPr lang="sl-SI" altLang="sl-SI" sz="1200"/>
              <a:t>http://www.google.si/imgres?imgurl=http://www.happytours.eu/images/destinations/cook_islands_beach.jpg&amp;imgrefurl=http://www.happytours.eu/si/porocna-potovanja/nova-zelandija.html&amp;usg=__w74KBtnxdK07I3bEmSvux9oJtE0=&amp;h=314&amp;w=455&amp;sz=31&amp;hl=sl&amp;start=0&amp;zoom=1&amp;tbnid=7NtmYTorxJh1CM:&amp;tbnh=130&amp;tbnw=173&amp;prev=/images%3Fq%3Dnova%2Bzelandija%26um%3D1%26hl%3Dsl%26sa%3DN%26biw%3D1899%26bih%3D841%26tbs%3Disch:1&amp;um=1&amp;itbs=1&amp;iact=hc&amp;vpx=1453&amp;vpy=520&amp;dur=3541&amp;hovh=186&amp;hovw=270&amp;tx=88&amp;ty=84&amp;ei=xevWTNyvGIOGswaJssyFCA&amp;oei=xevWTNyvGIOGswaJssyFCA&amp;esq=1&amp;page=1&amp;ndsp=51&amp;ved=1t:429,r:39,s:0</a:t>
            </a:r>
          </a:p>
          <a:p>
            <a:r>
              <a:rPr lang="sl-SI" altLang="sl-SI" sz="1200"/>
              <a:t>http://www.google.si/imgres?imgurl=http://www.happytours.eu/images/destinations/new_zealand.jpg&amp;imgrefurl=http://www.happytours.eu/si/porocna-potovanja/nova-zelandija.html&amp;usg=__FRvJUtgV1D9DrRpsZfPZkuGVWFo=&amp;h=332&amp;w=415&amp;sz=43&amp;hl=sl&amp;start=0&amp;zoom=1&amp;tbnid=JOSVFhB50s1yRM:&amp;tbnh=133&amp;tbnw=167&amp;prev=/images%3Fq%3Dnova%2Bzelandija%2Bby%2Bby%26hl%3Dsl%26sa%3DX%26biw%3D1916%26bih%3D841%26gbv%3D2%26tbs%3Disch:1&amp;itbs=1&amp;iact=hc&amp;vpx=804&amp;vpy=72&amp;dur=2683&amp;hovh=201&amp;hovw=251&amp;tx=157&amp;ty=118&amp;ei=QuzWTL_2Foq0tAbkq6ToDg&amp;oei=QuzWTL_2Foq0tAbkq6ToDg&amp;esq=1&amp;page=1&amp;ndsp=49&amp;ved=1t:429,r:4,s:0</a:t>
            </a:r>
          </a:p>
          <a:p>
            <a:r>
              <a:rPr lang="sl-SI" altLang="sl-SI" sz="1200"/>
              <a:t>http://www.google.si/imgres?imgurl=http://www.nzataglance.com/wp-content/uploads/2008/01/new-zealand-bay-of-islands-large.jpg&amp;imgrefurl=http://www.ringaraja.net/forum/fb.asp%3Fm%3D5090392&amp;usg=__wwIlZwIeq8qxHuKZzEde-GDWu-w=&amp;h=360&amp;w=432&amp;sz=34&amp;hl=sl&amp;start=0&amp;zoom=1&amp;tbnid=Ngp8HFknuXurSM:&amp;tbnh=157&amp;tbnw=187&amp;prev=/images%3Fq%3Dnova%2Bzelandija%2Bbay%2Bbay%26hl%3Dsl%26biw%3D1916%26bih%3D841%26gbv%3D2%26tbs%3Disch:1&amp;itbs=1&amp;iact=rc&amp;dur=94&amp;ei=kezWTJfjMc6Cswb_oryaCA&amp;oei=kezWTJfjMc6Cswb_oryaCA&amp;esq=1&amp;page=1&amp;ndsp=32&amp;ved=1t:429,r:2,s:0&amp;tx=104&amp;ty=124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8BBC-B358-4D26-9EC0-7E9A4D9D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274638"/>
            <a:ext cx="7572375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9600" dirty="0">
                <a:latin typeface="Bradley Hand ITC" pitchFamily="66" charset="0"/>
              </a:rPr>
              <a:t>                                   konec</a:t>
            </a:r>
          </a:p>
        </p:txBody>
      </p:sp>
      <p:pic>
        <p:nvPicPr>
          <p:cNvPr id="3" name="Picture 2" descr="new-zealand-bay-of-islands-large.jpg">
            <a:extLst>
              <a:ext uri="{FF2B5EF4-FFF2-40B4-BE49-F238E27FC236}">
                <a16:creationId xmlns:a16="http://schemas.microsoft.com/office/drawing/2014/main" id="{4FE8B318-E193-48BC-9D37-454909E9D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8" y="1500188"/>
            <a:ext cx="5057775" cy="421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0567-1928-4E42-8E6E-3A826D31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Bradley Hand ITC" pitchFamily="66" charset="0"/>
              </a:rPr>
              <a:t>         </a:t>
            </a:r>
            <a:r>
              <a:rPr lang="sl-SI" sz="5400" b="1" dirty="0">
                <a:latin typeface="Bradley Hand ITC" pitchFamily="66" charset="0"/>
              </a:rPr>
              <a:t>Osnovni podatki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7A193-E9CC-4350-B2F6-6166719418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Comic Sans MS" pitchFamily="66" charset="0"/>
              </a:rPr>
              <a:t>Uradno ime: </a:t>
            </a:r>
            <a:r>
              <a:rPr lang="en-GB" dirty="0" err="1">
                <a:latin typeface="Comic Sans MS" pitchFamily="66" charset="0"/>
              </a:rPr>
              <a:t>Aotearoa</a:t>
            </a:r>
            <a:r>
              <a:rPr lang="sl-SI" dirty="0">
                <a:latin typeface="Comic Sans MS" pitchFamily="66" charset="0"/>
              </a:rPr>
              <a:t> (maorijsko), New Zeland (angleško)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Comic Sans MS" pitchFamily="66" charset="0"/>
              </a:rPr>
              <a:t>Glavno mesto: Wellimgton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Comic Sans MS" pitchFamily="66" charset="0"/>
              </a:rPr>
              <a:t>Uradna jezika: </a:t>
            </a:r>
            <a:r>
              <a:rPr lang="sl-SI" dirty="0">
                <a:latin typeface="Comic Sans MS" pitchFamily="66" charset="0"/>
                <a:ea typeface="Batang" pitchFamily="18" charset="-127"/>
              </a:rPr>
              <a:t>angleščina, maorščina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Comic Sans MS" pitchFamily="66" charset="0"/>
                <a:ea typeface="Batang" pitchFamily="18" charset="-127"/>
              </a:rPr>
              <a:t>Prebivalstvo (2003): </a:t>
            </a:r>
            <a:r>
              <a:rPr lang="sl-SI" dirty="0">
                <a:latin typeface="Comic Sans MS" pitchFamily="66" charset="0"/>
                <a:cs typeface="Times New Roman" pitchFamily="18" charset="0"/>
              </a:rPr>
              <a:t>120. na svetu</a:t>
            </a:r>
            <a:r>
              <a:rPr lang="sl-SI" dirty="0">
                <a:latin typeface="Comic Sans MS" pitchFamily="66" charset="0"/>
              </a:rPr>
              <a:t> </a:t>
            </a:r>
            <a:r>
              <a:rPr lang="sl-SI" dirty="0">
                <a:latin typeface="Comic Sans MS" pitchFamily="66" charset="0"/>
                <a:cs typeface="Times New Roman" pitchFamily="18" charset="0"/>
              </a:rPr>
              <a:t>4.000.000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Comic Sans MS" pitchFamily="66" charset="0"/>
                <a:cs typeface="Times New Roman" pitchFamily="18" charset="0"/>
              </a:rPr>
              <a:t>Valuta:</a:t>
            </a:r>
            <a:r>
              <a:rPr lang="sl-SI" dirty="0">
                <a:latin typeface="Comic Sans MS" pitchFamily="66" charset="0"/>
              </a:rPr>
              <a:t> novozelandski dolar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Comic Sans MS" pitchFamily="66" charset="0"/>
                <a:cs typeface="Times New Roman" pitchFamily="18" charset="0"/>
              </a:rPr>
              <a:t>Nacionalna žival: kivi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Comic Sans MS" pitchFamily="66" charset="0"/>
                <a:cs typeface="Times New Roman" pitchFamily="18" charset="0"/>
              </a:rPr>
              <a:t>Površina:</a:t>
            </a:r>
            <a:r>
              <a:rPr lang="pl-PL" dirty="0">
                <a:latin typeface="Comic Sans MS" pitchFamily="66" charset="0"/>
              </a:rPr>
              <a:t> 73. na svetu 268.680 km²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l-PL" dirty="0">
                <a:latin typeface="Comic Sans MS" pitchFamily="66" charset="0"/>
                <a:cs typeface="Times New Roman" pitchFamily="18" charset="0"/>
              </a:rPr>
              <a:t>Časovni pas:</a:t>
            </a:r>
            <a:r>
              <a:rPr lang="sl-SI" dirty="0">
                <a:latin typeface="Comic Sans MS" pitchFamily="66" charset="0"/>
              </a:rPr>
              <a:t> UTC+12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Comic Sans MS" pitchFamily="66" charset="0"/>
                <a:cs typeface="Times New Roman" pitchFamily="18" charset="0"/>
              </a:rPr>
              <a:t>Neodvisnost:</a:t>
            </a:r>
            <a:r>
              <a:rPr lang="nn-NO" dirty="0">
                <a:latin typeface="Comic Sans MS" pitchFamily="66" charset="0"/>
              </a:rPr>
              <a:t> od Združenega kraljestva</a:t>
            </a:r>
            <a:br>
              <a:rPr lang="nn-NO" dirty="0">
                <a:latin typeface="Comic Sans MS" pitchFamily="66" charset="0"/>
              </a:rPr>
            </a:br>
            <a:r>
              <a:rPr lang="nn-NO" dirty="0">
                <a:latin typeface="Comic Sans MS" pitchFamily="66" charset="0"/>
              </a:rPr>
              <a:t>26. september 1907</a:t>
            </a:r>
            <a:endParaRPr lang="sl-SI" dirty="0">
              <a:latin typeface="Comic Sans MS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Comic Sans MS" pitchFamily="66" charset="0"/>
              </a:rPr>
              <a:t>Religija: 75% kristjanov</a:t>
            </a:r>
            <a:endParaRPr lang="nn-NO" dirty="0">
              <a:latin typeface="Comic Sans MS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br>
              <a:rPr lang="sl-SI" b="1" dirty="0"/>
            </a:br>
            <a:endParaRPr lang="sl-SI" dirty="0">
              <a:latin typeface="Batang" pitchFamily="18" charset="-127"/>
              <a:ea typeface="Batang" pitchFamily="18" charset="-127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pic>
        <p:nvPicPr>
          <p:cNvPr id="10244" name="Picture 3" descr="kiwi-flag.gif">
            <a:extLst>
              <a:ext uri="{FF2B5EF4-FFF2-40B4-BE49-F238E27FC236}">
                <a16:creationId xmlns:a16="http://schemas.microsoft.com/office/drawing/2014/main" id="{D7F3CA43-5657-4BA8-B425-ECBB3B81F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786188"/>
            <a:ext cx="33337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8364-694F-4DF3-A06E-11BD1FF6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</a:t>
            </a:r>
            <a:r>
              <a:rPr lang="sl-SI" sz="5400" dirty="0">
                <a:latin typeface="Bradley Hand ITC" pitchFamily="66" charset="0"/>
              </a:rPr>
              <a:t>zgodovina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F31A59D-7059-4941-A5E2-F3D02CA462E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Odkrili zelo pozno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1642 leta je odkril Nizozemec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Pručeval James Cook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Prvotni prebivalci Maori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25.11.1947 je postala suverena država v okviru Britanske skupnosti narodov.</a:t>
            </a:r>
          </a:p>
        </p:txBody>
      </p:sp>
      <p:pic>
        <p:nvPicPr>
          <p:cNvPr id="9218" name="Picture 2" descr="http://www.newzealand-traveler.com/pictures/history.jpg">
            <a:extLst>
              <a:ext uri="{FF2B5EF4-FFF2-40B4-BE49-F238E27FC236}">
                <a16:creationId xmlns:a16="http://schemas.microsoft.com/office/drawing/2014/main" id="{6051D562-00E1-4C45-9A98-1B127E12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857628"/>
            <a:ext cx="1999766" cy="2886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TextBox 5">
            <a:extLst>
              <a:ext uri="{FF2B5EF4-FFF2-40B4-BE49-F238E27FC236}">
                <a16:creationId xmlns:a16="http://schemas.microsoft.com/office/drawing/2014/main" id="{F5017DCB-C35D-4901-AA0E-7A3077CE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62865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Maor</a:t>
            </a:r>
          </a:p>
        </p:txBody>
      </p:sp>
      <p:pic>
        <p:nvPicPr>
          <p:cNvPr id="9220" name="Picture 4" descr="http://www.turkishvillas.com/images/ANZACATTACK.jpg">
            <a:extLst>
              <a:ext uri="{FF2B5EF4-FFF2-40B4-BE49-F238E27FC236}">
                <a16:creationId xmlns:a16="http://schemas.microsoft.com/office/drawing/2014/main" id="{2295AD7A-70DA-4844-B091-AE244DFC8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00570"/>
            <a:ext cx="3214710" cy="2085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271" name="TextBox 9">
            <a:extLst>
              <a:ext uri="{FF2B5EF4-FFF2-40B4-BE49-F238E27FC236}">
                <a16:creationId xmlns:a16="http://schemas.microsoft.com/office/drawing/2014/main" id="{51AB8613-CFDA-4328-97F9-974323406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6143625"/>
            <a:ext cx="868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Vojna </a:t>
            </a:r>
          </a:p>
        </p:txBody>
      </p:sp>
    </p:spTree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8043-03B1-45AD-8F3F-AD9185D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600" b="1" dirty="0">
                <a:latin typeface="Bradley Hand ITC" pitchFamily="66" charset="0"/>
              </a:rPr>
              <a:t>            lega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9C03F8D6-38B4-465F-8EB0-17C97E267D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2250 km od Avstralije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Sestavljena iz severnega in južnega otoka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Meji na: Tihi ocean, Tasamsko morje, Antarktiko</a:t>
            </a:r>
          </a:p>
        </p:txBody>
      </p:sp>
      <p:pic>
        <p:nvPicPr>
          <p:cNvPr id="4" name="Picture 3" descr="455px-Satellite_image_of_New_Zealand_in_December_2002.jpg">
            <a:extLst>
              <a:ext uri="{FF2B5EF4-FFF2-40B4-BE49-F238E27FC236}">
                <a16:creationId xmlns:a16="http://schemas.microsoft.com/office/drawing/2014/main" id="{B803A8B6-6ACB-4F8E-984B-4571EC4B0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3429000"/>
            <a:ext cx="2274887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http://www.artisanwebdesign.co.nz/images/world-nz-christchurch.gif">
            <a:extLst>
              <a:ext uri="{FF2B5EF4-FFF2-40B4-BE49-F238E27FC236}">
                <a16:creationId xmlns:a16="http://schemas.microsoft.com/office/drawing/2014/main" id="{6CDAF96F-9ACC-463F-8295-0098394B1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14686"/>
            <a:ext cx="3794617" cy="3071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294" name="TextBox 5">
            <a:extLst>
              <a:ext uri="{FF2B5EF4-FFF2-40B4-BE49-F238E27FC236}">
                <a16:creationId xmlns:a16="http://schemas.microsoft.com/office/drawing/2014/main" id="{92E62464-A8DE-4EFC-9127-58C9C00A0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6072188"/>
            <a:ext cx="180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Nova Zelandija</a:t>
            </a:r>
          </a:p>
        </p:txBody>
      </p:sp>
      <p:sp>
        <p:nvSpPr>
          <p:cNvPr id="12295" name="TextBox 6">
            <a:extLst>
              <a:ext uri="{FF2B5EF4-FFF2-40B4-BE49-F238E27FC236}">
                <a16:creationId xmlns:a16="http://schemas.microsoft.com/office/drawing/2014/main" id="{7B1F1EAB-7F08-4471-B3EF-3FC2B8ABB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6357938"/>
            <a:ext cx="335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Nova Zelandija na zemljevidu</a:t>
            </a:r>
          </a:p>
        </p:txBody>
      </p:sp>
    </p:spTree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2751-06C7-4431-84BB-5C7A7DB9A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latin typeface="Bradley Hand ITC" pitchFamily="66" charset="0"/>
              </a:rPr>
              <a:t>          </a:t>
            </a:r>
            <a:r>
              <a:rPr lang="sl-SI" sz="6000" b="1" dirty="0">
                <a:latin typeface="Bradley Hand ITC" pitchFamily="66" charset="0"/>
              </a:rPr>
              <a:t>Površje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715CD6A-55CE-4E4C-B471-E794DBD53D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Dokaj gorato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Na svernem otoku: vulkansko gorovje, gejzirji…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Na južnem otoku: poledenele južne Alpe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Najvišja gora Mont Cook 3754m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Približno 30 %gozdne površine, 50 %travniki in pašniki, 20 % obelovalne povšine</a:t>
            </a:r>
          </a:p>
        </p:txBody>
      </p:sp>
      <p:pic>
        <p:nvPicPr>
          <p:cNvPr id="8" name="Picture 4" descr="http://imagecache6.allposters.com/LRG/21/2188/D5DAD00Z.jpg">
            <a:extLst>
              <a:ext uri="{FF2B5EF4-FFF2-40B4-BE49-F238E27FC236}">
                <a16:creationId xmlns:a16="http://schemas.microsoft.com/office/drawing/2014/main" id="{83C93978-22C8-47B7-9A66-0904EA429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357694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TextBox 8">
            <a:extLst>
              <a:ext uri="{FF2B5EF4-FFF2-40B4-BE49-F238E27FC236}">
                <a16:creationId xmlns:a16="http://schemas.microsoft.com/office/drawing/2014/main" id="{BCAB0E1D-776F-400B-B5F7-B6E00678E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29375"/>
            <a:ext cx="1462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Monte Cook</a:t>
            </a:r>
          </a:p>
        </p:txBody>
      </p:sp>
    </p:spTree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olcano-10-g.jpg">
            <a:extLst>
              <a:ext uri="{FF2B5EF4-FFF2-40B4-BE49-F238E27FC236}">
                <a16:creationId xmlns:a16="http://schemas.microsoft.com/office/drawing/2014/main" id="{1A4403DC-3A13-43FD-B254-31FFE9A561F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786190"/>
            <a:ext cx="4048125" cy="2667000"/>
          </a:xfrm>
          <a:ln w="889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.jpg">
            <a:extLst>
              <a:ext uri="{FF2B5EF4-FFF2-40B4-BE49-F238E27FC236}">
                <a16:creationId xmlns:a16="http://schemas.microsoft.com/office/drawing/2014/main" id="{FAB09145-3074-47B5-8DFC-C5EF3187D3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28604"/>
            <a:ext cx="2956576" cy="2214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http://www.odisej.net/si/imagelib/zoom/default/palma-uvoz/pacifiski-dvojcek-avstralija-in-nova-zelandija/325-lake_wanaka__new_zealand.jpg">
            <a:extLst>
              <a:ext uri="{FF2B5EF4-FFF2-40B4-BE49-F238E27FC236}">
                <a16:creationId xmlns:a16="http://schemas.microsoft.com/office/drawing/2014/main" id="{CA932A14-0BEF-4261-AEE8-594B4411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71546"/>
            <a:ext cx="2928958" cy="21980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1" name="TextBox 9">
            <a:extLst>
              <a:ext uri="{FF2B5EF4-FFF2-40B4-BE49-F238E27FC236}">
                <a16:creationId xmlns:a16="http://schemas.microsoft.com/office/drawing/2014/main" id="{A7ACAAA6-5A32-490A-9AE4-C853C066D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6072188"/>
            <a:ext cx="2728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Vulkan v Novi Zelandiji</a:t>
            </a:r>
          </a:p>
        </p:txBody>
      </p:sp>
      <p:sp>
        <p:nvSpPr>
          <p:cNvPr id="14342" name="TextBox 10">
            <a:extLst>
              <a:ext uri="{FF2B5EF4-FFF2-40B4-BE49-F238E27FC236}">
                <a16:creationId xmlns:a16="http://schemas.microsoft.com/office/drawing/2014/main" id="{91E1A5BE-ECD6-4F7D-8174-D198DB55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57563"/>
            <a:ext cx="440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Lepa pokrajina na severnem delu otoka</a:t>
            </a:r>
          </a:p>
        </p:txBody>
      </p:sp>
      <p:sp>
        <p:nvSpPr>
          <p:cNvPr id="14343" name="TextBox 11">
            <a:extLst>
              <a:ext uri="{FF2B5EF4-FFF2-40B4-BE49-F238E27FC236}">
                <a16:creationId xmlns:a16="http://schemas.microsoft.com/office/drawing/2014/main" id="{3EAEAE43-9704-4A7F-A515-7AD0713E2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786063"/>
            <a:ext cx="2513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Alpe na južnem otoku</a:t>
            </a:r>
          </a:p>
        </p:txBody>
      </p:sp>
    </p:spTree>
  </p:cSld>
  <p:clrMapOvr>
    <a:masterClrMapping/>
  </p:clrMapOvr>
  <p:transition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DAF1-239A-4DA4-9F3A-6A65307D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latin typeface="Bradley Hand ITC" pitchFamily="66" charset="0"/>
              </a:rPr>
              <a:t>          podnebeje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6ED3026-8B05-41A7-A103-3F2A5CF3D2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Zmerno  toplo oceansko 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Skrajni sever subtropsko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“obratni“ letni časi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Povprečna letna temperatura: 18 na S in 13 na J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Spremenljivo podnebje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2000-7500 mm padavin letno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Dnevna svetloba lahko traja do 21. ure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Zime mile in sončne</a:t>
            </a:r>
          </a:p>
          <a:p>
            <a:endParaRPr lang="sl-SI" altLang="sl-SI"/>
          </a:p>
        </p:txBody>
      </p:sp>
      <p:pic>
        <p:nvPicPr>
          <p:cNvPr id="6" name="Picture 5" descr="beaches_winter_sidewalk_reflection.jpg">
            <a:extLst>
              <a:ext uri="{FF2B5EF4-FFF2-40B4-BE49-F238E27FC236}">
                <a16:creationId xmlns:a16="http://schemas.microsoft.com/office/drawing/2014/main" id="{04AE5D70-9015-46F8-A11B-B90D4D9A5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4714875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TextBox 8">
            <a:extLst>
              <a:ext uri="{FF2B5EF4-FFF2-40B4-BE49-F238E27FC236}">
                <a16:creationId xmlns:a16="http://schemas.microsoft.com/office/drawing/2014/main" id="{84A27B86-7121-4542-AC26-89DB8E467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6286500"/>
            <a:ext cx="5275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Pogled na sončni zahod iz predmestja Manukau</a:t>
            </a:r>
          </a:p>
        </p:txBody>
      </p:sp>
    </p:spTree>
  </p:cSld>
  <p:clrMapOvr>
    <a:masterClrMapping/>
  </p:clrMapOvr>
  <p:transition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SZEZZ8BAEbgIosDfMPFQZxfUTqCrg7htOOm1mqylQzVdnMXok&amp;t=1&amp;h=191&amp;w=195&amp;usg=__zGwmSE9-NI-3ni2B8LtzLWTJg3U=">
            <a:extLst>
              <a:ext uri="{FF2B5EF4-FFF2-40B4-BE49-F238E27FC236}">
                <a16:creationId xmlns:a16="http://schemas.microsoft.com/office/drawing/2014/main" id="{AAE81974-F674-4EE9-BE8E-058267256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000372"/>
            <a:ext cx="2357454" cy="2305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nzl_01.gif">
            <a:extLst>
              <a:ext uri="{FF2B5EF4-FFF2-40B4-BE49-F238E27FC236}">
                <a16:creationId xmlns:a16="http://schemas.microsoft.com/office/drawing/2014/main" id="{4C8D9766-78D8-4C1C-A6A5-02FAC66CF6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82429">
            <a:off x="785786" y="571480"/>
            <a:ext cx="2667000" cy="2581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388" name="TextBox 5">
            <a:extLst>
              <a:ext uri="{FF2B5EF4-FFF2-40B4-BE49-F238E27FC236}">
                <a16:creationId xmlns:a16="http://schemas.microsoft.com/office/drawing/2014/main" id="{1FB0AD6C-2461-4D2C-BAD8-31E57BEC3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3429000"/>
            <a:ext cx="333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Klimogram mesta Wellington</a:t>
            </a:r>
          </a:p>
        </p:txBody>
      </p:sp>
      <p:sp>
        <p:nvSpPr>
          <p:cNvPr id="16389" name="TextBox 6">
            <a:extLst>
              <a:ext uri="{FF2B5EF4-FFF2-40B4-BE49-F238E27FC236}">
                <a16:creationId xmlns:a16="http://schemas.microsoft.com/office/drawing/2014/main" id="{F485CCE1-FA9D-4F96-BB6F-1823FEBA1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86438"/>
            <a:ext cx="3551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Sonce- zelo velikokrat je sončno</a:t>
            </a:r>
          </a:p>
        </p:txBody>
      </p:sp>
    </p:spTree>
  </p:cSld>
  <p:clrMapOvr>
    <a:masterClrMapping/>
  </p:clrMapOvr>
  <p:transition>
    <p:pull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6">
      <a:dk1>
        <a:srgbClr val="FFFFFF"/>
      </a:dk1>
      <a:lt1>
        <a:srgbClr val="0070C0"/>
      </a:lt1>
      <a:dk2>
        <a:srgbClr val="FFFFFF"/>
      </a:dk2>
      <a:lt2>
        <a:srgbClr val="FFF39D"/>
      </a:lt2>
      <a:accent1>
        <a:srgbClr val="EA1E1E"/>
      </a:accent1>
      <a:accent2>
        <a:srgbClr val="0070C0"/>
      </a:accent2>
      <a:accent3>
        <a:srgbClr val="FFFFFF"/>
      </a:accent3>
      <a:accent4>
        <a:srgbClr val="00B0F0"/>
      </a:accent4>
      <a:accent5>
        <a:srgbClr val="E9FA12"/>
      </a:accent5>
      <a:accent6>
        <a:srgbClr val="EA1E1E"/>
      </a:accent6>
      <a:hlink>
        <a:srgbClr val="FF0000"/>
      </a:hlink>
      <a:folHlink>
        <a:srgbClr val="0070C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6">
    <a:dk1>
      <a:srgbClr val="FFFFFF"/>
    </a:dk1>
    <a:lt1>
      <a:srgbClr val="0070C0"/>
    </a:lt1>
    <a:dk2>
      <a:srgbClr val="FFFFFF"/>
    </a:dk2>
    <a:lt2>
      <a:srgbClr val="FFF39D"/>
    </a:lt2>
    <a:accent1>
      <a:srgbClr val="EA1E1E"/>
    </a:accent1>
    <a:accent2>
      <a:srgbClr val="0070C0"/>
    </a:accent2>
    <a:accent3>
      <a:srgbClr val="FFFFFF"/>
    </a:accent3>
    <a:accent4>
      <a:srgbClr val="00B0F0"/>
    </a:accent4>
    <a:accent5>
      <a:srgbClr val="E9FA12"/>
    </a:accent5>
    <a:accent6>
      <a:srgbClr val="EA1E1E"/>
    </a:accent6>
    <a:hlink>
      <a:srgbClr val="FF0000"/>
    </a:hlink>
    <a:folHlink>
      <a:srgbClr val="007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6329</Words>
  <Application>Microsoft Office PowerPoint</Application>
  <PresentationFormat>On-screen Show (4:3)</PresentationFormat>
  <Paragraphs>160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Batang</vt:lpstr>
      <vt:lpstr>Arial</vt:lpstr>
      <vt:lpstr>Bradley Hand ITC</vt:lpstr>
      <vt:lpstr>Century Schoolbook</vt:lpstr>
      <vt:lpstr>Comic Sans MS</vt:lpstr>
      <vt:lpstr>Wingdings</vt:lpstr>
      <vt:lpstr>Wingdings 2</vt:lpstr>
      <vt:lpstr>Oriel</vt:lpstr>
      <vt:lpstr>Nova zelandija</vt:lpstr>
      <vt:lpstr>        kazalo</vt:lpstr>
      <vt:lpstr>         Osnovni podatki</vt:lpstr>
      <vt:lpstr>        zgodovina</vt:lpstr>
      <vt:lpstr>            lega</vt:lpstr>
      <vt:lpstr>          Površje</vt:lpstr>
      <vt:lpstr>PowerPoint Presentation</vt:lpstr>
      <vt:lpstr>          podnebeje</vt:lpstr>
      <vt:lpstr>PowerPoint Presentation</vt:lpstr>
      <vt:lpstr>     rastlinstvo</vt:lpstr>
      <vt:lpstr>PowerPoint Presentation</vt:lpstr>
      <vt:lpstr>        prebivalstvo</vt:lpstr>
      <vt:lpstr>PowerPoint Presentation</vt:lpstr>
      <vt:lpstr>        živalstvo</vt:lpstr>
      <vt:lpstr>PowerPoint Presentation</vt:lpstr>
      <vt:lpstr>    gospodarstvo</vt:lpstr>
      <vt:lpstr>PowerPoint Presentation</vt:lpstr>
      <vt:lpstr>PowerPoint Presentation</vt:lpstr>
      <vt:lpstr>Viri- besedilo</vt:lpstr>
      <vt:lpstr>Viri- slike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2019-05-31T08:40:34Z</dcterms:created>
  <dcterms:modified xsi:type="dcterms:W3CDTF">2019-05-31T08:40:34Z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