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9" r:id="rId3"/>
    <p:sldId id="260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1620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7">
            <a:extLst>
              <a:ext uri="{FF2B5EF4-FFF2-40B4-BE49-F238E27FC236}">
                <a16:creationId xmlns:a16="http://schemas.microsoft.com/office/drawing/2014/main" id="{8E56611B-6754-4FA5-9A9D-ACCA3E12123B}"/>
              </a:ext>
            </a:extLst>
          </p:cNvPr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371CBC7A-9EC1-4F7A-8B48-CDC36AB50A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fld id="{9D88D86F-A749-4CA1-9D19-8371E0AC131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6BC1AF19-3C7C-4E24-87BA-EDED255D8C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fld id="{25567CBF-21B3-41EC-81BA-FA925E3F251D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7868827F-1DE2-43DA-955A-795A1B7E5FF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9395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BEA1D152-6FA3-43D9-887A-B9A0572AA2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B3DCA07F-C957-4DB8-8361-F0E595BA040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A74B7-C702-4E32-B7CE-090471F9E89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0BDD188B-8119-40C3-ACB4-2417BDA1E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4A35E-CC9A-410C-8337-7006EDE7ABA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60467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531EF14F-F4E7-4C99-B93B-EE59ABEB00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733D66C4-640E-4E56-81E2-554556787DC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E4D18-DEDE-4164-8B5A-9A0DC873C7E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5B547873-3A36-4EF1-A5F6-6B9FB30D1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767ED-1BEC-4114-A182-09ADCD00863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07835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89CCF0-F404-4C3B-BBC6-6C2C9151C941}"/>
              </a:ext>
            </a:extLst>
          </p:cNvPr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2185F76-4D46-41D2-A4DD-D20262EDA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AD7EC-BFFE-4DA4-AF59-94E912D8679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AD7C40-39CF-4F0A-94CB-8DCB831B1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73B8FD-6AE7-4B95-98A2-4A9B20AC0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E93EED-3F86-44B8-952B-46BD0F11AD1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97099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65D32D6-3057-4C56-BFCF-938578828530}"/>
              </a:ext>
            </a:extLst>
          </p:cNvPr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E244A207-AE87-4319-A7EA-387CC2E461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fld id="{D8084251-DFD0-430D-B78A-DA1B534C1EF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56A8FE00-C4D7-42D9-B756-CF3ABEAB8B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fld id="{23B9F83C-2AA7-49F5-A195-B6D00765B051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704871A9-D7EB-41DA-98AE-A10DFD94DB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279841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107DFA-7A4D-4F0D-904C-1BB7B0AB58BF}"/>
              </a:ext>
            </a:extLst>
          </p:cNvPr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FB8142EF-86A6-4830-9371-EDFFE45BB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DCC59-1C19-485E-AFAB-8E60660230E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9E1275C-6634-4EB4-BF27-FD1DDBA5E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FB83D11-9CEB-4938-B537-12CA05664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fld id="{D1A5BA86-323A-441B-BA92-EA95C35709A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11754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AA397A-6159-4FB6-8EA5-BBC0B23CA13F}"/>
              </a:ext>
            </a:extLst>
          </p:cNvPr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47F493-E869-4DDB-92C7-78DAB8D0C781}"/>
              </a:ext>
            </a:extLst>
          </p:cNvPr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FD32A379-F75D-4E17-BC6A-3AE8D1036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0A7C8-835F-443A-A46E-B110A8745AD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88C430EC-283E-445A-A480-64EF9FC74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7DDD7C22-E9C8-455A-9F24-37AA08709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fld id="{AEADF4D9-A060-471B-A777-188621DB549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02092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386BAB3-5E53-4F25-9E3A-7809F36CE507}"/>
              </a:ext>
            </a:extLst>
          </p:cNvPr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7708DBDF-5A67-47FB-9412-3D3129C08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64168-5272-4343-ADDA-CFE8E70FA6D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FC12F954-4B14-4285-A69C-65EDEFCAD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89F56185-9234-43B1-8F27-70126CC91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0388FC-8C5B-4689-B45D-63E56A58C70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4526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EF5D5344-06F7-442C-BCFE-396C194A2E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E9F2CECF-2D3A-44EA-9C77-9D493C3ACDD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C210D-C079-41A2-97E9-6672FAB466C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A67E3BAD-3252-4D29-AB7F-EEB3DB6F7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185CD-75FE-4BB3-B43B-03166AF7D90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23670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7C1661-EEA4-4D54-81D8-38167C48F12F}"/>
              </a:ext>
            </a:extLst>
          </p:cNvPr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0FCDBF9F-B9C7-48FC-BAC4-8A26B695A5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fld id="{E3772461-B40B-420E-A154-5A883127045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72043443-1E30-438A-9C2E-A2949266F2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fld id="{6B017B8B-A2B5-4032-9375-D36EE9AD5847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A002220C-491F-43EF-888F-3B19C27C2AB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3682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63562A28-0C76-46CB-A446-B957D24371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fld id="{7DB10331-C212-4DEA-AA78-EA4B6B2EFED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BC416D51-D650-40BD-86CB-C73EAD7AFB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fld id="{13BCE970-E5AB-46AF-911D-B664E23FBE3C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996F56AD-EBBD-4329-A3B0-196C429960E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151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F05618D3-9E39-4D14-903E-F6D460C17FA4}"/>
              </a:ext>
            </a:extLst>
          </p:cNvPr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37B4D3-54A9-4E23-B023-198C44D0F2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0D081B39-C906-4898-BF65-96C31EF9E2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3CC8CDE-5066-4CA3-BB53-F519186FE09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0BFCD69-4BA6-4E73-9DDF-2E3E22A362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D3DEE1"/>
                </a:solidFill>
              </a:defRPr>
            </a:lvl1pPr>
          </a:lstStyle>
          <a:p>
            <a:fld id="{0EFDC9ED-1C30-4E4E-A648-EFA78E2BAD0D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4D6491BF-19C9-43CC-ACE0-E8D11138E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12">
            <a:extLst>
              <a:ext uri="{FF2B5EF4-FFF2-40B4-BE49-F238E27FC236}">
                <a16:creationId xmlns:a16="http://schemas.microsoft.com/office/drawing/2014/main" id="{D90E6E7A-0A25-4EEC-B338-8D2E45EFCA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0" r:id="rId7"/>
    <p:sldLayoutId id="2147483689" r:id="rId8"/>
    <p:sldLayoutId id="2147483690" r:id="rId9"/>
    <p:sldLayoutId id="2147483681" r:id="rId10"/>
    <p:sldLayoutId id="2147483682" r:id="rId11"/>
  </p:sldLayoutIdLst>
  <p:txStyles>
    <p:titleStyle>
      <a:lvl1pPr marL="53975" algn="r" rtl="0" fontAlgn="base">
        <a:spcBef>
          <a:spcPct val="0"/>
        </a:spcBef>
        <a:spcAft>
          <a:spcPct val="0"/>
        </a:spcAft>
        <a:defRPr sz="4600" kern="1200">
          <a:solidFill>
            <a:srgbClr val="C8E5EC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algn="r" rtl="0" fontAlgn="base">
        <a:spcBef>
          <a:spcPct val="0"/>
        </a:spcBef>
        <a:spcAft>
          <a:spcPct val="0"/>
        </a:spcAft>
        <a:defRPr sz="4600">
          <a:solidFill>
            <a:srgbClr val="C8E5EC"/>
          </a:solidFill>
          <a:latin typeface="Rockwell" panose="02060603020205020403" pitchFamily="18" charset="0"/>
        </a:defRPr>
      </a:lvl2pPr>
      <a:lvl3pPr marL="53975" algn="r" rtl="0" fontAlgn="base">
        <a:spcBef>
          <a:spcPct val="0"/>
        </a:spcBef>
        <a:spcAft>
          <a:spcPct val="0"/>
        </a:spcAft>
        <a:defRPr sz="4600">
          <a:solidFill>
            <a:srgbClr val="C8E5EC"/>
          </a:solidFill>
          <a:latin typeface="Rockwell" panose="02060603020205020403" pitchFamily="18" charset="0"/>
        </a:defRPr>
      </a:lvl3pPr>
      <a:lvl4pPr marL="53975" algn="r" rtl="0" fontAlgn="base">
        <a:spcBef>
          <a:spcPct val="0"/>
        </a:spcBef>
        <a:spcAft>
          <a:spcPct val="0"/>
        </a:spcAft>
        <a:defRPr sz="4600">
          <a:solidFill>
            <a:srgbClr val="C8E5EC"/>
          </a:solidFill>
          <a:latin typeface="Rockwell" panose="02060603020205020403" pitchFamily="18" charset="0"/>
        </a:defRPr>
      </a:lvl4pPr>
      <a:lvl5pPr marL="53975" algn="r" rtl="0" fontAlgn="base">
        <a:spcBef>
          <a:spcPct val="0"/>
        </a:spcBef>
        <a:spcAft>
          <a:spcPct val="0"/>
        </a:spcAft>
        <a:defRPr sz="4600">
          <a:solidFill>
            <a:srgbClr val="C8E5EC"/>
          </a:solidFill>
          <a:latin typeface="Rockwell" panose="02060603020205020403" pitchFamily="18" charset="0"/>
        </a:defRPr>
      </a:lvl5pPr>
      <a:lvl6pPr marL="511175" algn="r" rtl="0" fontAlgn="base">
        <a:spcBef>
          <a:spcPct val="0"/>
        </a:spcBef>
        <a:spcAft>
          <a:spcPct val="0"/>
        </a:spcAft>
        <a:defRPr sz="4600">
          <a:solidFill>
            <a:srgbClr val="C8E5EC"/>
          </a:solidFill>
          <a:latin typeface="Rockwell" panose="02060603020205020403" pitchFamily="18" charset="0"/>
        </a:defRPr>
      </a:lvl6pPr>
      <a:lvl7pPr marL="968375" algn="r" rtl="0" fontAlgn="base">
        <a:spcBef>
          <a:spcPct val="0"/>
        </a:spcBef>
        <a:spcAft>
          <a:spcPct val="0"/>
        </a:spcAft>
        <a:defRPr sz="4600">
          <a:solidFill>
            <a:srgbClr val="C8E5EC"/>
          </a:solidFill>
          <a:latin typeface="Rockwell" panose="02060603020205020403" pitchFamily="18" charset="0"/>
        </a:defRPr>
      </a:lvl7pPr>
      <a:lvl8pPr marL="1425575" algn="r" rtl="0" fontAlgn="base">
        <a:spcBef>
          <a:spcPct val="0"/>
        </a:spcBef>
        <a:spcAft>
          <a:spcPct val="0"/>
        </a:spcAft>
        <a:defRPr sz="4600">
          <a:solidFill>
            <a:srgbClr val="C8E5EC"/>
          </a:solidFill>
          <a:latin typeface="Rockwell" panose="02060603020205020403" pitchFamily="18" charset="0"/>
        </a:defRPr>
      </a:lvl8pPr>
      <a:lvl9pPr marL="1882775" algn="r" rtl="0" fontAlgn="base">
        <a:spcBef>
          <a:spcPct val="0"/>
        </a:spcBef>
        <a:spcAft>
          <a:spcPct val="0"/>
        </a:spcAft>
        <a:defRPr sz="4600">
          <a:solidFill>
            <a:srgbClr val="C8E5EC"/>
          </a:solidFill>
          <a:latin typeface="Rockwell" panose="02060603020205020403" pitchFamily="18" charset="0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D2DA7A"/>
        </a:buClr>
        <a:buSzPct val="100000"/>
        <a:buFont typeface="Wingdings 2" panose="05020102010507070707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D2DA7A"/>
        </a:buClr>
        <a:buSzPct val="100000"/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D2DA7A"/>
        </a:buClr>
        <a:buSzPct val="100000"/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tdMCAV6Yd0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24E35-BB8B-4820-BECA-2019B60E42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NOVA ZELANDIJA</a:t>
            </a:r>
          </a:p>
        </p:txBody>
      </p:sp>
      <p:sp>
        <p:nvSpPr>
          <p:cNvPr id="10243" name="Subtitle 2">
            <a:extLst>
              <a:ext uri="{FF2B5EF4-FFF2-40B4-BE49-F238E27FC236}">
                <a16:creationId xmlns:a16="http://schemas.microsoft.com/office/drawing/2014/main" id="{37E1A2CA-6F61-45F7-802C-F2D52E8DD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59550" cy="1752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sl-SI" altLang="sl-SI" dirty="0"/>
              <a:t>Pripravil</a:t>
            </a:r>
            <a:r>
              <a:rPr lang="sl-SI" altLang="sl-SI"/>
              <a:t>:  </a:t>
            </a:r>
            <a:endParaRPr lang="sl-SI" altLang="sl-SI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D2E22-59ED-42F1-8987-366ADBE5E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GEOGRAFIJA JUŽNEGA OTOKA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9FB8119A-DFAC-483B-B00A-958FB4E96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Gore Južnega otoka, t.i. Južne Alpe, se dvigajo vse do višine 3.700 m. Gorovje poteka v smeri od severa proti jugu in se na jugozahodu spušča v morje vzdolž globoko razjedene fjordske obale. Na Južnem otoku je tudi najvišji vrh v državi, Mount Cook (3.764m). Na tem območju je veliko število ledenikov, vrelcev termalne vode in gorskih jezer.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ednevnik.si/uploads/g/Gregas/128630.jpg">
            <a:extLst>
              <a:ext uri="{FF2B5EF4-FFF2-40B4-BE49-F238E27FC236}">
                <a16:creationId xmlns:a16="http://schemas.microsoft.com/office/drawing/2014/main" id="{5BC21535-64A5-41E7-964F-E43FAB690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80645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A2C6F-D673-4017-AE03-EE9AF3BB6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SEVERNI OTOK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37741E9D-2DB6-4422-9DAC-B0E380CFA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Severni otok zaznamuje razgibana lega, urejenost, izvrstne restavracije in bogata zgodovina, začenši z maorskimi utrdbami na vulkanskih stožcih. Kar 76% prebivalstva živi na Severnem otoku. Tu se nahaja Wellington, prestolnica Nove Zelandije, na južnem oglu Severnega otoka pa leži največje mesto v državi, Auckland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encrypted-tbn1.gstatic.com/images?q=tbn:ANd9GcRFXi3t3keL6yvAK3Sts8QWRNDqraNbSlKGlQ24T9Djc5oqYMHM">
            <a:extLst>
              <a:ext uri="{FF2B5EF4-FFF2-40B4-BE49-F238E27FC236}">
                <a16:creationId xmlns:a16="http://schemas.microsoft.com/office/drawing/2014/main" id="{066784AA-2F7E-4337-AE31-7DDF76761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6250"/>
            <a:ext cx="4545012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4" descr="https://encrypted-tbn0.gstatic.com/images?q=tbn:ANd9GcQ7xWof-DCshVrRQIgN-p2-2i1dwRygnCqG0EkfjFxZdHBD7uUP">
            <a:extLst>
              <a:ext uri="{FF2B5EF4-FFF2-40B4-BE49-F238E27FC236}">
                <a16:creationId xmlns:a16="http://schemas.microsoft.com/office/drawing/2014/main" id="{23D2F1F8-6C5B-4C9F-973B-036EDBB36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860800"/>
            <a:ext cx="4537075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07C51-E4C2-45DB-ACA7-0F454A3EB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MAORI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3063F-1D26-4C6B-9403-96768DB52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Maori (slovenska izgovorjava: Maóri; maorska izgovorjava: Māori) so domorodno ljudstvo Nove Zelandije, ki govori maorščino. Beseda </a:t>
            </a:r>
            <a:r>
              <a:rPr lang="sl-SI" i="1" dirty="0"/>
              <a:t>Maori</a:t>
            </a:r>
            <a:r>
              <a:rPr lang="sl-SI" dirty="0"/>
              <a:t> v maorščini in v nekaterih drugih polinezijskih jezikih pomeni običajno ali navadno osebo. Beseda </a:t>
            </a:r>
            <a:r>
              <a:rPr lang="sl-SI" i="1" dirty="0"/>
              <a:t>Maori</a:t>
            </a:r>
            <a:r>
              <a:rPr lang="sl-SI" dirty="0"/>
              <a:t> se nanaša tudi na ljudstvo s Cookovih otokov, za katere pravimo, da so Maori s Cookovih otokov.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sl-SI" dirty="0"/>
              <a:t>     Maori so oceanskega izvora. Na otoke Nove Zelandije so pripluli približno v 10. stoletju. S seboj so pripeljali pse in podgane, morda pa še katere druge vrste živali, ki se niso ohranile. Danes je v Novi Zelandiji približno 664.000 Maorov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.telegraph.co.uk/multimedia/archive/01629/Maori_1629467c.jpg">
            <a:extLst>
              <a:ext uri="{FF2B5EF4-FFF2-40B4-BE49-F238E27FC236}">
                <a16:creationId xmlns:a16="http://schemas.microsoft.com/office/drawing/2014/main" id="{F1697A0F-BB7A-433D-AB2E-3819FAA12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333375"/>
            <a:ext cx="5059362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4" descr="https://encrypted-tbn2.gstatic.com/images?q=tbn:ANd9GcQ2SSfqllV9SyyixV8sDHIK-SWkOKRaYpWd3fuPJLnyrXGEux9F">
            <a:extLst>
              <a:ext uri="{FF2B5EF4-FFF2-40B4-BE49-F238E27FC236}">
                <a16:creationId xmlns:a16="http://schemas.microsoft.com/office/drawing/2014/main" id="{047837E8-9041-41B3-8FF4-13F8850AE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556000"/>
            <a:ext cx="4105275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2795F-DAA8-4F36-B1C2-E4C92812E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HAKA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80EAF552-FFB5-4B67-9189-5FF3A84CF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Haka je tradicionalni maorski ples.</a:t>
            </a:r>
          </a:p>
        </p:txBody>
      </p:sp>
      <p:pic>
        <p:nvPicPr>
          <p:cNvPr id="25604" name="Picture 3" descr="matej nz.jpg">
            <a:extLst>
              <a:ext uri="{FF2B5EF4-FFF2-40B4-BE49-F238E27FC236}">
                <a16:creationId xmlns:a16="http://schemas.microsoft.com/office/drawing/2014/main" id="{8CF9FAF2-EA52-4406-9C2F-7AFE49FD9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205038"/>
            <a:ext cx="6192837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B0D5B-68C3-4512-9C77-39D52A2E2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VIDEOPOSNETEK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2156AD28-4BB0-496E-A6DD-1FF91545A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hlinkClick r:id="rId2"/>
              </a:rPr>
              <a:t>http://youtu.be/tdMCAV6Yd0Y</a:t>
            </a:r>
            <a:endParaRPr lang="sl-SI" altLang="sl-SI"/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1DAC0-E81E-4F4C-A807-FFC00660A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Osnovni podatki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E01AA342-03C3-46C4-9FAD-F7387B315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Himna:</a:t>
            </a:r>
            <a:r>
              <a:rPr lang="en-US" altLang="sl-SI"/>
              <a:t>God Defend New Zealand God Save the Queen</a:t>
            </a:r>
            <a:endParaRPr lang="sl-SI" altLang="sl-SI"/>
          </a:p>
          <a:p>
            <a:r>
              <a:rPr lang="sl-SI" altLang="sl-SI"/>
              <a:t>Glavno mesto:Wellington</a:t>
            </a:r>
          </a:p>
          <a:p>
            <a:r>
              <a:rPr lang="sl-SI" altLang="sl-SI"/>
              <a:t>Uradini jezik:angleščina (98%)</a:t>
            </a:r>
            <a:r>
              <a:rPr lang="sl-SI" altLang="sl-SI" baseline="30000"/>
              <a:t>3</a:t>
            </a:r>
            <a:br>
              <a:rPr lang="sl-SI" altLang="sl-SI"/>
            </a:br>
            <a:r>
              <a:rPr lang="sl-SI" altLang="sl-SI"/>
              <a:t>maorščina (4.2%)</a:t>
            </a:r>
            <a:r>
              <a:rPr lang="sl-SI" altLang="sl-SI" baseline="30000"/>
              <a:t>3</a:t>
            </a:r>
            <a:br>
              <a:rPr lang="sl-SI" altLang="sl-SI"/>
            </a:br>
            <a:r>
              <a:rPr lang="sl-SI" altLang="sl-SI"/>
              <a:t>novozelandski znakovni jezik(0.6%)</a:t>
            </a:r>
            <a:r>
              <a:rPr lang="sl-SI" altLang="sl-SI" baseline="30000"/>
              <a:t>3</a:t>
            </a:r>
          </a:p>
          <a:p>
            <a:r>
              <a:rPr lang="sl-SI" altLang="sl-SI"/>
              <a:t>Površina:268,021 km²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lika:Flag of New Zealand.svg">
            <a:extLst>
              <a:ext uri="{FF2B5EF4-FFF2-40B4-BE49-F238E27FC236}">
                <a16:creationId xmlns:a16="http://schemas.microsoft.com/office/drawing/2014/main" id="{9420D2C9-63B2-4E91-A440-50C3EC71D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478790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 descr="Slika:Coat of Arms of New Zealand.svg">
            <a:extLst>
              <a:ext uri="{FF2B5EF4-FFF2-40B4-BE49-F238E27FC236}">
                <a16:creationId xmlns:a16="http://schemas.microsoft.com/office/drawing/2014/main" id="{A1E52610-CDE4-4004-BC8A-D7C13B141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33375"/>
            <a:ext cx="3221038" cy="31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6" descr="Lega Nove Zelandije">
            <a:extLst>
              <a:ext uri="{FF2B5EF4-FFF2-40B4-BE49-F238E27FC236}">
                <a16:creationId xmlns:a16="http://schemas.microsoft.com/office/drawing/2014/main" id="{9E7F911D-E211-4F16-B249-D3C3D7440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789363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8" descr="https://encrypted-tbn0.gstatic.com/images?q=tbn:ANd9GcQ-aRz3X1lr4igKvKP4iGUhmEvpZNhu9D6S2Gkv_zugenpv-ti8">
            <a:extLst>
              <a:ext uri="{FF2B5EF4-FFF2-40B4-BE49-F238E27FC236}">
                <a16:creationId xmlns:a16="http://schemas.microsoft.com/office/drawing/2014/main" id="{B97889DE-A409-453A-AF2E-8E25DEDB8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573463"/>
            <a:ext cx="4537075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170D6-6F7D-4946-82F0-9167F7CFF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Nova Zelandija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A0892-37CA-4431-BB7D-8BFAEE66C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Nova Zelandija je otoška država v Jugozahodnem Pacifiku. Je približno 1600 kilometrov jugovzhodno od avstralske obale. Njeno najpogosteje uporabljano maorsko ime je Aotearoa, kar se navadno prevede kot </a:t>
            </a:r>
            <a:r>
              <a:rPr lang="sl-SI" i="1" dirty="0"/>
              <a:t>Dežela dolgega belega oblaka</a:t>
            </a:r>
            <a:r>
              <a:rPr lang="sl-SI" dirty="0"/>
              <a:t>. Prvotno se je ime </a:t>
            </a:r>
            <a:r>
              <a:rPr lang="sl-SI" i="1" dirty="0"/>
              <a:t>Aotearoa</a:t>
            </a:r>
            <a:r>
              <a:rPr lang="sl-SI" dirty="0"/>
              <a:t> nanašalo le na Severni otok in dobesedni prevod je </a:t>
            </a:r>
            <a:r>
              <a:rPr lang="sl-SI" i="1" dirty="0"/>
              <a:t>Dolgi beli oblak</a:t>
            </a:r>
            <a:r>
              <a:rPr lang="sl-SI" dirty="0"/>
              <a:t> Prejšnje maorsko ime za Novo Zelandijo je bilo Niu Tiren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krizarjenje.si/si/imagelib/full/default/Destinations/avstralija-nova-zelandija/tauranga-nova-zelandija-3.jpg">
            <a:extLst>
              <a:ext uri="{FF2B5EF4-FFF2-40B4-BE49-F238E27FC236}">
                <a16:creationId xmlns:a16="http://schemas.microsoft.com/office/drawing/2014/main" id="{A24FDF5A-F5E5-4242-AEF0-7AD0B1D47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432435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" descr="http://beta.finance-on.net/galerije/1751/1262865683_id-shutterstock_33563020.jpg">
            <a:extLst>
              <a:ext uri="{FF2B5EF4-FFF2-40B4-BE49-F238E27FC236}">
                <a16:creationId xmlns:a16="http://schemas.microsoft.com/office/drawing/2014/main" id="{CD6EE2ED-CAB1-43C8-B5CC-57DF2554B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692150"/>
            <a:ext cx="3779837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 descr="http://vacationclub.silverpoint.com/Resources/repositories/images/spvc/new-zealand/Vacation_Club_New_Zealand.jpg">
            <a:extLst>
              <a:ext uri="{FF2B5EF4-FFF2-40B4-BE49-F238E27FC236}">
                <a16:creationId xmlns:a16="http://schemas.microsoft.com/office/drawing/2014/main" id="{66EC54B5-1345-4F56-A063-487397DFA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429000"/>
            <a:ext cx="7210425" cy="31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935F0-E34B-482B-92B5-23465781B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GEOGRAFIJA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E9E013D3-4D48-4F63-A3A3-BAC41E31F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Nova Zelandija je nekako osamljena v oceanu. Sestavljata jo dva glavna otoka, splošno znana kot Severni otok in Južni otok, ki ju ločuje v pliocenu nastali 23 km širok Cookov preliv. Približno 30 odstotkov dežele prekrivajo gozdne površine, 50 odstotkov travniki in pašniki, 20 odstotkov pa je obdelovalne površine.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lika:New Zealand 23 October 2002.jpg">
            <a:extLst>
              <a:ext uri="{FF2B5EF4-FFF2-40B4-BE49-F238E27FC236}">
                <a16:creationId xmlns:a16="http://schemas.microsoft.com/office/drawing/2014/main" id="{0EF0A745-55B0-481F-BDDB-7A08F6F47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76250"/>
            <a:ext cx="4394200" cy="585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CAABD-F922-4EA9-A914-FF6426673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JUŽNI OTOK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27008-E402-4656-A9DB-FEA38A355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Južni otok je večji od obeh glavnih, ki tvorijo Novo Zelandijo, a je manj poseljen. Maorsko ime za Južni otok je Te Wai Pounamu, kar pomeni “Voda Zelenega kamna / nefrita ali žada”. Otok nosi še eno starodavno ime: Te Waka a Māui, kar pomeni "Māui-jev kanu. V zgodovini, ko je bilo tu zgodnje naselje Evropejcev, je bil Južni otok v resnici središče dogajanja, zlasti v času iskanja zlate rude.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australasia.si/files/DESTINACIJE/NOVA_ZELANDIJA/JUZNI_OTOK/abel_tasman_national_park_by_tourism_new_zealand__small_.jpg">
            <a:extLst>
              <a:ext uri="{FF2B5EF4-FFF2-40B4-BE49-F238E27FC236}">
                <a16:creationId xmlns:a16="http://schemas.microsoft.com/office/drawing/2014/main" id="{87E75710-0675-4D93-95F8-084A8EEDD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4033837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 descr="https://encrypted-tbn1.gstatic.com/images?q=tbn:ANd9GcR-z-nZpDqVKL0mhzRAQQAQ0kLrRHCTEhlm1O_3lJzfaNONUcOq">
            <a:extLst>
              <a:ext uri="{FF2B5EF4-FFF2-40B4-BE49-F238E27FC236}">
                <a16:creationId xmlns:a16="http://schemas.microsoft.com/office/drawing/2014/main" id="{C17607FD-81FC-4C66-A56E-1E3379F4C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692150"/>
            <a:ext cx="357028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6" descr="http://www.shrani.si/f/1k/BR/3OiGMIxx/0062.jpg">
            <a:extLst>
              <a:ext uri="{FF2B5EF4-FFF2-40B4-BE49-F238E27FC236}">
                <a16:creationId xmlns:a16="http://schemas.microsoft.com/office/drawing/2014/main" id="{F0AE93A2-745C-4FA2-9B32-2C4DAB730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213100"/>
            <a:ext cx="5016500" cy="333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121</Words>
  <Application>Microsoft Office PowerPoint</Application>
  <PresentationFormat>On-screen Show (4:3)</PresentationFormat>
  <Paragraphs>24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Rockwell</vt:lpstr>
      <vt:lpstr>Wingdings 2</vt:lpstr>
      <vt:lpstr>Foundry</vt:lpstr>
      <vt:lpstr>NOVA ZELANDIJA</vt:lpstr>
      <vt:lpstr>Osnovni podatki</vt:lpstr>
      <vt:lpstr>PowerPoint Presentation</vt:lpstr>
      <vt:lpstr>Nova Zelandija</vt:lpstr>
      <vt:lpstr>PowerPoint Presentation</vt:lpstr>
      <vt:lpstr>GEOGRAFIJA</vt:lpstr>
      <vt:lpstr>PowerPoint Presentation</vt:lpstr>
      <vt:lpstr>JUŽNI OTOK</vt:lpstr>
      <vt:lpstr>PowerPoint Presentation</vt:lpstr>
      <vt:lpstr>GEOGRAFIJA JUŽNEGA OTOKA</vt:lpstr>
      <vt:lpstr>PowerPoint Presentation</vt:lpstr>
      <vt:lpstr>SEVERNI OTOK</vt:lpstr>
      <vt:lpstr>PowerPoint Presentation</vt:lpstr>
      <vt:lpstr>MAORI</vt:lpstr>
      <vt:lpstr>PowerPoint Presentation</vt:lpstr>
      <vt:lpstr>HAKA</vt:lpstr>
      <vt:lpstr>VIDEOPOSNETEK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2019-05-31T08:40:34Z</dcterms:created>
  <dcterms:modified xsi:type="dcterms:W3CDTF">2019-05-31T08:40:34Z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