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7" r:id="rId6"/>
    <p:sldId id="260" r:id="rId7"/>
    <p:sldId id="262" r:id="rId8"/>
    <p:sldId id="263" r:id="rId9"/>
    <p:sldId id="265" r:id="rId10"/>
    <p:sldId id="264" r:id="rId11"/>
    <p:sldId id="266" r:id="rId12"/>
    <p:sldId id="268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42701B2-C5AD-4065-B996-EE5E9DF2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D1B6-C01C-4774-80BB-B38859B5893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8862DAF-93B5-4CD7-8B3B-403BB863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B8D4A03-72D1-445C-B26E-A2FF0FE4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BCEB8-B6EF-49A1-961D-523C9E609C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8038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7338CDA-6A83-4899-837F-9B1BA9CD1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7C6B2-9C98-4C67-B808-AE93E24D234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5CFD2B0-FB0F-45DC-BE27-E72FDE0C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55DD743-0970-40FB-B673-49B12CBF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FC049-2D48-49FC-BF2F-34775BDF80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4825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673D36A-C6D6-4AF2-9216-1E0778EB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02D7-5DB3-45B4-8AB1-1C7B9C2702D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9278620-91AE-4D4E-AB49-D3B5037E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4131BE3-394D-41D4-A469-2D305F0A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D0CC3-364B-43A3-B46C-8B86E169AA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2185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6697BE9-AA94-40F2-B088-570B750EE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4F2D7-8C68-4499-8079-35D0B4225E5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753D5BF-D482-42FD-A8E1-C00D604F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FC7F0B0-3946-4FE4-B676-152E6155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21EB7-FFFF-4B49-986B-DE4EDA24971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30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29F0C94-3349-4060-9060-22E43EF8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84F11-D484-49C4-A738-E705CD1E233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5658475-B1DB-4BE4-82AC-CBEE49DB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EA2CFA6-84F7-46B8-9DA0-FB7D9F13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47341-7396-46A3-A1F5-4311383749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507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30A4A0DF-051E-41CE-815A-2508124B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680D-CF6F-40B5-A794-3AEA3CC0115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FD7501D-04EB-48CE-8598-FD87DEEE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59470346-C132-406F-AAE3-8B7F018D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561F8-BB30-403A-8AC3-2B48DBAA63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052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361C9D2B-69E8-4387-B9AA-DA52DA337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D81E0-BD98-41A4-AF17-992F071DAE5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C48BF346-7D2D-4226-AEAA-AB393DDC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0874FC19-8A13-4160-A27E-AA1995BF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C2C5F-8E1F-4E50-8E45-D4DB948BA1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5394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892E567D-80C1-4943-BB3F-DB76E6C57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94E0E-DD59-4C1E-9BE6-DC6DC865D56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6F1C09E0-CE5F-4BFB-934A-568C1B82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0CAFF784-5434-4127-946C-618BBAAA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8BB58-1FF2-4348-B653-B60508E78B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7206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6737C8B6-4C23-483A-B106-56E1D9D2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6BEE-3A1B-4603-A5CC-23C9F8A756D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6ED38382-94D8-4E07-A7B5-6DEAC6D3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E4ED7F8C-C35A-4C55-BA79-26000E9F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E1C9C-428A-4081-9884-D97CA82821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087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394B820-3C1B-4BB7-9EAD-E4D37FFE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295F1-AD15-4E4B-A54B-3450D5E973C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386F4FC-7222-4802-A6D6-D08A27B28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5B302B7-A45A-482A-980B-31BFC1F9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1B70B-316D-4E28-A2BD-F173C99015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8264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86DB70A-29FB-4F9D-9D0A-3F454A0F7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8AAC7-F5EB-44EC-9CE1-83E54C9B69C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85123EA-348E-4B4E-82FB-1F137C47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0C439CA-6B36-4784-ABC1-90A837CFC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E4524-29B5-491D-B10D-EE55B5CD39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2874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13EE2B91-2821-444D-B1A4-CDB6031911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ACB343AD-33F1-4E84-8CDC-BCD65CF149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85D2F5B-2194-4378-A8C1-C3FC99F69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3D6A91-7E70-4BAF-8BEB-9C169C924DC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C69E0AF-656F-446F-B56E-2BEA190EE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9159DA9-2417-4C3C-8BFB-C733C5059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B909C"/>
                </a:solidFill>
              </a:defRPr>
            </a:lvl1pPr>
          </a:lstStyle>
          <a:p>
            <a:fld id="{E0E894F2-0BD4-4BE5-9A57-48363675265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040B5454-AFAA-4FD6-B925-D1EDE54067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E521DF4-8E96-45BE-9379-6B06C9CFAA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2052" name="Slika 3" descr="new_zealand__mgn_flag_collection_2013_by_magnaen-d5mmfrg.jpg">
            <a:extLst>
              <a:ext uri="{FF2B5EF4-FFF2-40B4-BE49-F238E27FC236}">
                <a16:creationId xmlns:a16="http://schemas.microsoft.com/office/drawing/2014/main" id="{6E7F4EDF-C44C-47EA-9D9A-6384B70AF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DA67FA5-CC5E-4061-8C48-1547AC6F14F4}"/>
              </a:ext>
            </a:extLst>
          </p:cNvPr>
          <p:cNvSpPr txBox="1"/>
          <p:nvPr/>
        </p:nvSpPr>
        <p:spPr>
          <a:xfrm>
            <a:off x="357188" y="1928813"/>
            <a:ext cx="828675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NOVA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ZELANDIJA</a:t>
            </a:r>
          </a:p>
        </p:txBody>
      </p:sp>
      <p:sp>
        <p:nvSpPr>
          <p:cNvPr id="2054" name="PoljeZBesedilom 6">
            <a:extLst>
              <a:ext uri="{FF2B5EF4-FFF2-40B4-BE49-F238E27FC236}">
                <a16:creationId xmlns:a16="http://schemas.microsoft.com/office/drawing/2014/main" id="{A048176B-93FE-4B6A-9A1B-A7ACC596B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5000625"/>
            <a:ext cx="58578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3200" dirty="0">
                <a:solidFill>
                  <a:schemeClr val="accent2"/>
                </a:solidFill>
              </a:rPr>
              <a:t>Avtorica: </a:t>
            </a:r>
          </a:p>
          <a:p>
            <a:r>
              <a:rPr lang="sl-SI" altLang="sl-SI" sz="3200" dirty="0">
                <a:solidFill>
                  <a:schemeClr val="accent2"/>
                </a:solidFill>
              </a:rPr>
              <a:t>Mentor</a:t>
            </a:r>
            <a:r>
              <a:rPr lang="sl-SI" altLang="sl-SI" sz="3200">
                <a:solidFill>
                  <a:schemeClr val="accent2"/>
                </a:solidFill>
              </a:rPr>
              <a:t>:  </a:t>
            </a:r>
            <a:endParaRPr lang="sl-SI" altLang="sl-SI" sz="3200" dirty="0">
              <a:solidFill>
                <a:schemeClr val="accent2"/>
              </a:solidFill>
            </a:endParaRPr>
          </a:p>
          <a:p>
            <a:endParaRPr lang="sl-SI" altLang="sl-SI" dirty="0"/>
          </a:p>
          <a:p>
            <a:endParaRPr lang="sl-SI" altLang="sl-SI" dirty="0"/>
          </a:p>
        </p:txBody>
      </p:sp>
    </p:spTree>
  </p:cSld>
  <p:clrMapOvr>
    <a:masterClrMapping/>
  </p:clrMapOvr>
  <p:transition>
    <p:newsflash/>
    <p:sndAc>
      <p:stSnd>
        <p:snd r:embed="rId2" name="bomb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B36321-1BFA-4D9C-A384-C6C547BF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PREBIVALSTVO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70B5D9A-4FED-4FB8-99C3-00B80239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MAORJI-</a:t>
            </a:r>
            <a:r>
              <a:rPr lang="sl-SI" dirty="0"/>
              <a:t> </a:t>
            </a: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Maori so staroselsko ljudstvo, ki naj bi po eni izmed legend s kanuji pripluli s </a:t>
            </a:r>
            <a:r>
              <a:rPr lang="sl-SI" dirty="0" err="1">
                <a:solidFill>
                  <a:schemeClr val="accent2">
                    <a:lumMod val="95000"/>
                  </a:schemeClr>
                </a:solidFill>
              </a:rPr>
              <a:t>Hawaikija</a:t>
            </a: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. </a:t>
            </a: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accent2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>
              <a:solidFill>
                <a:schemeClr val="accent2">
                  <a:lumMod val="95000"/>
                </a:schemeClr>
              </a:solidFill>
            </a:endParaRPr>
          </a:p>
        </p:txBody>
      </p:sp>
      <p:pic>
        <p:nvPicPr>
          <p:cNvPr id="4" name="Slika 3" descr="maroji.jpg">
            <a:extLst>
              <a:ext uri="{FF2B5EF4-FFF2-40B4-BE49-F238E27FC236}">
                <a16:creationId xmlns:a16="http://schemas.microsoft.com/office/drawing/2014/main" id="{918FB826-A5B6-406A-AEC5-B5170CBFB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4429132"/>
            <a:ext cx="360493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new-zealand-maori.jpg">
            <a:extLst>
              <a:ext uri="{FF2B5EF4-FFF2-40B4-BE49-F238E27FC236}">
                <a16:creationId xmlns:a16="http://schemas.microsoft.com/office/drawing/2014/main" id="{45C7898B-D4D3-4EC2-B886-C98FDAA9D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500306"/>
            <a:ext cx="603583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2775FD97-F7CB-45AC-8620-F35ACD7273D7}"/>
              </a:ext>
            </a:extLst>
          </p:cNvPr>
          <p:cNvSpPr/>
          <p:nvPr/>
        </p:nvSpPr>
        <p:spPr>
          <a:xfrm>
            <a:off x="285720" y="500042"/>
            <a:ext cx="8715436" cy="1754326"/>
          </a:xfrm>
          <a:prstGeom prst="rect">
            <a:avLst/>
          </a:prstGeom>
          <a:noFill/>
          <a:ln w="47625" cap="rnd">
            <a:solidFill>
              <a:schemeClr val="tx1"/>
            </a:solidFill>
          </a:ln>
        </p:spPr>
        <p:txBody>
          <a:bodyPr anchor="ctr">
            <a:prstTxWarp prst="textInflateTop">
              <a:avLst/>
            </a:prstTxWarp>
            <a:spAutoFit/>
            <a:scene3d>
              <a:camera prst="orthographicFront"/>
              <a:lightRig rig="threePt" dir="t"/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1430"/>
                <a:solidFill>
                  <a:schemeClr val="accent2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HVALA ZA VAŠO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1430"/>
                <a:solidFill>
                  <a:schemeClr val="accent2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POZORNOST</a:t>
            </a:r>
          </a:p>
        </p:txBody>
      </p:sp>
      <p:pic>
        <p:nvPicPr>
          <p:cNvPr id="5" name="Slika 4" descr="kivi.jpg">
            <a:extLst>
              <a:ext uri="{FF2B5EF4-FFF2-40B4-BE49-F238E27FC236}">
                <a16:creationId xmlns:a16="http://schemas.microsoft.com/office/drawing/2014/main" id="{1B1B7635-84A1-499B-B0D3-67EF80C29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8868"/>
            <a:ext cx="2576451" cy="1643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delfin.jpg">
            <a:extLst>
              <a:ext uri="{FF2B5EF4-FFF2-40B4-BE49-F238E27FC236}">
                <a16:creationId xmlns:a16="http://schemas.microsoft.com/office/drawing/2014/main" id="{D4F3F128-B67F-4A96-87F9-D329EA056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571484"/>
            <a:ext cx="2357454" cy="1568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dolar.jpg">
            <a:extLst>
              <a:ext uri="{FF2B5EF4-FFF2-40B4-BE49-F238E27FC236}">
                <a16:creationId xmlns:a16="http://schemas.microsoft.com/office/drawing/2014/main" id="{1E6CAB35-36A1-4D0B-8206-6D6E31B20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4000504"/>
            <a:ext cx="3143272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maorji.jpg">
            <a:extLst>
              <a:ext uri="{FF2B5EF4-FFF2-40B4-BE49-F238E27FC236}">
                <a16:creationId xmlns:a16="http://schemas.microsoft.com/office/drawing/2014/main" id="{A25DFDCA-8F6F-4149-9BD0-297EADBA3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4071942"/>
            <a:ext cx="3657600" cy="124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 descr="na koncu.jpg">
            <a:extLst>
              <a:ext uri="{FF2B5EF4-FFF2-40B4-BE49-F238E27FC236}">
                <a16:creationId xmlns:a16="http://schemas.microsoft.com/office/drawing/2014/main" id="{A0C8F847-E218-437A-A3E2-3202C2807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2643182"/>
            <a:ext cx="2514600" cy="142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 descr="ovcee.jpg">
            <a:extLst>
              <a:ext uri="{FF2B5EF4-FFF2-40B4-BE49-F238E27FC236}">
                <a16:creationId xmlns:a16="http://schemas.microsoft.com/office/drawing/2014/main" id="{38494CC7-A791-4300-85FB-9B5766C271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5286388"/>
            <a:ext cx="2133600" cy="141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 descr="konec.jpg">
            <a:extLst>
              <a:ext uri="{FF2B5EF4-FFF2-40B4-BE49-F238E27FC236}">
                <a16:creationId xmlns:a16="http://schemas.microsoft.com/office/drawing/2014/main" id="{926E85E1-4B99-44DC-BEAF-49CAB7615DB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15206" y="2571744"/>
            <a:ext cx="1765508" cy="137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 descr="nova z.jpg">
            <a:extLst>
              <a:ext uri="{FF2B5EF4-FFF2-40B4-BE49-F238E27FC236}">
                <a16:creationId xmlns:a16="http://schemas.microsoft.com/office/drawing/2014/main" id="{FB19BD43-A9EA-45C5-87C1-156DB0C7FA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7422" y="5286388"/>
            <a:ext cx="2119309" cy="1410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 descr="kiti-nasedli_show.jpg">
            <a:extLst>
              <a:ext uri="{FF2B5EF4-FFF2-40B4-BE49-F238E27FC236}">
                <a16:creationId xmlns:a16="http://schemas.microsoft.com/office/drawing/2014/main" id="{0C7FECBB-A619-4688-8114-0BAF2326E6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844" y="3929066"/>
            <a:ext cx="2238372" cy="1393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 descr="nova zelandija.jpg">
            <a:extLst>
              <a:ext uri="{FF2B5EF4-FFF2-40B4-BE49-F238E27FC236}">
                <a16:creationId xmlns:a16="http://schemas.microsoft.com/office/drawing/2014/main" id="{7EC75F88-C867-4A94-97D6-668E8CF767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7686" y="5357826"/>
            <a:ext cx="2466975" cy="134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Slika 16" descr="race.jpg">
            <a:extLst>
              <a:ext uri="{FF2B5EF4-FFF2-40B4-BE49-F238E27FC236}">
                <a16:creationId xmlns:a16="http://schemas.microsoft.com/office/drawing/2014/main" id="{B4DAD737-AE90-4306-98A9-8291C89AED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86578" y="5357826"/>
            <a:ext cx="2143125" cy="1285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4C3AD39E-4158-4DBB-8A63-BDE908B7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accent2"/>
                </a:solidFill>
              </a:rPr>
              <a:t>VIRI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129D0075-7E6F-487A-965C-25C3F85C9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accent2"/>
                </a:solidFill>
              </a:rPr>
              <a:t>http://www.sta-lj.com/delo-v-tujini/nz</a:t>
            </a:r>
          </a:p>
          <a:p>
            <a:r>
              <a:rPr lang="sl-SI" altLang="sl-SI">
                <a:solidFill>
                  <a:schemeClr val="accent2"/>
                </a:solidFill>
              </a:rPr>
              <a:t>http://www2.arnes.si/~jdobaj/zgodovina/geografija/8razred/Avst_Ocean/NZelandija_naloge/nz_vsebina.htm</a:t>
            </a:r>
          </a:p>
          <a:p>
            <a:r>
              <a:rPr lang="sl-SI" altLang="sl-SI">
                <a:solidFill>
                  <a:schemeClr val="accent2"/>
                </a:solidFill>
              </a:rPr>
              <a:t>http://sh.wikipedia.org/wiki/Novi_Zeland</a:t>
            </a:r>
          </a:p>
          <a:p>
            <a:r>
              <a:rPr lang="sl-SI" altLang="sl-SI">
                <a:solidFill>
                  <a:schemeClr val="accent2"/>
                </a:solidFill>
              </a:rPr>
              <a:t>http://prezi.com/xufk1wqzramn/maori/</a:t>
            </a:r>
          </a:p>
          <a:p>
            <a:r>
              <a:rPr lang="sl-SI" altLang="sl-SI">
                <a:solidFill>
                  <a:schemeClr val="accent2"/>
                </a:solidFill>
              </a:rPr>
              <a:t>http://www.mynzworkingholiday.com/new-zealands-maori-culture-nz-maori-information/</a:t>
            </a:r>
          </a:p>
          <a:p>
            <a:endParaRPr lang="sl-SI" altLang="sl-SI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B628158D-FA2B-408D-AF33-8E3CBEECB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0006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Leži v južnem delu Tihega oceana,</a:t>
            </a:r>
            <a:r>
              <a:rPr lang="sl-SI" dirty="0"/>
              <a:t> </a:t>
            </a: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okoli 2000km jugovzhodno od Avstralije. </a:t>
            </a:r>
            <a:endParaRPr lang="sl-SI" b="1" dirty="0">
              <a:solidFill>
                <a:schemeClr val="accent2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glavno mesto: </a:t>
            </a:r>
            <a:r>
              <a:rPr lang="sl-SI" dirty="0" err="1">
                <a:solidFill>
                  <a:schemeClr val="accent2">
                    <a:lumMod val="95000"/>
                  </a:schemeClr>
                </a:solidFill>
              </a:rPr>
              <a:t>Wellingto</a:t>
            </a:r>
            <a:endParaRPr lang="sl-SI" dirty="0">
              <a:solidFill>
                <a:schemeClr val="accent2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površina: 270.534 km²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število prebivalstva: 4,2 mio.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uradni jezik: angleščina, </a:t>
            </a:r>
            <a:r>
              <a:rPr lang="sl-SI" dirty="0" err="1">
                <a:solidFill>
                  <a:schemeClr val="accent2">
                    <a:lumMod val="95000"/>
                  </a:schemeClr>
                </a:solidFill>
              </a:rPr>
              <a:t>maorščina</a:t>
            </a: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, novo zelandski znakovni jezik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denarna valuta: NZ dolar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Sestava:</a:t>
            </a: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Severni otok</a:t>
            </a: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Južni otok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9C29345-B173-4353-8017-538FC405D01E}"/>
              </a:ext>
            </a:extLst>
          </p:cNvPr>
          <p:cNvSpPr txBox="1"/>
          <p:nvPr/>
        </p:nvSpPr>
        <p:spPr>
          <a:xfrm>
            <a:off x="1000125" y="285750"/>
            <a:ext cx="6858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6000" b="1" dirty="0">
                <a:solidFill>
                  <a:schemeClr val="accent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splošni podatki</a:t>
            </a:r>
          </a:p>
        </p:txBody>
      </p:sp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FE43368B-96D0-4EE5-A41D-B19E6EB2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accent1"/>
                </a:solidFill>
              </a:rPr>
              <a:t>OSEBNA IZKAZNICA</a:t>
            </a:r>
          </a:p>
        </p:txBody>
      </p:sp>
      <p:pic>
        <p:nvPicPr>
          <p:cNvPr id="4099" name="Ograda vsebine 3" descr="map_of_new-zealand.jpg">
            <a:extLst>
              <a:ext uri="{FF2B5EF4-FFF2-40B4-BE49-F238E27FC236}">
                <a16:creationId xmlns:a16="http://schemas.microsoft.com/office/drawing/2014/main" id="{0235EBCE-D050-4B3B-96BA-31C381B48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9525"/>
            <a:ext cx="9144000" cy="6867525"/>
          </a:xfrm>
        </p:spPr>
      </p:pic>
    </p:spTree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vsebine 2">
            <a:extLst>
              <a:ext uri="{FF2B5EF4-FFF2-40B4-BE49-F238E27FC236}">
                <a16:creationId xmlns:a16="http://schemas.microsoft.com/office/drawing/2014/main" id="{407D737A-5B48-429D-A69F-38F19949E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chemeClr val="accent1"/>
                </a:solidFill>
              </a:rPr>
              <a:t>Subtropsko-sever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chemeClr val="accent1"/>
                </a:solidFill>
              </a:rPr>
              <a:t>Subantarktično- jugozahod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chemeClr val="accent1"/>
                </a:solidFill>
              </a:rPr>
              <a:t>Zmerno toplo oceansko- ostalih predelih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>
                <a:solidFill>
                  <a:schemeClr val="accent1"/>
                </a:solidFill>
              </a:rPr>
              <a:t>Vreme se tu zelo hitro lahko spreminja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altLang="sl-SI">
                <a:solidFill>
                  <a:schemeClr val="accent1"/>
                </a:solidFill>
              </a:rPr>
              <a:t>Poletje na Novi Zelandiji je od decembra do februarja, zima pa od junija do avgusta.</a:t>
            </a:r>
            <a:endParaRPr lang="sl-SI" altLang="sl-SI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sl-SI" altLang="sl-SI">
              <a:solidFill>
                <a:schemeClr val="accent1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sl-SI" altLang="sl-SI">
              <a:solidFill>
                <a:schemeClr val="accent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66576AD-7EC4-49CF-8E69-8CFF9E90E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PODNEBJE</a:t>
            </a:r>
          </a:p>
        </p:txBody>
      </p:sp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grada vsebine 3" descr="climat_nouvelle-zelande.gif">
            <a:extLst>
              <a:ext uri="{FF2B5EF4-FFF2-40B4-BE49-F238E27FC236}">
                <a16:creationId xmlns:a16="http://schemas.microsoft.com/office/drawing/2014/main" id="{170567C1-B73A-4A12-9249-6B616C386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650875"/>
            <a:ext cx="6500813" cy="56213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6C8C36-16E7-4E49-B0F3-7C76FCB47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GOSPODARSTVO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AB1C802-A2C7-4581-AD3C-58CA8DE32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143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1"/>
                </a:solidFill>
              </a:rPr>
              <a:t>Živinoreja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Imajo dvajsetkrat več ovac in trikrat več govedi kot ljudi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Gozdarstvo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Ribištvo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Rudarstvo in energetika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Industrija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Turizem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>
              <a:solidFill>
                <a:schemeClr val="accent2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sl-SI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D96E23-2489-4EF2-947F-41997E284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b="1" dirty="0">
                <a:solidFill>
                  <a:schemeClr val="accent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ZNAČILNE ŽIVALI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BD0A5E0-DFB7-4D0D-89D4-4330B970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sz="3600" b="1" dirty="0">
                <a:solidFill>
                  <a:schemeClr val="accent2">
                    <a:lumMod val="95000"/>
                  </a:schemeClr>
                </a:solidFill>
              </a:rPr>
              <a:t>Kivi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sz="3600" b="1" dirty="0">
                <a:solidFill>
                  <a:schemeClr val="accent2">
                    <a:lumMod val="95000"/>
                  </a:schemeClr>
                </a:solidFill>
              </a:rPr>
              <a:t>Polž velikan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sz="3600" b="1" dirty="0" err="1">
                <a:solidFill>
                  <a:schemeClr val="accent2">
                    <a:lumMod val="95000"/>
                  </a:schemeClr>
                </a:solidFill>
              </a:rPr>
              <a:t>Tuarara</a:t>
            </a:r>
            <a:endParaRPr lang="sl-SI" sz="3600" b="1" dirty="0">
              <a:solidFill>
                <a:schemeClr val="accent2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sz="3600" b="1" dirty="0">
                <a:solidFill>
                  <a:schemeClr val="accent2">
                    <a:lumMod val="95000"/>
                  </a:schemeClr>
                </a:solidFill>
              </a:rPr>
              <a:t>papagaj kakapo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sz="3600" b="1" dirty="0">
                <a:solidFill>
                  <a:schemeClr val="accent2">
                    <a:lumMod val="95000"/>
                  </a:schemeClr>
                </a:solidFill>
              </a:rPr>
              <a:t>takahe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sl-SI" dirty="0">
              <a:solidFill>
                <a:schemeClr val="accent2">
                  <a:lumMod val="95000"/>
                </a:schemeClr>
              </a:solidFill>
            </a:endParaRPr>
          </a:p>
        </p:txBody>
      </p:sp>
      <p:pic>
        <p:nvPicPr>
          <p:cNvPr id="4" name="Slika 3" descr="kakapo.jpg">
            <a:extLst>
              <a:ext uri="{FF2B5EF4-FFF2-40B4-BE49-F238E27FC236}">
                <a16:creationId xmlns:a16="http://schemas.microsoft.com/office/drawing/2014/main" id="{D55537C7-B9FD-4CE9-9369-A8853E02C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643446"/>
            <a:ext cx="2951741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kiwi_1891642c.jpg">
            <a:extLst>
              <a:ext uri="{FF2B5EF4-FFF2-40B4-BE49-F238E27FC236}">
                <a16:creationId xmlns:a16="http://schemas.microsoft.com/office/drawing/2014/main" id="{58893790-5915-463B-BCC3-4F970B184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4071942"/>
            <a:ext cx="3913174" cy="244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tuatara.jpg">
            <a:extLst>
              <a:ext uri="{FF2B5EF4-FFF2-40B4-BE49-F238E27FC236}">
                <a16:creationId xmlns:a16="http://schemas.microsoft.com/office/drawing/2014/main" id="{0DA079E9-C355-461B-9E38-E6624E7AF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2786058"/>
            <a:ext cx="2600325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polž.jpg">
            <a:extLst>
              <a:ext uri="{FF2B5EF4-FFF2-40B4-BE49-F238E27FC236}">
                <a16:creationId xmlns:a16="http://schemas.microsoft.com/office/drawing/2014/main" id="{3C1D12B9-F3AF-4619-BCF7-8564CA343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4572008"/>
            <a:ext cx="24003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takahe-32.jpg">
            <a:extLst>
              <a:ext uri="{FF2B5EF4-FFF2-40B4-BE49-F238E27FC236}">
                <a16:creationId xmlns:a16="http://schemas.microsoft.com/office/drawing/2014/main" id="{9CE115AE-6F51-4196-9E67-0B49CC12757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1285860"/>
            <a:ext cx="2714644" cy="2461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70FA17-1248-4220-8923-DFCBF957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b="1" dirty="0">
                <a:solidFill>
                  <a:schemeClr val="accent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RASTLINSTVO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0BF1431-61C3-473A-94D8-62E26C261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Čez 20 odstotkov Nove Zelandije je pokritih z nacionalnimi parki, gozdnimi površinami in rezervati.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severnem otoku-subtropski zimzeleni gozd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Na južnem otoku je zahodna stran pokrita z iglastimi in bukovimi gozdovi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dirty="0">
                <a:solidFill>
                  <a:schemeClr val="accent2">
                    <a:lumMod val="95000"/>
                  </a:schemeClr>
                </a:solidFill>
              </a:rPr>
              <a:t> na vzhodni strani pa stepa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sl-SI" dirty="0">
              <a:solidFill>
                <a:schemeClr val="accent2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glavna-nova-zelandija.jpg">
            <a:extLst>
              <a:ext uri="{FF2B5EF4-FFF2-40B4-BE49-F238E27FC236}">
                <a16:creationId xmlns:a16="http://schemas.microsoft.com/office/drawing/2014/main" id="{8442AD58-80B9-42DF-BC72-535FB152D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5512117" cy="2943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Nova Zelandija, slapovi Parakauni.jpg">
            <a:extLst>
              <a:ext uri="{FF2B5EF4-FFF2-40B4-BE49-F238E27FC236}">
                <a16:creationId xmlns:a16="http://schemas.microsoft.com/office/drawing/2014/main" id="{92449436-1353-4AC1-A736-4B6F4D69B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714620"/>
            <a:ext cx="5715000" cy="3924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PoljeZBesedilom 5">
            <a:extLst>
              <a:ext uri="{FF2B5EF4-FFF2-40B4-BE49-F238E27FC236}">
                <a16:creationId xmlns:a16="http://schemas.microsoft.com/office/drawing/2014/main" id="{21BA0D97-7718-4B06-AE0D-C95764765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5857875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0245" name="PoljeZBesedilom 6">
            <a:extLst>
              <a:ext uri="{FF2B5EF4-FFF2-40B4-BE49-F238E27FC236}">
                <a16:creationId xmlns:a16="http://schemas.microsoft.com/office/drawing/2014/main" id="{5F22EFFE-1D9C-4182-BD03-90A9BFEE3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5786438"/>
            <a:ext cx="2143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>
                <a:solidFill>
                  <a:schemeClr val="accent2"/>
                </a:solidFill>
              </a:rPr>
              <a:t>slapovi Parakauni </a:t>
            </a: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ova tema">
  <a:themeElements>
    <a:clrScheme name="Po meri 1">
      <a:dk1>
        <a:srgbClr val="17365D"/>
      </a:dk1>
      <a:lt1>
        <a:srgbClr val="17365D"/>
      </a:lt1>
      <a:dk2>
        <a:srgbClr val="17365D"/>
      </a:dk2>
      <a:lt2>
        <a:srgbClr val="17365D"/>
      </a:lt2>
      <a:accent1>
        <a:srgbClr val="FFFFFF"/>
      </a:accent1>
      <a:accent2>
        <a:srgbClr val="FFFFFF"/>
      </a:accent2>
      <a:accent3>
        <a:srgbClr val="17365D"/>
      </a:accent3>
      <a:accent4>
        <a:srgbClr val="17365D"/>
      </a:accent4>
      <a:accent5>
        <a:srgbClr val="17365D"/>
      </a:accent5>
      <a:accent6>
        <a:srgbClr val="17365D"/>
      </a:accent6>
      <a:hlink>
        <a:srgbClr val="17365D"/>
      </a:hlink>
      <a:folHlink>
        <a:srgbClr val="17365D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260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Officeova tema</vt:lpstr>
      <vt:lpstr>PowerPoint Presentation</vt:lpstr>
      <vt:lpstr>PowerPoint Presentation</vt:lpstr>
      <vt:lpstr>OSEBNA IZKAZNICA</vt:lpstr>
      <vt:lpstr>PODNEBJE</vt:lpstr>
      <vt:lpstr>PowerPoint Presentation</vt:lpstr>
      <vt:lpstr>GOSPODARSTVO</vt:lpstr>
      <vt:lpstr>ZNAČILNE ŽIVALI</vt:lpstr>
      <vt:lpstr>RASTLINSTVO</vt:lpstr>
      <vt:lpstr>PowerPoint Presentation</vt:lpstr>
      <vt:lpstr>PREBIVALSTVO</vt:lpstr>
      <vt:lpstr>PowerPoint Presentation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2019-05-31T08:40:35Z</dcterms:created>
  <dcterms:modified xsi:type="dcterms:W3CDTF">2019-05-31T08:40:35Z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