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8" r:id="rId3"/>
    <p:sldId id="259" r:id="rId4"/>
    <p:sldId id="263" r:id="rId5"/>
    <p:sldId id="260" r:id="rId6"/>
    <p:sldId id="269" r:id="rId7"/>
    <p:sldId id="265" r:id="rId8"/>
    <p:sldId id="266" r:id="rId9"/>
    <p:sldId id="267" r:id="rId10"/>
    <p:sldId id="271" r:id="rId11"/>
    <p:sldId id="262" r:id="rId12"/>
    <p:sldId id="261" r:id="rId13"/>
    <p:sldId id="268" r:id="rId14"/>
    <p:sldId id="270" r:id="rId15"/>
    <p:sldId id="272" r:id="rId16"/>
    <p:sldId id="273" r:id="rId17"/>
    <p:sldId id="274" r:id="rId18"/>
    <p:sldId id="275" r:id="rId19"/>
    <p:sldId id="264" r:id="rId20"/>
    <p:sldId id="276" r:id="rId21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C529BB0C-2DB7-4886-A810-E0108EB7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9F34C-0751-43F2-8536-B7D21469F36F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8A50A2A9-96AD-49E1-BA29-6BB4F5FDB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EDBDBED4-D8FF-43A2-9E7F-6BC6137B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16FFC-01A0-45F3-BABD-A66E7634E07E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19541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632EF127-C628-41D3-86BB-DBD0F4F5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FE910-5BEB-4A0C-AB76-BE65863DFF38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23B9095F-39FA-4B13-A58A-D8D23AB6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6ADD5F72-2CB0-4AC7-BC45-5318946A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9F92B-CEF1-4E2E-89E0-3C822624A44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94664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77D96288-CB49-4722-8953-EA4C5B5D6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11C7D-D80A-4CA2-A6A5-0F83A7036B0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725AEEF-2C1B-4A8B-989F-93C455316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90FBC696-72DE-4C23-8A97-90422713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899EB-0970-4BE2-B0E1-D5C7D3A51C8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0812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55D80D3A-27DD-4B4A-A392-A56D64C75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490A5-B605-4187-BB79-70833F08114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632DD35F-8C04-4186-8857-D3C7CCC1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542EC902-57C5-44CC-BAF8-65E0000B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EB0F3-3463-44AD-88FB-9BE2AF49B62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63903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E27282D9-C02F-4266-87BD-76652FB65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7C329-FAD3-404D-AE98-5DF07B9E96B4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FA816B68-81E8-47A4-95EE-7D134F75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01709D9B-9127-4195-9958-3343838F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E48EA8-1857-4CD4-AFED-715A0396F46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8395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04693796-9F4B-4972-8E36-B7E104C4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9F10C-423F-4C7A-8B19-036079247293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EA6AABD-EA8A-42BC-AFD8-00E74A97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98A46E8D-159C-4D2B-8BBD-3507A409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5349DA-FECB-4109-A8B3-56E64053280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5287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3">
            <a:extLst>
              <a:ext uri="{FF2B5EF4-FFF2-40B4-BE49-F238E27FC236}">
                <a16:creationId xmlns:a16="http://schemas.microsoft.com/office/drawing/2014/main" id="{F681DE23-5B66-4435-AFCE-1424468C8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FE22-4697-4B00-87E9-44E2FDCEC8AD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8" name="Ograda noge 4">
            <a:extLst>
              <a:ext uri="{FF2B5EF4-FFF2-40B4-BE49-F238E27FC236}">
                <a16:creationId xmlns:a16="http://schemas.microsoft.com/office/drawing/2014/main" id="{EF1C2CD9-BC50-43AA-B022-568B0B905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številke diapozitiva 5">
            <a:extLst>
              <a:ext uri="{FF2B5EF4-FFF2-40B4-BE49-F238E27FC236}">
                <a16:creationId xmlns:a16="http://schemas.microsoft.com/office/drawing/2014/main" id="{D761286A-A010-4429-9E8C-94EF2DD7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ACC155-646A-44B5-866F-E05D240A404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9513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3">
            <a:extLst>
              <a:ext uri="{FF2B5EF4-FFF2-40B4-BE49-F238E27FC236}">
                <a16:creationId xmlns:a16="http://schemas.microsoft.com/office/drawing/2014/main" id="{80875E58-0696-4C6D-85CF-CF1DF16FE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47CFA-256B-402A-ADD4-CB69F68935D1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4" name="Ograda noge 4">
            <a:extLst>
              <a:ext uri="{FF2B5EF4-FFF2-40B4-BE49-F238E27FC236}">
                <a16:creationId xmlns:a16="http://schemas.microsoft.com/office/drawing/2014/main" id="{0761977E-759E-4BEA-BBB6-12816EEAB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5">
            <a:extLst>
              <a:ext uri="{FF2B5EF4-FFF2-40B4-BE49-F238E27FC236}">
                <a16:creationId xmlns:a16="http://schemas.microsoft.com/office/drawing/2014/main" id="{17DC7FC0-B0D6-4D58-A205-1E59C02CD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924185-DFFA-4C59-8ED1-258A7F8E24E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99862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3">
            <a:extLst>
              <a:ext uri="{FF2B5EF4-FFF2-40B4-BE49-F238E27FC236}">
                <a16:creationId xmlns:a16="http://schemas.microsoft.com/office/drawing/2014/main" id="{EBC728FC-C75B-4815-A179-696DC3161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73E7E-0128-447C-9D7D-435DD51D8992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3" name="Ograda noge 4">
            <a:extLst>
              <a:ext uri="{FF2B5EF4-FFF2-40B4-BE49-F238E27FC236}">
                <a16:creationId xmlns:a16="http://schemas.microsoft.com/office/drawing/2014/main" id="{47E40201-FBE5-47C7-95D9-7E6EC2BB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Ograda številke diapozitiva 5">
            <a:extLst>
              <a:ext uri="{FF2B5EF4-FFF2-40B4-BE49-F238E27FC236}">
                <a16:creationId xmlns:a16="http://schemas.microsoft.com/office/drawing/2014/main" id="{3F3BECAF-0968-4E90-80BC-8AEDEB3A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430C83-28BB-429D-986E-72424EF4D0A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252608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E1A7D0C9-C503-447A-9326-10C5C05B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14416-99A4-4B84-A3CD-21BEF07A4870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14BBCBE5-B219-4664-9D32-FDB3C32F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51882981-6CE1-4BE6-8D4F-241C6A9D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840494-955C-48ED-9442-64250F6CACC2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58701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3">
            <a:extLst>
              <a:ext uri="{FF2B5EF4-FFF2-40B4-BE49-F238E27FC236}">
                <a16:creationId xmlns:a16="http://schemas.microsoft.com/office/drawing/2014/main" id="{304A5245-ADCE-43ED-9DED-00E91CEE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73046-0062-47F1-AD30-46E54C06F73A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6" name="Ograda noge 4">
            <a:extLst>
              <a:ext uri="{FF2B5EF4-FFF2-40B4-BE49-F238E27FC236}">
                <a16:creationId xmlns:a16="http://schemas.microsoft.com/office/drawing/2014/main" id="{ED390E4F-6605-45FE-B078-0837C2F11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5">
            <a:extLst>
              <a:ext uri="{FF2B5EF4-FFF2-40B4-BE49-F238E27FC236}">
                <a16:creationId xmlns:a16="http://schemas.microsoft.com/office/drawing/2014/main" id="{B7D3CA36-C82D-4BDC-A09F-E702F115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F2B66-6543-405E-8B17-006D48184CA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246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1">
            <a:extLst>
              <a:ext uri="{FF2B5EF4-FFF2-40B4-BE49-F238E27FC236}">
                <a16:creationId xmlns:a16="http://schemas.microsoft.com/office/drawing/2014/main" id="{C51DB8F9-05A7-4767-9C84-41A428D4B1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</a:p>
        </p:txBody>
      </p:sp>
      <p:sp>
        <p:nvSpPr>
          <p:cNvPr id="1027" name="Ograda besedila 2">
            <a:extLst>
              <a:ext uri="{FF2B5EF4-FFF2-40B4-BE49-F238E27FC236}">
                <a16:creationId xmlns:a16="http://schemas.microsoft.com/office/drawing/2014/main" id="{E0FC07D1-C7B4-4540-8B7B-6414AD70F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4" name="Ograda datuma 3">
            <a:extLst>
              <a:ext uri="{FF2B5EF4-FFF2-40B4-BE49-F238E27FC236}">
                <a16:creationId xmlns:a16="http://schemas.microsoft.com/office/drawing/2014/main" id="{096244B6-B55B-4E1F-B546-1ECA12797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86FBE57-C9FD-466A-93AB-49C580A9CD0C}" type="datetimeFigureOut">
              <a:rPr lang="sl-SI"/>
              <a:pPr>
                <a:defRPr/>
              </a:pPr>
              <a:t>31. 05. 2019</a:t>
            </a:fld>
            <a:endParaRPr lang="sl-SI"/>
          </a:p>
        </p:txBody>
      </p:sp>
      <p:sp>
        <p:nvSpPr>
          <p:cNvPr id="5" name="Ograda noge 4">
            <a:extLst>
              <a:ext uri="{FF2B5EF4-FFF2-40B4-BE49-F238E27FC236}">
                <a16:creationId xmlns:a16="http://schemas.microsoft.com/office/drawing/2014/main" id="{AC8CECE9-EB06-48B2-ADFE-CAEE6E06DA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Ograda številke diapozitiva 5">
            <a:extLst>
              <a:ext uri="{FF2B5EF4-FFF2-40B4-BE49-F238E27FC236}">
                <a16:creationId xmlns:a16="http://schemas.microsoft.com/office/drawing/2014/main" id="{F83F2458-537D-4151-9451-779F31D1F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9B53806-FB2F-4527-8267-AF558CFC65A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potovanja-nova-zelandija.blogspot.com/2010/08/opis-nove-zelandije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>
            <a:extLst>
              <a:ext uri="{FF2B5EF4-FFF2-40B4-BE49-F238E27FC236}">
                <a16:creationId xmlns:a16="http://schemas.microsoft.com/office/drawing/2014/main" id="{584B1C4E-2561-4C67-A38E-5A61B656A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028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07C9E0A-FC92-4583-862C-1F4EBDC58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sz="5400" b="1" dirty="0">
                <a:solidFill>
                  <a:schemeClr val="tx2"/>
                </a:solidFill>
              </a:rPr>
              <a:t>Nova Zelandija 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5791902-6A09-4F28-AF40-A1F29F9B1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sl-SI" dirty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>
            <a:extLst>
              <a:ext uri="{FF2B5EF4-FFF2-40B4-BE49-F238E27FC236}">
                <a16:creationId xmlns:a16="http://schemas.microsoft.com/office/drawing/2014/main" id="{B7575914-7ED8-4858-8ED5-E9E15211B208}"/>
              </a:ext>
            </a:extLst>
          </p:cNvPr>
          <p:cNvSpPr/>
          <p:nvPr/>
        </p:nvSpPr>
        <p:spPr>
          <a:xfrm>
            <a:off x="-108520" y="0"/>
            <a:ext cx="9649072" cy="685800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89011147-F0E4-4F3E-980E-1803258E8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08720"/>
            <a:ext cx="4724350" cy="4804424"/>
          </a:xfrm>
          <a:prstGeom prst="rect">
            <a:avLst/>
          </a:prstGeom>
          <a:noFill/>
          <a:ln>
            <a:noFill/>
          </a:ln>
          <a:effectLst>
            <a:glow rad="228600">
              <a:srgbClr val="FFFF00">
                <a:alpha val="4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>
            <a:extLst>
              <a:ext uri="{FF2B5EF4-FFF2-40B4-BE49-F238E27FC236}">
                <a16:creationId xmlns:a16="http://schemas.microsoft.com/office/drawing/2014/main" id="{CD7D91D9-C738-413C-AE01-0217D9344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57250"/>
            <a:ext cx="8208963" cy="5605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2">
            <a:extLst>
              <a:ext uri="{FF2B5EF4-FFF2-40B4-BE49-F238E27FC236}">
                <a16:creationId xmlns:a16="http://schemas.microsoft.com/office/drawing/2014/main" id="{22358A95-D835-4F96-9227-CAD85C04D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5388" y="11422063"/>
            <a:ext cx="2109788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577F640-200A-43E5-A0B0-A21C9803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15913"/>
            <a:ext cx="9509125" cy="619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8E07ECBB-91C3-476A-B8F0-6771C3E8D1AE}"/>
              </a:ext>
            </a:extLst>
          </p:cNvPr>
          <p:cNvSpPr/>
          <p:nvPr/>
        </p:nvSpPr>
        <p:spPr>
          <a:xfrm>
            <a:off x="-107950" y="0"/>
            <a:ext cx="9720263" cy="7029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E7E333-DA1B-4C38-8289-6766E9C9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213"/>
            <a:ext cx="6243638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8330D1E-672C-45EA-953A-8343E372D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862013"/>
            <a:ext cx="6505575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otnik 4">
            <a:extLst>
              <a:ext uri="{FF2B5EF4-FFF2-40B4-BE49-F238E27FC236}">
                <a16:creationId xmlns:a16="http://schemas.microsoft.com/office/drawing/2014/main" id="{770B9F49-0272-4E48-BA2E-79C13D4F7905}"/>
              </a:ext>
            </a:extLst>
          </p:cNvPr>
          <p:cNvSpPr/>
          <p:nvPr/>
        </p:nvSpPr>
        <p:spPr>
          <a:xfrm>
            <a:off x="0" y="0"/>
            <a:ext cx="9144000" cy="70294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4339" name="Naslov 1">
            <a:extLst>
              <a:ext uri="{FF2B5EF4-FFF2-40B4-BE49-F238E27FC236}">
                <a16:creationId xmlns:a16="http://schemas.microsoft.com/office/drawing/2014/main" id="{D13ED591-E137-485E-A940-B57463734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Kiwi</a:t>
            </a:r>
          </a:p>
        </p:txBody>
      </p:sp>
      <p:sp>
        <p:nvSpPr>
          <p:cNvPr id="14340" name="Ograda vsebine 2">
            <a:extLst>
              <a:ext uri="{FF2B5EF4-FFF2-40B4-BE49-F238E27FC236}">
                <a16:creationId xmlns:a16="http://schemas.microsoft.com/office/drawing/2014/main" id="{3B913BCD-E414-4BA9-91A9-252AFD586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nenavadne živali so morda kdaj živele tudi v drugih delih sveta, zdaj pa jih ni moč najti nikjer drugje kot na novozelandskem otočju</a:t>
            </a:r>
          </a:p>
          <a:p>
            <a:r>
              <a:rPr lang="sl-SI" altLang="sl-SI" sz="2800"/>
              <a:t>ptič -brez peruti, z dolgim roženim kljunom, grobo perje </a:t>
            </a:r>
          </a:p>
          <a:p>
            <a:r>
              <a:rPr lang="sl-SI" altLang="sl-SI" sz="2800"/>
              <a:t>Z močnimi nogami razbrskajo zemljo in nato kljuva po tleh. Pri iskanju plena jim pomagata dve nosnici </a:t>
            </a:r>
          </a:p>
          <a:p>
            <a:r>
              <a:rPr lang="sl-SI" altLang="sl-SI" sz="2800"/>
              <a:t>Kiviji so nočno aktivne ptice - dan preživijo v svojem brlogu. Za mladiče skrbi samec.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B8800E04-9821-4230-82F7-227E6D17048D}"/>
              </a:ext>
            </a:extLst>
          </p:cNvPr>
          <p:cNvSpPr/>
          <p:nvPr/>
        </p:nvSpPr>
        <p:spPr>
          <a:xfrm>
            <a:off x="0" y="0"/>
            <a:ext cx="9324975" cy="6858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09C678D2-62D6-4F70-B9DB-EB187AD1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8"/>
            <a:ext cx="47625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42194874-98C6-4593-99A1-2CD9B8AD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3068638"/>
            <a:ext cx="4537075" cy="357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2B376094-0B79-413D-A9C3-EB03DF48F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Govedoreja &amp; ovčarstvo</a:t>
            </a:r>
          </a:p>
        </p:txBody>
      </p:sp>
      <p:sp>
        <p:nvSpPr>
          <p:cNvPr id="16387" name="Ograda vsebine 2">
            <a:extLst>
              <a:ext uri="{FF2B5EF4-FFF2-40B4-BE49-F238E27FC236}">
                <a16:creationId xmlns:a16="http://schemas.microsoft.com/office/drawing/2014/main" id="{307AAD30-4A1C-48CA-962F-079E8E306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Oceansko podnebje</a:t>
            </a:r>
          </a:p>
          <a:p>
            <a:r>
              <a:rPr lang="sl-SI" altLang="sl-SI"/>
              <a:t>Vir hrane: mleko, sir, volna, …</a:t>
            </a:r>
          </a:p>
        </p:txBody>
      </p:sp>
      <p:pic>
        <p:nvPicPr>
          <p:cNvPr id="16388" name="Picture 2">
            <a:extLst>
              <a:ext uri="{FF2B5EF4-FFF2-40B4-BE49-F238E27FC236}">
                <a16:creationId xmlns:a16="http://schemas.microsoft.com/office/drawing/2014/main" id="{2046751A-865C-4E6B-AD89-B3581CFC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3429000"/>
            <a:ext cx="4191000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3">
            <a:extLst>
              <a:ext uri="{FF2B5EF4-FFF2-40B4-BE49-F238E27FC236}">
                <a16:creationId xmlns:a16="http://schemas.microsoft.com/office/drawing/2014/main" id="{2451BA7E-16ED-4890-AB88-1050C10D0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36950"/>
            <a:ext cx="40513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4" descr="C:\Users\Joze\AppData\Local\Microsoft\Windows\Temporary Internet Files\Content.IE5\G6M29K77\MM910001089[1].gif">
            <a:extLst>
              <a:ext uri="{FF2B5EF4-FFF2-40B4-BE49-F238E27FC236}">
                <a16:creationId xmlns:a16="http://schemas.microsoft.com/office/drawing/2014/main" id="{BF02DBAF-DE51-4633-AB58-311D29E11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1301750"/>
            <a:ext cx="14859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FCBB90-8C77-4E6A-99C8-A498AECFDF06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chemeClr val="accent5">
                    <a:lumMod val="50000"/>
                  </a:schemeClr>
                </a:solidFill>
              </a:rPr>
              <a:t>Gospodarstvo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8B94D0DB-1637-47D0-8E92-369AF7062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Energijo pridobivajo iz: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-premoga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-rek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-</a:t>
            </a:r>
            <a:r>
              <a:rPr lang="sl-SI" dirty="0" err="1"/>
              <a:t>gejzirov</a:t>
            </a:r>
            <a:endParaRPr lang="sl-SI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 err="1"/>
              <a:t>Industrijstvo</a:t>
            </a:r>
            <a:r>
              <a:rPr lang="sl-SI" dirty="0"/>
              <a:t>: tekstilno, lesno, papirno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sl-SI" dirty="0"/>
              <a:t>Pospešili gospodarstvo z prometnim omrežjem</a:t>
            </a:r>
          </a:p>
        </p:txBody>
      </p:sp>
      <p:pic>
        <p:nvPicPr>
          <p:cNvPr id="17414" name="Picture 5">
            <a:extLst>
              <a:ext uri="{FF2B5EF4-FFF2-40B4-BE49-F238E27FC236}">
                <a16:creationId xmlns:a16="http://schemas.microsoft.com/office/drawing/2014/main" id="{C13EAAD6-206D-4FD9-80B7-F22F7655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241550"/>
            <a:ext cx="20161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6">
            <a:extLst>
              <a:ext uri="{FF2B5EF4-FFF2-40B4-BE49-F238E27FC236}">
                <a16:creationId xmlns:a16="http://schemas.microsoft.com/office/drawing/2014/main" id="{8C4E28B8-B078-49EA-892C-E6A834C69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241550"/>
            <a:ext cx="1389063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7" descr="C:\Users\Joze\AppData\Local\Microsoft\Windows\Temporary Internet Files\Content.IE5\JXQ6XS19\MM900236490[1].gif">
            <a:extLst>
              <a:ext uri="{FF2B5EF4-FFF2-40B4-BE49-F238E27FC236}">
                <a16:creationId xmlns:a16="http://schemas.microsoft.com/office/drawing/2014/main" id="{4DE1FE24-9DB7-4B71-8B08-335EE414CA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798763"/>
            <a:ext cx="1066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172A378D-7A70-4EA9-B715-2C9C6D927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Potomci britanskih priseljencev in domačini Maori</a:t>
            </a:r>
          </a:p>
          <a:p>
            <a:r>
              <a:rPr lang="sl-SI" altLang="sl-SI"/>
              <a:t>Maori so v 10.st izgubljali zemljo zaradi kolonij, začeli so umirati,…</a:t>
            </a:r>
          </a:p>
          <a:p>
            <a:r>
              <a:rPr lang="sl-SI" altLang="sl-SI"/>
              <a:t>Zdaj so enakopravni ter se selijo v mesta</a:t>
            </a:r>
          </a:p>
          <a:p>
            <a:r>
              <a:rPr lang="sl-SI" altLang="sl-SI"/>
              <a:t>Protestanska in katoliška vera</a:t>
            </a:r>
          </a:p>
        </p:txBody>
      </p:sp>
      <p:sp>
        <p:nvSpPr>
          <p:cNvPr id="4" name="Naslov 3">
            <a:extLst>
              <a:ext uri="{FF2B5EF4-FFF2-40B4-BE49-F238E27FC236}">
                <a16:creationId xmlns:a16="http://schemas.microsoft.com/office/drawing/2014/main" id="{7D4C4747-BAA4-4D30-A0B3-24FFBB7B295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PREBIVALSTVO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58B4BBA9-3990-4BDA-B67D-8D7D20D1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00213"/>
            <a:ext cx="7777163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F612DB00-D9A2-43A4-9600-82D0D47EB2EC}"/>
              </a:ext>
            </a:extLst>
          </p:cNvPr>
          <p:cNvSpPr/>
          <p:nvPr/>
        </p:nvSpPr>
        <p:spPr>
          <a:xfrm>
            <a:off x="-180975" y="0"/>
            <a:ext cx="10009188" cy="69580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19459" name="Picture 2">
            <a:extLst>
              <a:ext uri="{FF2B5EF4-FFF2-40B4-BE49-F238E27FC236}">
                <a16:creationId xmlns:a16="http://schemas.microsoft.com/office/drawing/2014/main" id="{7201074C-644B-4CF4-AAF8-C3C0C92A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76250"/>
            <a:ext cx="5260975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3">
            <a:extLst>
              <a:ext uri="{FF2B5EF4-FFF2-40B4-BE49-F238E27FC236}">
                <a16:creationId xmlns:a16="http://schemas.microsoft.com/office/drawing/2014/main" id="{3AD7D08F-C87B-41EB-BBAE-1E88E2A90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56000"/>
            <a:ext cx="4103687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>
            <a:extLst>
              <a:ext uri="{FF2B5EF4-FFF2-40B4-BE49-F238E27FC236}">
                <a16:creationId xmlns:a16="http://schemas.microsoft.com/office/drawing/2014/main" id="{5420B54C-40A7-4AF6-BE57-9762B26EC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763963"/>
            <a:ext cx="39989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ent 1 1">
            <a:extLst>
              <a:ext uri="{FF2B5EF4-FFF2-40B4-BE49-F238E27FC236}">
                <a16:creationId xmlns:a16="http://schemas.microsoft.com/office/drawing/2014/main" id="{0FA024DA-41A9-4ECA-8500-D030622D3966}"/>
              </a:ext>
            </a:extLst>
          </p:cNvPr>
          <p:cNvSpPr/>
          <p:nvPr/>
        </p:nvSpPr>
        <p:spPr>
          <a:xfrm>
            <a:off x="2195513" y="620713"/>
            <a:ext cx="5040312" cy="5329237"/>
          </a:xfrm>
          <a:prstGeom prst="vertic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0483" name="PoljeZBesedilom 2">
            <a:extLst>
              <a:ext uri="{FF2B5EF4-FFF2-40B4-BE49-F238E27FC236}">
                <a16:creationId xmlns:a16="http://schemas.microsoft.com/office/drawing/2014/main" id="{A1BBBEAF-A87D-4122-B6F7-790915283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2276475"/>
            <a:ext cx="34559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sl-SI" sz="3200" b="1">
                <a:solidFill>
                  <a:srgbClr val="0070C0"/>
                </a:solidFill>
              </a:rPr>
              <a:t>Himna</a:t>
            </a:r>
            <a:r>
              <a:rPr lang="en-US" altLang="sl-SI" sz="3200">
                <a:solidFill>
                  <a:srgbClr val="0070C0"/>
                </a:solidFill>
              </a:rPr>
              <a:t>: »God Defend New Zealand« </a:t>
            </a:r>
            <a:br>
              <a:rPr lang="en-US" altLang="sl-SI" sz="3200">
                <a:solidFill>
                  <a:srgbClr val="0070C0"/>
                </a:solidFill>
              </a:rPr>
            </a:br>
            <a:r>
              <a:rPr lang="en-US" altLang="sl-SI" sz="3200">
                <a:solidFill>
                  <a:srgbClr val="0070C0"/>
                </a:solidFill>
              </a:rPr>
              <a:t>»God Save the Queen«</a:t>
            </a:r>
            <a:endParaRPr lang="sl-SI" altLang="sl-SI" sz="320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4A8A37D7-5691-4BFA-B2CC-4CD3915D02E2}"/>
              </a:ext>
            </a:extLst>
          </p:cNvPr>
          <p:cNvSpPr/>
          <p:nvPr/>
        </p:nvSpPr>
        <p:spPr>
          <a:xfrm>
            <a:off x="-107950" y="0"/>
            <a:ext cx="9504363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74FA97B-DA5A-47C1-8F94-120FE8C03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63" y="-341313"/>
            <a:ext cx="4903787" cy="754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4EBB73AF-8DCC-4441-A710-A358A132A2A0}"/>
              </a:ext>
            </a:extLst>
          </p:cNvPr>
          <p:cNvCxnSpPr/>
          <p:nvPr/>
        </p:nvCxnSpPr>
        <p:spPr>
          <a:xfrm flipH="1" flipV="1">
            <a:off x="6948488" y="2060575"/>
            <a:ext cx="1727200" cy="2524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660B7DAF-8F6E-4FC1-A7CB-645D7CB6C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4088" y="2427288"/>
            <a:ext cx="1835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 b="1"/>
              <a:t>Severni otok</a:t>
            </a:r>
          </a:p>
        </p:txBody>
      </p:sp>
      <p:cxnSp>
        <p:nvCxnSpPr>
          <p:cNvPr id="10" name="Raven puščični povezovalnik 9">
            <a:extLst>
              <a:ext uri="{FF2B5EF4-FFF2-40B4-BE49-F238E27FC236}">
                <a16:creationId xmlns:a16="http://schemas.microsoft.com/office/drawing/2014/main" id="{4DDE516C-E0F4-4DA5-BDC4-7EFCCC56B826}"/>
              </a:ext>
            </a:extLst>
          </p:cNvPr>
          <p:cNvCxnSpPr/>
          <p:nvPr/>
        </p:nvCxnSpPr>
        <p:spPr>
          <a:xfrm flipV="1">
            <a:off x="1042988" y="4508500"/>
            <a:ext cx="2089150" cy="730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5F74F76-E990-4219-B6C2-8CE4BBDAB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4992688"/>
            <a:ext cx="1908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 b="1"/>
              <a:t>Južni otok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CC12E0-3327-41BF-B948-F285E574D38C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glow rad="228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solidFill>
                  <a:srgbClr val="92D050"/>
                </a:solidFill>
              </a:rPr>
              <a:t>VIRI:</a:t>
            </a:r>
          </a:p>
        </p:txBody>
      </p:sp>
      <p:sp>
        <p:nvSpPr>
          <p:cNvPr id="3" name="Ograda vsebine 2">
            <a:extLst>
              <a:ext uri="{FF2B5EF4-FFF2-40B4-BE49-F238E27FC236}">
                <a16:creationId xmlns:a16="http://schemas.microsoft.com/office/drawing/2014/main" id="{301BFA65-B65E-432A-A016-0784CC788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Google slike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Učbenik Geografije</a:t>
            </a:r>
          </a:p>
          <a:p>
            <a:pPr fontAlgn="auto">
              <a:spcAft>
                <a:spcPts val="0"/>
              </a:spcAft>
              <a:defRPr/>
            </a:pPr>
            <a:r>
              <a:rPr lang="sl-SI" dirty="0"/>
              <a:t>Spletna stran: </a:t>
            </a:r>
            <a:r>
              <a:rPr lang="sl-SI" sz="2600" dirty="0">
                <a:solidFill>
                  <a:srgbClr val="92D050"/>
                </a:solidFill>
              </a:rPr>
              <a:t>http://www.google.si/imgres?num=10&amp;hl=sl&amp;tbo=d&amp;biw=1366&amp;bih=667&amp;tbm=isch&amp;tbnid=zrJxMHngyV4OPM:&amp;imgrefurl=http://www2.arnes.si/~jdobaj/zgodovina/geografija/8razred/Avst_Ocean/NZelandija_naloge/NZnaloge_1.htm&amp;docid=EpWC3kQgB9zStM&amp;imgurl=http://www2.arnes.si/~jdobaj/zgodovina/geografija/8razred/Avst_Ocean/NZelandija_naloge/image006.jpg&amp;w=470&amp;h=723&amp;ei=EBiyUObbFqjV4QSuioFw&amp;zoom=1&amp;iact=hc&amp;vpx=198&amp;vpy=145&amp;dur=5311&amp;hovh=279&amp;hovw=181&amp;tx=110&amp;ty=139&amp;sig=108757938910098946386&amp;page=1&amp;tbnh=139&amp;tbnw=97&amp;start=0&amp;ndsp=21&amp;ved=1t:429,r:1,s:0,i:98 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:a16="http://schemas.microsoft.com/office/drawing/2014/main" id="{01354146-9353-456C-99C4-3C0463C4EC50}"/>
              </a:ext>
            </a:extLst>
          </p:cNvPr>
          <p:cNvSpPr/>
          <p:nvPr/>
        </p:nvSpPr>
        <p:spPr>
          <a:xfrm>
            <a:off x="-180975" y="-100013"/>
            <a:ext cx="9793288" cy="71294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pic>
        <p:nvPicPr>
          <p:cNvPr id="4099" name="Picture 2">
            <a:extLst>
              <a:ext uri="{FF2B5EF4-FFF2-40B4-BE49-F238E27FC236}">
                <a16:creationId xmlns:a16="http://schemas.microsoft.com/office/drawing/2014/main" id="{B5EEEFD5-104E-4D73-80D1-5EE4B7A7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786312" cy="302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3" descr="C:\Users\Joze\AppData\Local\Microsoft\Windows\Temporary Internet Files\Content.IE5\G6M29K77\MM900178269[1].gif">
            <a:extLst>
              <a:ext uri="{FF2B5EF4-FFF2-40B4-BE49-F238E27FC236}">
                <a16:creationId xmlns:a16="http://schemas.microsoft.com/office/drawing/2014/main" id="{437BD95E-2477-4417-BEC0-39C0A2202D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298450"/>
            <a:ext cx="152241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C:\Users\Joze\AppData\Local\Microsoft\Windows\Temporary Internet Files\Content.IE5\G6M29K77\MM900178269[1].gif">
            <a:extLst>
              <a:ext uri="{FF2B5EF4-FFF2-40B4-BE49-F238E27FC236}">
                <a16:creationId xmlns:a16="http://schemas.microsoft.com/office/drawing/2014/main" id="{5F11D05A-643B-4427-B0C5-3AE787536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11138"/>
            <a:ext cx="16097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8D40FA5F-421C-47DC-B41A-6D9B79B96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lak 1">
            <a:extLst>
              <a:ext uri="{FF2B5EF4-FFF2-40B4-BE49-F238E27FC236}">
                <a16:creationId xmlns:a16="http://schemas.microsoft.com/office/drawing/2014/main" id="{3B712263-C3B6-4077-A793-65220D33F931}"/>
              </a:ext>
            </a:extLst>
          </p:cNvPr>
          <p:cNvSpPr/>
          <p:nvPr/>
        </p:nvSpPr>
        <p:spPr>
          <a:xfrm>
            <a:off x="611188" y="1447800"/>
            <a:ext cx="7848600" cy="453707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5124" name="PoljeZBesedilom 2">
            <a:extLst>
              <a:ext uri="{FF2B5EF4-FFF2-40B4-BE49-F238E27FC236}">
                <a16:creationId xmlns:a16="http://schemas.microsoft.com/office/drawing/2014/main" id="{55A9782B-2D17-42D5-8843-92E47C95F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3055938"/>
            <a:ext cx="59039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l-SI" altLang="sl-SI" sz="2400"/>
              <a:t>Njeno najpogosteje uporabljano ime je Aotearoa, kar se navadno prevede kot Dežela dolgega belega oblaka</a:t>
            </a:r>
          </a:p>
          <a:p>
            <a:endParaRPr lang="sl-SI" altLang="sl-SI" sz="2400"/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16B45D2B-9725-44AF-B6E3-6F925E210126}"/>
              </a:ext>
            </a:extLst>
          </p:cNvPr>
          <p:cNvSpPr/>
          <p:nvPr/>
        </p:nvSpPr>
        <p:spPr>
          <a:xfrm>
            <a:off x="-180975" y="-25400"/>
            <a:ext cx="9324975" cy="695801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6147" name="Naslov 1">
            <a:extLst>
              <a:ext uri="{FF2B5EF4-FFF2-40B4-BE49-F238E27FC236}">
                <a16:creationId xmlns:a16="http://schemas.microsoft.com/office/drawing/2014/main" id="{7F06DADE-7E94-48C9-9D09-8ED43C29F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>
                <a:latin typeface="Baskerville Old Face" panose="02020602080505020303" pitchFamily="18" charset="0"/>
              </a:rPr>
              <a:t>Nova Zelandija</a:t>
            </a:r>
          </a:p>
        </p:txBody>
      </p:sp>
      <p:sp>
        <p:nvSpPr>
          <p:cNvPr id="6148" name="Ograda vsebine 2">
            <a:extLst>
              <a:ext uri="{FF2B5EF4-FFF2-40B4-BE49-F238E27FC236}">
                <a16:creationId xmlns:a16="http://schemas.microsoft.com/office/drawing/2014/main" id="{EC90A547-B7C3-4AA9-8C12-24CF7192D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 b="1">
                <a:solidFill>
                  <a:srgbClr val="92D050"/>
                </a:solidFill>
              </a:rPr>
              <a:t>Nova Zelandija</a:t>
            </a:r>
            <a:r>
              <a:rPr lang="sl-SI" altLang="sl-SI" sz="2800"/>
              <a:t> je otoška država v Jugozahodnem Pacifiku</a:t>
            </a:r>
          </a:p>
          <a:p>
            <a:r>
              <a:rPr lang="pl-PL" altLang="sl-SI" sz="2800"/>
              <a:t>Je približno 1600 kilometrov jugovzhodno od avstralske obale</a:t>
            </a:r>
            <a:endParaRPr lang="sl-SI" altLang="sl-SI" sz="2800"/>
          </a:p>
          <a:p>
            <a:r>
              <a:rPr lang="sl-SI" altLang="sl-SI" sz="2800"/>
              <a:t> Osamljena v OCEANU</a:t>
            </a:r>
          </a:p>
          <a:p>
            <a:r>
              <a:rPr lang="sl-SI" altLang="sl-SI" sz="2800"/>
              <a:t>Severni in Južni otok- 23 km širok Cookov preliv</a:t>
            </a:r>
          </a:p>
          <a:p>
            <a:r>
              <a:rPr lang="sl-SI" altLang="sl-SI" sz="2800"/>
              <a:t>Številni majhni otočki- največji med njimi so Stewartov otok, otočje Bounty, Antipodes in Auckland</a:t>
            </a: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81EF274-6B25-46BF-BD31-7B86DBBD1660}"/>
              </a:ext>
            </a:extLst>
          </p:cNvPr>
          <p:cNvSpPr/>
          <p:nvPr/>
        </p:nvSpPr>
        <p:spPr>
          <a:xfrm>
            <a:off x="0" y="0"/>
            <a:ext cx="9324975" cy="695801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6D3DA70-82BB-4A6E-844C-4A8AEE6F92AB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/>
              <a:t>…</a:t>
            </a:r>
          </a:p>
        </p:txBody>
      </p:sp>
      <p:sp>
        <p:nvSpPr>
          <p:cNvPr id="7174" name="Ograda vsebine 2">
            <a:extLst>
              <a:ext uri="{FF2B5EF4-FFF2-40B4-BE49-F238E27FC236}">
                <a16:creationId xmlns:a16="http://schemas.microsoft.com/office/drawing/2014/main" id="{BF1C2FE4-0316-48E4-9BDF-6A55F7818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Najtoplejši mesec november-april, najbolj mrzel pa avgust</a:t>
            </a:r>
          </a:p>
          <a:p>
            <a:r>
              <a:rPr lang="sl-SI" altLang="sl-SI" sz="2800"/>
              <a:t>Nova Zelandija leži v oceanskem podnebnem pasu, ki na jugu prehaja v subantarktični, na severu pa v subtropski podnebni pas</a:t>
            </a:r>
          </a:p>
          <a:p>
            <a:r>
              <a:rPr lang="sl-SI" altLang="sl-SI" sz="2800"/>
              <a:t>Vreme je zelo spremenljivo, sončni dnevi so večinoma zapolnjeni s popoldanskimi plohami. Največ padavin je na zahodni obali Južnega otoka (preko 600 mm letno)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24EBE643-A423-4868-8248-4BAB0369BBAA}"/>
              </a:ext>
            </a:extLst>
          </p:cNvPr>
          <p:cNvSpPr/>
          <p:nvPr/>
        </p:nvSpPr>
        <p:spPr>
          <a:xfrm>
            <a:off x="0" y="0"/>
            <a:ext cx="9324975" cy="69580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8195" name="Naslov 1">
            <a:extLst>
              <a:ext uri="{FF2B5EF4-FFF2-40B4-BE49-F238E27FC236}">
                <a16:creationId xmlns:a16="http://schemas.microsoft.com/office/drawing/2014/main" id="{9841EAFD-A2AD-49C2-B65E-25A358CE1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Lega in površje</a:t>
            </a:r>
          </a:p>
        </p:txBody>
      </p:sp>
      <p:sp>
        <p:nvSpPr>
          <p:cNvPr id="8196" name="Ograda vsebine 2">
            <a:extLst>
              <a:ext uri="{FF2B5EF4-FFF2-40B4-BE49-F238E27FC236}">
                <a16:creationId xmlns:a16="http://schemas.microsoft.com/office/drawing/2014/main" id="{D0E69F5C-4E36-425A-89F3-19DBF314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Južno od Nove Zelandije je Antarktika, severno pa Nova Kaledonija, Fidži in Tonga </a:t>
            </a:r>
          </a:p>
          <a:p>
            <a:r>
              <a:rPr lang="sl-SI" altLang="sl-SI" sz="2800"/>
              <a:t>80% prebivalstva živi v mestih</a:t>
            </a:r>
          </a:p>
          <a:p>
            <a:r>
              <a:rPr lang="sl-SI" altLang="sl-SI" sz="2800"/>
              <a:t>30% dežele prekrivajo gozdne površine</a:t>
            </a:r>
          </a:p>
          <a:p>
            <a:r>
              <a:rPr lang="sl-SI" altLang="sl-SI" sz="2800"/>
              <a:t>50% travniki in pašniki</a:t>
            </a:r>
          </a:p>
          <a:p>
            <a:r>
              <a:rPr lang="sl-SI" altLang="sl-SI" sz="2800"/>
              <a:t>20% pa je obdelovalne površine</a:t>
            </a:r>
          </a:p>
          <a:p>
            <a:endParaRPr lang="sl-SI" altLang="sl-SI" sz="2800"/>
          </a:p>
        </p:txBody>
      </p:sp>
      <p:pic>
        <p:nvPicPr>
          <p:cNvPr id="8197" name="Picture 3">
            <a:extLst>
              <a:ext uri="{FF2B5EF4-FFF2-40B4-BE49-F238E27FC236}">
                <a16:creationId xmlns:a16="http://schemas.microsoft.com/office/drawing/2014/main" id="{BFB4B34B-ADF3-4829-8AC8-C7D50B106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13288"/>
            <a:ext cx="2735263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4">
            <a:extLst>
              <a:ext uri="{FF2B5EF4-FFF2-40B4-BE49-F238E27FC236}">
                <a16:creationId xmlns:a16="http://schemas.microsoft.com/office/drawing/2014/main" id="{2A7ABB87-F787-482B-BACC-762159BE7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4859338"/>
            <a:ext cx="2757488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5">
            <a:extLst>
              <a:ext uri="{FF2B5EF4-FFF2-40B4-BE49-F238E27FC236}">
                <a16:creationId xmlns:a16="http://schemas.microsoft.com/office/drawing/2014/main" id="{8C979AA0-3AEB-4ECD-A9B8-C80AABC5A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4941888"/>
            <a:ext cx="2760662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024C6CA7-B32B-4A32-A1A1-8578502D0A10}"/>
              </a:ext>
            </a:extLst>
          </p:cNvPr>
          <p:cNvSpPr/>
          <p:nvPr/>
        </p:nvSpPr>
        <p:spPr>
          <a:xfrm>
            <a:off x="-107950" y="0"/>
            <a:ext cx="93599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8C47252-DF55-409F-8C9C-1190A1BA257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b="1" dirty="0"/>
              <a:t>SEVERNI OTOK</a:t>
            </a:r>
          </a:p>
        </p:txBody>
      </p:sp>
      <p:sp>
        <p:nvSpPr>
          <p:cNvPr id="9222" name="Ograda vsebine 2">
            <a:extLst>
              <a:ext uri="{FF2B5EF4-FFF2-40B4-BE49-F238E27FC236}">
                <a16:creationId xmlns:a16="http://schemas.microsoft.com/office/drawing/2014/main" id="{24DBA876-CCCA-4DE7-87B7-5B44F559A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 sz="2800"/>
              <a:t>Severni otok -subtropsko vlažno podnebje, kar pomeni, da so zime mile in </a:t>
            </a:r>
            <a:r>
              <a:rPr lang="sl-SI" altLang="sl-SI" sz="2800" u="sng">
                <a:hlinkClick r:id="rId2" tooltip="Click to Continue &gt; by Text-Enhance"/>
              </a:rPr>
              <a:t>topla</a:t>
            </a:r>
            <a:r>
              <a:rPr lang="sl-SI" altLang="sl-SI" sz="2800"/>
              <a:t> poletja, padavine pa razporejene čez celo leto </a:t>
            </a:r>
          </a:p>
          <a:p>
            <a:r>
              <a:rPr lang="sl-SI" altLang="sl-SI" sz="2800"/>
              <a:t> Na Severnem otoku je tudi veliko gejzirjev, vrelcev tople vode, nekaj delujočih vulkanov (Ruapehu, Tongariro in Nguarohe). Tu se nahajajo tudi vroči blatni izviri.</a:t>
            </a:r>
          </a:p>
          <a:p>
            <a:r>
              <a:rPr lang="sl-SI" altLang="sl-SI" sz="2800"/>
              <a:t>Nižji in gosteje poseljen</a:t>
            </a:r>
            <a:br>
              <a:rPr lang="sl-SI" altLang="sl-SI"/>
            </a:br>
            <a:endParaRPr lang="sl-SI" altLang="sl-SI"/>
          </a:p>
        </p:txBody>
      </p:sp>
    </p:spTree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extLst>
              <a:ext uri="{FF2B5EF4-FFF2-40B4-BE49-F238E27FC236}">
                <a16:creationId xmlns:a16="http://schemas.microsoft.com/office/drawing/2014/main" id="{E80E12C0-05AE-4A84-B104-19779C7E303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0243" name="Naslov 1">
            <a:extLst>
              <a:ext uri="{FF2B5EF4-FFF2-40B4-BE49-F238E27FC236}">
                <a16:creationId xmlns:a16="http://schemas.microsoft.com/office/drawing/2014/main" id="{0D08BD9E-EF0B-4620-A266-AB1ABD64A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JUŽNI OTOK</a:t>
            </a:r>
          </a:p>
        </p:txBody>
      </p:sp>
      <p:sp>
        <p:nvSpPr>
          <p:cNvPr id="10244" name="Ograda vsebine 2">
            <a:extLst>
              <a:ext uri="{FF2B5EF4-FFF2-40B4-BE49-F238E27FC236}">
                <a16:creationId xmlns:a16="http://schemas.microsoft.com/office/drawing/2014/main" id="{5E057288-CCAB-4BDD-9DFB-5BC3EB167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altLang="sl-SI"/>
              <a:t>Gorat- vrhovi višji od 3000m</a:t>
            </a:r>
          </a:p>
          <a:p>
            <a:r>
              <a:rPr lang="sl-SI" altLang="sl-SI"/>
              <a:t>Izviri tople vode (gejziri), ledeniki in ledeniška jezera.</a:t>
            </a: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F8DF915A-64BB-49ED-9556-AFB359CDB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636963"/>
            <a:ext cx="4248150" cy="283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>
            <a:extLst>
              <a:ext uri="{FF2B5EF4-FFF2-40B4-BE49-F238E27FC236}">
                <a16:creationId xmlns:a16="http://schemas.microsoft.com/office/drawing/2014/main" id="{A94BEAC0-D72D-4D44-9AAE-6BD6EC707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913" y="3581400"/>
            <a:ext cx="3925887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461</Words>
  <Application>Microsoft Office PowerPoint</Application>
  <PresentationFormat>On-screen Show (4:3)</PresentationFormat>
  <Paragraphs>52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Baskerville Old Face</vt:lpstr>
      <vt:lpstr>Calibri</vt:lpstr>
      <vt:lpstr>Officeova tema</vt:lpstr>
      <vt:lpstr>Nova Zelandija </vt:lpstr>
      <vt:lpstr>PowerPoint Presentation</vt:lpstr>
      <vt:lpstr>PowerPoint Presentation</vt:lpstr>
      <vt:lpstr>PowerPoint Presentation</vt:lpstr>
      <vt:lpstr>Nova Zelandija</vt:lpstr>
      <vt:lpstr>…</vt:lpstr>
      <vt:lpstr>Lega in površje</vt:lpstr>
      <vt:lpstr>SEVERNI OTOK</vt:lpstr>
      <vt:lpstr>JUŽNI OTOK</vt:lpstr>
      <vt:lpstr>PowerPoint Presentation</vt:lpstr>
      <vt:lpstr>PowerPoint Presentation</vt:lpstr>
      <vt:lpstr>PowerPoint Presentation</vt:lpstr>
      <vt:lpstr>Kiwi</vt:lpstr>
      <vt:lpstr>PowerPoint Presentation</vt:lpstr>
      <vt:lpstr>Govedoreja &amp; ovčarstvo</vt:lpstr>
      <vt:lpstr>Gospodarstvo</vt:lpstr>
      <vt:lpstr>PREBIVALSTVO</vt:lpstr>
      <vt:lpstr>PowerPoint Presentation</vt:lpstr>
      <vt:lpstr>PowerPoint Presentation</vt:lpstr>
      <vt:lpstr>VIRI: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2019-05-31T08:40:35Z</dcterms:created>
  <dcterms:modified xsi:type="dcterms:W3CDTF">2019-05-31T08:40:35Z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