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20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18099-61FA-4486-A601-4530A1569E24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F8D449-15F4-404C-AB13-0BF5DB2E508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2708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" dirty="0"/>
              <a:t>Tongariro</a:t>
            </a: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8D449-15F4-404C-AB13-0BF5DB2E508F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7477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7/4/2019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7/4/2019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7/4/2019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7/4/2019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7/4/2019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7/4/2019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7/4/2019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7/4/2019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7/4/2019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7/4/2019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7/4/2019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7/4/2019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7/4/2019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7/4/2019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7/4/2019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transition spd="slow">
    <p:push dir="u"/>
  </p:transition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ew_Zealand" TargetMode="External"/><Relationship Id="rId7" Type="http://schemas.openxmlformats.org/officeDocument/2006/relationships/hyperlink" Target="https://www.buzzfeed.com/jemimaskelley/things-you-did-not-know-about-new-zealand?utm_term=.wqmQn7ERqP#.pxPQ06q72Z" TargetMode="External"/><Relationship Id="rId2" Type="http://schemas.openxmlformats.org/officeDocument/2006/relationships/hyperlink" Target="http://www.dijaski.net/gradivo/geo_ref_nova_zelandija_02__predstavitev?r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amousbirthdays.com/birthplace/newzealand.html" TargetMode="External"/><Relationship Id="rId5" Type="http://schemas.openxmlformats.org/officeDocument/2006/relationships/hyperlink" Target="https://www.iskreni.net/prosti-cas/181-zanimivo/166046-nova-zelandija-hoce-novo-zastavo.html" TargetMode="External"/><Relationship Id="rId4" Type="http://schemas.openxmlformats.org/officeDocument/2006/relationships/hyperlink" Target="https://en.wikipedia.org/wiki/M%C4%81ori_peopl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 algn="ctr"/>
            <a:r>
              <a:rPr lang="sl" sz="8000" dirty="0"/>
              <a:t>NOVA ZELANDIJA</a:t>
            </a:r>
            <a:endParaRPr lang="sl-SI" sz="80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10001" y="5280846"/>
            <a:ext cx="10572000" cy="1102325"/>
          </a:xfrm>
        </p:spPr>
        <p:txBody>
          <a:bodyPr>
            <a:normAutofit/>
          </a:bodyPr>
          <a:lstStyle/>
          <a:p>
            <a:r>
              <a:rPr lang="sl" sz="1400"/>
              <a:t> </a:t>
            </a:r>
            <a:endParaRPr lang="sl-SI" sz="1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03133">
            <a:off x="130597" y="670749"/>
            <a:ext cx="4619684" cy="158801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489" y="5002909"/>
            <a:ext cx="6016511" cy="185509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6411" y="248813"/>
            <a:ext cx="3342837" cy="222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09110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" sz="6600" dirty="0"/>
              <a:t>GOSPODARSTVO</a:t>
            </a:r>
            <a:endParaRPr lang="sl-SI" sz="66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" dirty="0"/>
              <a:t>Govedereja, ovčereja (6-1)</a:t>
            </a:r>
          </a:p>
          <a:p>
            <a:r>
              <a:rPr lang="sl" dirty="0"/>
              <a:t>Kmetijstvo, industrija, javni sektor storitev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7035" y="2075597"/>
            <a:ext cx="3312333" cy="207287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9238" y="4298879"/>
            <a:ext cx="4337797" cy="242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2989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" sz="6600" dirty="0"/>
              <a:t>DRŽAVNI SIMBOLI</a:t>
            </a:r>
            <a:endParaRPr lang="sl-SI" sz="66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" dirty="0"/>
              <a:t>ZASTAVA: dva dela</a:t>
            </a:r>
          </a:p>
          <a:p>
            <a:pPr marL="0" indent="0">
              <a:buNone/>
            </a:pPr>
            <a:r>
              <a:rPr lang="sl" dirty="0"/>
              <a:t>     VB zastava</a:t>
            </a:r>
          </a:p>
          <a:p>
            <a:pPr marL="0" indent="0">
              <a:buNone/>
            </a:pPr>
            <a:r>
              <a:rPr lang="sl" dirty="0"/>
              <a:t>      Južni križ </a:t>
            </a:r>
          </a:p>
          <a:p>
            <a:r>
              <a:rPr lang="sl" dirty="0"/>
              <a:t>2 himni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6155" r="6681"/>
          <a:stretch/>
        </p:blipFill>
        <p:spPr>
          <a:xfrm>
            <a:off x="4392873" y="2122772"/>
            <a:ext cx="7534702" cy="449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46208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" sz="6600" dirty="0"/>
              <a:t>IME DRŽAVE</a:t>
            </a:r>
            <a:endParaRPr lang="sl-SI" sz="66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" dirty="0"/>
              <a:t>Aotearoa</a:t>
            </a:r>
          </a:p>
          <a:p>
            <a:r>
              <a:rPr lang="sl" dirty="0"/>
              <a:t>Niu Tireni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0749" y="2222287"/>
            <a:ext cx="7461249" cy="41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72725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" sz="6600" dirty="0"/>
              <a:t>MAORI</a:t>
            </a:r>
            <a:endParaRPr lang="sl-SI" sz="66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" dirty="0"/>
          </a:p>
          <a:p>
            <a:r>
              <a:rPr lang="sl" dirty="0"/>
              <a:t>Širša družina in klan</a:t>
            </a:r>
          </a:p>
          <a:p>
            <a:r>
              <a:rPr lang="sl" dirty="0"/>
              <a:t>Hongi</a:t>
            </a:r>
          </a:p>
          <a:p>
            <a:r>
              <a:rPr lang="sl" dirty="0"/>
              <a:t>Oblačila iz rafije,tetovaže, </a:t>
            </a:r>
          </a:p>
          <a:p>
            <a:pPr marL="0" indent="0">
              <a:buNone/>
            </a:pPr>
            <a:r>
              <a:rPr lang="sl" dirty="0"/>
              <a:t>      sulice, bojni ples haka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927" y="4086744"/>
            <a:ext cx="2619375" cy="261937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581" y="1193562"/>
            <a:ext cx="3666983" cy="244465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9633" y="4040542"/>
            <a:ext cx="4072462" cy="271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1134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" sz="6600" dirty="0"/>
              <a:t>ZNANE OSEBE/FILMI</a:t>
            </a:r>
            <a:endParaRPr lang="sl-SI" sz="6600" dirty="0"/>
          </a:p>
        </p:txBody>
      </p:sp>
      <p:sp>
        <p:nvSpPr>
          <p:cNvPr id="6" name="Označba mesta besedila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2"/>
          </p:nvPr>
        </p:nvSpPr>
        <p:spPr/>
        <p:txBody>
          <a:bodyPr anchor="t"/>
          <a:lstStyle/>
          <a:p>
            <a:r>
              <a:rPr lang="sl" dirty="0"/>
              <a:t>Russell Crowe ( Gladiator, Čudoviti Um )</a:t>
            </a:r>
          </a:p>
          <a:p>
            <a:endParaRPr lang="sl" dirty="0"/>
          </a:p>
          <a:p>
            <a:endParaRPr lang="sl" dirty="0"/>
          </a:p>
          <a:p>
            <a:endParaRPr lang="sl" dirty="0"/>
          </a:p>
          <a:p>
            <a:endParaRPr lang="sl" dirty="0"/>
          </a:p>
          <a:p>
            <a:endParaRPr lang="sl" dirty="0"/>
          </a:p>
          <a:p>
            <a:endParaRPr lang="sl" dirty="0"/>
          </a:p>
          <a:p>
            <a:pPr marL="0" indent="0">
              <a:buNone/>
            </a:pPr>
            <a:endParaRPr lang="sl-SI" dirty="0"/>
          </a:p>
        </p:txBody>
      </p:sp>
      <p:sp>
        <p:nvSpPr>
          <p:cNvPr id="8" name="Označba mesta besedila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0" name="Označba mesta vsebine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l" dirty="0"/>
              <a:t>Lorde ( Royals )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152" y="3508374"/>
            <a:ext cx="4320326" cy="2424957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3"/>
          <a:srcRect l="11443" r="51656"/>
          <a:stretch/>
        </p:blipFill>
        <p:spPr>
          <a:xfrm>
            <a:off x="8444551" y="3248712"/>
            <a:ext cx="2132463" cy="324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382719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značba mesta vsebine 10"/>
          <p:cNvSpPr>
            <a:spLocks noGrp="1"/>
          </p:cNvSpPr>
          <p:nvPr>
            <p:ph sz="half" idx="4294967295"/>
          </p:nvPr>
        </p:nvSpPr>
        <p:spPr>
          <a:xfrm>
            <a:off x="0" y="0"/>
            <a:ext cx="5189538" cy="653955"/>
          </a:xfrm>
        </p:spPr>
        <p:txBody>
          <a:bodyPr/>
          <a:lstStyle/>
          <a:p>
            <a:r>
              <a:rPr lang="sl" dirty="0"/>
              <a:t>Kimbra ( Somebody That I Used To Know )</a:t>
            </a:r>
            <a:endParaRPr lang="sl-SI" dirty="0"/>
          </a:p>
        </p:txBody>
      </p:sp>
      <p:sp>
        <p:nvSpPr>
          <p:cNvPr id="13" name="Označba mesta vsebine 12"/>
          <p:cNvSpPr>
            <a:spLocks noGrp="1"/>
          </p:cNvSpPr>
          <p:nvPr>
            <p:ph sz="quarter" idx="4294967295"/>
          </p:nvPr>
        </p:nvSpPr>
        <p:spPr>
          <a:xfrm>
            <a:off x="6556991" y="143356"/>
            <a:ext cx="5194300" cy="398060"/>
          </a:xfrm>
        </p:spPr>
        <p:txBody>
          <a:bodyPr/>
          <a:lstStyle/>
          <a:p>
            <a:r>
              <a:rPr lang="sl" dirty="0"/>
              <a:t>Hobit, Gospodar prstanov</a:t>
            </a:r>
            <a:endParaRPr lang="sl-SI" dirty="0"/>
          </a:p>
        </p:txBody>
      </p:sp>
      <p:pic>
        <p:nvPicPr>
          <p:cNvPr id="18" name="Slika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79" y="921076"/>
            <a:ext cx="3309170" cy="2288843"/>
          </a:xfrm>
          <a:prstGeom prst="rect">
            <a:avLst/>
          </a:prstGeom>
        </p:spPr>
      </p:pic>
      <p:pic>
        <p:nvPicPr>
          <p:cNvPr id="19" name="Slika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9150" y="826936"/>
            <a:ext cx="4124767" cy="1896765"/>
          </a:xfrm>
          <a:prstGeom prst="rect">
            <a:avLst/>
          </a:prstGeom>
        </p:spPr>
      </p:pic>
      <p:pic>
        <p:nvPicPr>
          <p:cNvPr id="20" name="Slika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8730" y="653955"/>
            <a:ext cx="3322561" cy="2242729"/>
          </a:xfrm>
          <a:prstGeom prst="rect">
            <a:avLst/>
          </a:prstGeom>
        </p:spPr>
      </p:pic>
      <p:pic>
        <p:nvPicPr>
          <p:cNvPr id="21" name="Slika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612" y="3948697"/>
            <a:ext cx="5808619" cy="2420258"/>
          </a:xfrm>
          <a:prstGeom prst="rect">
            <a:avLst/>
          </a:prstGeom>
        </p:spPr>
      </p:pic>
      <p:pic>
        <p:nvPicPr>
          <p:cNvPr id="22" name="Slika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3710" y="3579546"/>
            <a:ext cx="5051688" cy="240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781448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" sz="6600" dirty="0"/>
              <a:t>ZANIMIVOSTI</a:t>
            </a:r>
            <a:endParaRPr lang="sl-SI" sz="6600" dirty="0"/>
          </a:p>
        </p:txBody>
      </p:sp>
      <p:sp>
        <p:nvSpPr>
          <p:cNvPr id="9" name="Označba mesta besedila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336801" cy="3109913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11" name="Označba mesta besedila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13" name="Označba mesta vsebine 12"/>
          <p:cNvSpPr>
            <a:spLocks noGrp="1"/>
          </p:cNvSpPr>
          <p:nvPr>
            <p:ph sz="quarter" idx="4"/>
          </p:nvPr>
        </p:nvSpPr>
        <p:spPr>
          <a:xfrm>
            <a:off x="5786082" y="2751138"/>
            <a:ext cx="6226791" cy="3109913"/>
          </a:xfrm>
        </p:spPr>
        <p:txBody>
          <a:bodyPr/>
          <a:lstStyle/>
          <a:p>
            <a:r>
              <a:rPr lang="sl" dirty="0"/>
              <a:t>T</a:t>
            </a:r>
            <a:r>
              <a:rPr lang="sl-SI" dirty="0"/>
              <a:t>aumatawhakatangihangakoauauotamateaturipukakapikimaungahoronukupokaiwhenuakitanatahu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33" y="2751137"/>
            <a:ext cx="5391247" cy="3369529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0922" y="3508374"/>
            <a:ext cx="4297109" cy="285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152421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" sz="6600" dirty="0"/>
              <a:t>VIRI</a:t>
            </a:r>
            <a:endParaRPr lang="sl-SI" sz="6600" dirty="0"/>
          </a:p>
        </p:txBody>
      </p:sp>
      <p:sp>
        <p:nvSpPr>
          <p:cNvPr id="4" name="Označba mesta vsebine 3"/>
          <p:cNvSpPr>
            <a:spLocks noGrp="1"/>
          </p:cNvSpPr>
          <p:nvPr>
            <p:ph idx="1"/>
          </p:nvPr>
        </p:nvSpPr>
        <p:spPr>
          <a:xfrm>
            <a:off x="818712" y="2160896"/>
            <a:ext cx="10563286" cy="4697103"/>
          </a:xfrm>
        </p:spPr>
        <p:txBody>
          <a:bodyPr>
            <a:normAutofit lnSpcReduction="10000"/>
          </a:bodyPr>
          <a:lstStyle/>
          <a:p>
            <a:r>
              <a:rPr lang="sl" dirty="0"/>
              <a:t>Nova Zelandija predstavitev. Pridobljeno 26.4.2017, iz </a:t>
            </a:r>
            <a:r>
              <a:rPr lang="sl-SI" dirty="0">
                <a:hlinkClick r:id="rId2"/>
              </a:rPr>
              <a:t>http://www.dijaski.net/gradivo/geo_ref_nova_zelandija_02__predstavitev?r=1</a:t>
            </a:r>
            <a:endParaRPr lang="sl" dirty="0"/>
          </a:p>
          <a:p>
            <a:r>
              <a:rPr lang="sl" dirty="0"/>
              <a:t>New Zealand. V Wikipedia. Pridobljeno 26.4.2017, iz </a:t>
            </a:r>
            <a:r>
              <a:rPr lang="sl-SI" dirty="0">
                <a:hlinkClick r:id="rId3"/>
              </a:rPr>
              <a:t>https://en.wikipedia.org/wiki/New_Zealand</a:t>
            </a:r>
            <a:endParaRPr lang="sl" dirty="0"/>
          </a:p>
          <a:p>
            <a:r>
              <a:rPr lang="sl" dirty="0"/>
              <a:t>M</a:t>
            </a:r>
            <a:r>
              <a:rPr lang="sl-SI" b="0" i="0" dirty="0" err="1">
                <a:effectLst/>
              </a:rPr>
              <a:t>āori</a:t>
            </a:r>
            <a:r>
              <a:rPr lang="sl-SI" b="0" i="0" dirty="0">
                <a:effectLst/>
              </a:rPr>
              <a:t> </a:t>
            </a:r>
            <a:r>
              <a:rPr lang="sl-SI" b="0" i="0" dirty="0" err="1">
                <a:effectLst/>
              </a:rPr>
              <a:t>people</a:t>
            </a:r>
            <a:r>
              <a:rPr lang="sl" b="0" i="0" dirty="0">
                <a:effectLst/>
              </a:rPr>
              <a:t>. V Wikipedia. Pridobljeno 27.4.2017, iz </a:t>
            </a:r>
            <a:r>
              <a:rPr lang="sl-SI" b="0" i="0" dirty="0">
                <a:effectLst/>
                <a:hlinkClick r:id="rId4"/>
              </a:rPr>
              <a:t>https://en.wikipedia.org/wiki/M%C4%81ori_people</a:t>
            </a:r>
            <a:endParaRPr lang="sl" b="0" i="0" dirty="0">
              <a:effectLst/>
            </a:endParaRPr>
          </a:p>
          <a:p>
            <a:r>
              <a:rPr lang="sl" dirty="0"/>
              <a:t>Nova Zelandija hoče novo zastavo. Pridobljeno 27.4.2017, iz </a:t>
            </a:r>
          </a:p>
          <a:p>
            <a:pPr marL="400050" lvl="1" indent="0">
              <a:buNone/>
            </a:pPr>
            <a:r>
              <a:rPr lang="sl-SI" sz="1800" dirty="0">
                <a:hlinkClick r:id="rId5"/>
              </a:rPr>
              <a:t>https://www.iskreni.net/prosti-cas/181-zanimivo/166046-nova-zelandija-hoce-novo-zastavo.html</a:t>
            </a:r>
            <a:endParaRPr lang="sl" sz="1800" dirty="0"/>
          </a:p>
          <a:p>
            <a:r>
              <a:rPr lang="sl" b="0" i="0" dirty="0">
                <a:effectLst/>
              </a:rPr>
              <a:t>Famous Birthdays: Born in New Zealand. Pridobljeno 27.4.2017, iz </a:t>
            </a:r>
            <a:r>
              <a:rPr lang="sl-SI" b="0" i="0" dirty="0">
                <a:effectLst/>
                <a:hlinkClick r:id="rId6"/>
              </a:rPr>
              <a:t>http://www.famousbirthdays.com/birthplace/newzealand.html</a:t>
            </a:r>
            <a:endParaRPr lang="sl" b="0" i="0" dirty="0">
              <a:effectLst/>
            </a:endParaRPr>
          </a:p>
          <a:p>
            <a:r>
              <a:rPr lang="sl" b="0" i="0" dirty="0">
                <a:effectLst/>
              </a:rPr>
              <a:t>69 Facts About New Zealand That‘ll Blow Your Mind. V BuzzFeed. Pridobljeno 27.4.2017, iz </a:t>
            </a:r>
            <a:r>
              <a:rPr lang="sl-SI" b="0" i="0" dirty="0">
                <a:effectLst/>
                <a:hlinkClick r:id="rId7"/>
              </a:rPr>
              <a:t>https://www.buzzfeed.com/jemimaskelley/things-you-did-not-know-about-new-zealand?utm_term=.wqmQn7ERqP</a:t>
            </a:r>
            <a:r>
              <a:rPr lang="sl-SI" b="0" i="0">
                <a:effectLst/>
                <a:hlinkClick r:id="rId7"/>
              </a:rPr>
              <a:t>#.pxPQ06q72Z</a:t>
            </a:r>
            <a:endParaRPr lang="sl" b="0" i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0469094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10000" y="447187"/>
            <a:ext cx="10571998" cy="1216133"/>
          </a:xfrm>
        </p:spPr>
        <p:txBody>
          <a:bodyPr anchor="ctr"/>
          <a:lstStyle/>
          <a:p>
            <a:r>
              <a:rPr lang="sl" sz="6600" dirty="0"/>
              <a:t>LEGA</a:t>
            </a:r>
            <a:endParaRPr lang="sl-SI" sz="66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V</a:t>
            </a:r>
            <a:r>
              <a:rPr lang="sl" dirty="0"/>
              <a:t> Jugozahodnem Pacifiku</a:t>
            </a:r>
          </a:p>
          <a:p>
            <a:r>
              <a:rPr lang="sl" dirty="0"/>
              <a:t>Avstralija – 2000km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276" y="2109372"/>
            <a:ext cx="7969724" cy="474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73498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značba mesta besedila 7"/>
          <p:cNvSpPr>
            <a:spLocks noGrp="1"/>
          </p:cNvSpPr>
          <p:nvPr>
            <p:ph idx="4294967295"/>
          </p:nvPr>
        </p:nvSpPr>
        <p:spPr>
          <a:xfrm>
            <a:off x="0" y="2222500"/>
            <a:ext cx="10553700" cy="3636963"/>
          </a:xfrm>
        </p:spPr>
        <p:txBody>
          <a:bodyPr/>
          <a:lstStyle/>
          <a:p>
            <a:r>
              <a:rPr lang="sl" dirty="0"/>
              <a:t>14.000 km obale(10. najdaljša na svetu)</a:t>
            </a:r>
          </a:p>
          <a:p>
            <a:r>
              <a:rPr lang="sl" dirty="0"/>
              <a:t>Wellington, Auckland</a:t>
            </a:r>
          </a:p>
          <a:p>
            <a:r>
              <a:rPr lang="sl" dirty="0"/>
              <a:t>Meri 268.021 km</a:t>
            </a:r>
            <a:r>
              <a:rPr lang="sl" baseline="30000" dirty="0"/>
              <a:t>2</a:t>
            </a:r>
            <a:endParaRPr lang="sl-SI" dirty="0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8358" y="103424"/>
            <a:ext cx="5481851" cy="664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31951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" sz="6600" dirty="0"/>
              <a:t>PREBIVALSTVO</a:t>
            </a:r>
            <a:endParaRPr lang="sl-SI" sz="66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" dirty="0"/>
              <a:t>4.819.388 milijonov prebivalcev</a:t>
            </a:r>
          </a:p>
          <a:p>
            <a:r>
              <a:rPr lang="sl" dirty="0"/>
              <a:t>Varovanje okolja</a:t>
            </a:r>
          </a:p>
          <a:p>
            <a:r>
              <a:rPr lang="sl" dirty="0"/>
              <a:t>Evropejci ( 78% ), Maori ( 14,8% ), </a:t>
            </a:r>
          </a:p>
          <a:p>
            <a:pPr marL="0" indent="0">
              <a:buNone/>
            </a:pPr>
            <a:r>
              <a:rPr lang="sl" dirty="0"/>
              <a:t>      Azijci ( 9,2%), Pacifiški otočani ( 6,9% )</a:t>
            </a:r>
          </a:p>
          <a:p>
            <a:endParaRPr lang="sl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702" y="2222287"/>
            <a:ext cx="6292558" cy="417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03297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4294967295"/>
          </p:nvPr>
        </p:nvSpPr>
        <p:spPr>
          <a:xfrm>
            <a:off x="0" y="2563694"/>
            <a:ext cx="10553700" cy="3636963"/>
          </a:xfrm>
        </p:spPr>
        <p:txBody>
          <a:bodyPr anchor="t"/>
          <a:lstStyle/>
          <a:p>
            <a:r>
              <a:rPr lang="sl" dirty="0"/>
              <a:t>41% ni vernih, 49% kristjanov</a:t>
            </a:r>
          </a:p>
          <a:p>
            <a:r>
              <a:rPr lang="sl" dirty="0"/>
              <a:t>Angleščina ( 96% ), Maorščina ( 3,7% ), </a:t>
            </a:r>
          </a:p>
          <a:p>
            <a:pPr marL="0" indent="0">
              <a:buNone/>
            </a:pPr>
            <a:r>
              <a:rPr lang="sl" dirty="0"/>
              <a:t>      NZ znakovni jezik (0,5%)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6850" y="957381"/>
            <a:ext cx="6536109" cy="490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53427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" sz="6600" dirty="0"/>
              <a:t>POVRŠJE</a:t>
            </a:r>
            <a:endParaRPr lang="sl-SI" sz="66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" dirty="0"/>
              <a:t>Večinoma gorato</a:t>
            </a:r>
          </a:p>
          <a:p>
            <a:r>
              <a:rPr lang="sl" dirty="0"/>
              <a:t>Južni otok; Novozelandske alpe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098" y="2222286"/>
            <a:ext cx="7205436" cy="323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4633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4294967295"/>
          </p:nvPr>
        </p:nvSpPr>
        <p:spPr>
          <a:xfrm>
            <a:off x="0" y="-941325"/>
            <a:ext cx="10553700" cy="3636963"/>
          </a:xfrm>
        </p:spPr>
        <p:txBody>
          <a:bodyPr/>
          <a:lstStyle/>
          <a:p>
            <a:r>
              <a:rPr lang="sl" dirty="0"/>
              <a:t>Meja med indoavstralsko in </a:t>
            </a:r>
          </a:p>
          <a:p>
            <a:pPr marL="0" indent="0">
              <a:buNone/>
            </a:pPr>
            <a:r>
              <a:rPr lang="sl" dirty="0"/>
              <a:t>      Tihooceansko tektonsko ploščo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81" y="1797748"/>
            <a:ext cx="4139682" cy="483809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1797" y="2562359"/>
            <a:ext cx="3556777" cy="236525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9831" y="1513009"/>
            <a:ext cx="3963537" cy="492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4913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" sz="6600" dirty="0"/>
              <a:t>PODNEBJE</a:t>
            </a:r>
            <a:endParaRPr lang="sl-SI" sz="66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S</a:t>
            </a:r>
            <a:r>
              <a:rPr lang="sl" dirty="0"/>
              <a:t> – milo oceansko</a:t>
            </a:r>
          </a:p>
          <a:p>
            <a:r>
              <a:rPr lang="sl" dirty="0"/>
              <a:t>J – hladneje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6492" y="3782391"/>
            <a:ext cx="3816551" cy="307560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767" y="330927"/>
            <a:ext cx="5420692" cy="304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5388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2052" y="504055"/>
            <a:ext cx="11089142" cy="903372"/>
          </a:xfrm>
        </p:spPr>
        <p:txBody>
          <a:bodyPr/>
          <a:lstStyle/>
          <a:p>
            <a:r>
              <a:rPr lang="sl" sz="6600" dirty="0"/>
              <a:t>ŽIVALSTVO IN RASTLINSTVO</a:t>
            </a:r>
            <a:endParaRPr lang="sl-SI" sz="66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" dirty="0"/>
              <a:t>18. stoletje – 560 vrst rastlin</a:t>
            </a:r>
          </a:p>
          <a:p>
            <a:r>
              <a:rPr lang="sl" dirty="0"/>
              <a:t>Insekti, pajki, kuščarji,</a:t>
            </a:r>
          </a:p>
          <a:p>
            <a:pPr marL="0" indent="0">
              <a:buNone/>
            </a:pPr>
            <a:r>
              <a:rPr lang="sl" dirty="0"/>
              <a:t>      žabe, polži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8695" y="4362902"/>
            <a:ext cx="3528035" cy="2030384"/>
          </a:xfrm>
          <a:prstGeom prst="rect">
            <a:avLst/>
          </a:prstGeom>
        </p:spPr>
      </p:pic>
      <p:sp>
        <p:nvSpPr>
          <p:cNvPr id="9" name="PoljeZBesedilom 8"/>
          <p:cNvSpPr txBox="1"/>
          <p:nvPr/>
        </p:nvSpPr>
        <p:spPr>
          <a:xfrm>
            <a:off x="9027069" y="5262678"/>
            <a:ext cx="601709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900" b="1" i="1" dirty="0" err="1">
                <a:effectLst/>
              </a:rPr>
              <a:t>Entoloma</a:t>
            </a:r>
            <a:r>
              <a:rPr lang="sl-SI" sz="900" b="1" i="1" dirty="0">
                <a:effectLst/>
              </a:rPr>
              <a:t> </a:t>
            </a:r>
            <a:r>
              <a:rPr lang="sl-SI" sz="900" b="1" i="1" dirty="0" err="1">
                <a:effectLst/>
              </a:rPr>
              <a:t>hochstetteri</a:t>
            </a:r>
            <a:endParaRPr lang="sl-SI" sz="900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8714" y="2487910"/>
            <a:ext cx="3605233" cy="273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621218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vedljivo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380</Words>
  <Application>Microsoft Office PowerPoint</Application>
  <PresentationFormat>Widescreen</PresentationFormat>
  <Paragraphs>68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Century Gothic</vt:lpstr>
      <vt:lpstr>Wingdings 2</vt:lpstr>
      <vt:lpstr>Navedljivo</vt:lpstr>
      <vt:lpstr>NOVA ZELANDIJA</vt:lpstr>
      <vt:lpstr>LEGA</vt:lpstr>
      <vt:lpstr>PowerPoint Presentation</vt:lpstr>
      <vt:lpstr>PREBIVALSTVO</vt:lpstr>
      <vt:lpstr>PowerPoint Presentation</vt:lpstr>
      <vt:lpstr>POVRŠJE</vt:lpstr>
      <vt:lpstr>PowerPoint Presentation</vt:lpstr>
      <vt:lpstr>PODNEBJE</vt:lpstr>
      <vt:lpstr>ŽIVALSTVO IN RASTLINSTVO</vt:lpstr>
      <vt:lpstr>GOSPODARSTVO</vt:lpstr>
      <vt:lpstr>DRŽAVNI SIMBOLI</vt:lpstr>
      <vt:lpstr>IME DRŽAVE</vt:lpstr>
      <vt:lpstr>MAORI</vt:lpstr>
      <vt:lpstr>ZNANE OSEBE/FILMI</vt:lpstr>
      <vt:lpstr>PowerPoint Presentation</vt:lpstr>
      <vt:lpstr>ZANIMIVOSTI</vt:lpstr>
      <vt:lpstr>VIRI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modified xsi:type="dcterms:W3CDTF">2019-07-04T11:10:02Z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