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8" r:id="rId3"/>
    <p:sldId id="264" r:id="rId4"/>
    <p:sldId id="259" r:id="rId5"/>
    <p:sldId id="260" r:id="rId6"/>
    <p:sldId id="267" r:id="rId7"/>
    <p:sldId id="270" r:id="rId8"/>
    <p:sldId id="261" r:id="rId9"/>
    <p:sldId id="262" r:id="rId10"/>
    <p:sldId id="263" r:id="rId11"/>
    <p:sldId id="265" r:id="rId12"/>
    <p:sldId id="269" r:id="rId13"/>
    <p:sldId id="271" r:id="rId14"/>
    <p:sldId id="266" r:id="rId15"/>
    <p:sldId id="257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FD6D56C2-3ADD-4063-813B-4DD52B7AECC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8">
            <a:extLst>
              <a:ext uri="{FF2B5EF4-FFF2-40B4-BE49-F238E27FC236}">
                <a16:creationId xmlns:a16="http://schemas.microsoft.com/office/drawing/2014/main" id="{EC4A84FE-6C05-4CD8-82A2-C7A6844A78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9F6C9D14-AFBF-4C70-9BF9-F8923C382D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60888818-0869-4CEF-92D8-D8D4E70D7D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1">
            <a:extLst>
              <a:ext uri="{FF2B5EF4-FFF2-40B4-BE49-F238E27FC236}">
                <a16:creationId xmlns:a16="http://schemas.microsoft.com/office/drawing/2014/main" id="{23C72B4C-C0F9-492C-99FC-25A369360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6">
            <a:extLst>
              <a:ext uri="{FF2B5EF4-FFF2-40B4-BE49-F238E27FC236}">
                <a16:creationId xmlns:a16="http://schemas.microsoft.com/office/drawing/2014/main" id="{8B9CB871-4389-44B8-8454-C91B7011F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avokotnik 9">
            <a:extLst>
              <a:ext uri="{FF2B5EF4-FFF2-40B4-BE49-F238E27FC236}">
                <a16:creationId xmlns:a16="http://schemas.microsoft.com/office/drawing/2014/main" id="{999B030A-2F4A-45D4-93F1-FA4485B7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3E6DD46-CE10-4C19-8EB6-5C73B7FBFEC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C0E216D7-A5C3-4436-B0F4-844A75E6AE67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C1CF0356-2DE6-4805-B607-AA26614D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627C-59D1-4F40-B976-1FE3AFE90F7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E87F0D5C-8084-4378-A787-2F46C0A3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FC3180E7-FC8F-4274-8F72-7A94F248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246351E-1A5B-4D83-874F-B75282F45A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212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0B43C8-251D-421E-B5E7-E94A3D0C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13D3-EF91-4914-9123-B454818E58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3C78881-B72F-4F2F-9B25-918ECF2A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10D48DE-36EA-453B-BCB1-476208B8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EACE6-874A-4E5A-B76A-950509BD59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3586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7E317F1A-3EA1-49AA-B7AF-03A0263440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9CB7B31C-ADC0-4D23-B69B-3B3DF23287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D70B5A72-68BE-4B66-B9A3-A224744313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DEDC05BD-8976-4EC1-B7AD-081DE89326A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964F2EFB-5BC7-4EFB-9EA5-7C053135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7262DFFD-DBC0-4C46-AD94-B9C713FB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5CB75566-D975-4B43-B2D2-A5B83C5AEE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ADCE8368-0604-4477-A1FB-5991B1CEF791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>
            <a:extLst>
              <a:ext uri="{FF2B5EF4-FFF2-40B4-BE49-F238E27FC236}">
                <a16:creationId xmlns:a16="http://schemas.microsoft.com/office/drawing/2014/main" id="{2AD1EF33-EB38-46EE-98DF-0C18A0A5F9D7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številke diapozitiva 5">
            <a:extLst>
              <a:ext uri="{FF2B5EF4-FFF2-40B4-BE49-F238E27FC236}">
                <a16:creationId xmlns:a16="http://schemas.microsoft.com/office/drawing/2014/main" id="{849D5324-BFAA-4484-B33D-F5CABD52C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53A1DC0-88F8-419C-9DF6-4027BDF58C7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datuma 3">
            <a:extLst>
              <a:ext uri="{FF2B5EF4-FFF2-40B4-BE49-F238E27FC236}">
                <a16:creationId xmlns:a16="http://schemas.microsoft.com/office/drawing/2014/main" id="{89FF12F8-EBDC-4A01-ACC2-0D21A51C52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F552-1A21-4A43-9488-74AFD1093AC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76AB2649-D924-41CC-8C70-39CE9D3F4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0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FEEC763-99F7-4730-B70D-7039D91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EEEA-FE6E-4BAD-B6F9-47752028B42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D844306-A256-4C7D-B6FA-72AB8144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882F388-AB75-4680-9A3A-358EC54D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11E17DF-7C58-482C-B7E4-4DED6D57C7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436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6">
            <a:extLst>
              <a:ext uri="{FF2B5EF4-FFF2-40B4-BE49-F238E27FC236}">
                <a16:creationId xmlns:a16="http://schemas.microsoft.com/office/drawing/2014/main" id="{3F82CD1F-A5C7-498A-8E38-B317C66C55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0F4EDDDC-A60E-478D-9D68-BF7351235B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5">
            <a:extLst>
              <a:ext uri="{FF2B5EF4-FFF2-40B4-BE49-F238E27FC236}">
                <a16:creationId xmlns:a16="http://schemas.microsoft.com/office/drawing/2014/main" id="{C310DC27-DEE7-4195-B231-50328FEBBC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56D89B47-C292-4066-A453-FBE595F80B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B2B0455F-5859-491D-B610-19D8B53054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7C7999FF-75F5-48CF-84B7-9B6DD678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140902BF-5384-42E2-8C80-65189E4A2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13">
            <a:extLst>
              <a:ext uri="{FF2B5EF4-FFF2-40B4-BE49-F238E27FC236}">
                <a16:creationId xmlns:a16="http://schemas.microsoft.com/office/drawing/2014/main" id="{FB5C24EA-0F35-409E-824C-19C559E91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7">
            <a:extLst>
              <a:ext uri="{FF2B5EF4-FFF2-40B4-BE49-F238E27FC236}">
                <a16:creationId xmlns:a16="http://schemas.microsoft.com/office/drawing/2014/main" id="{484EBC23-013B-479E-A078-594D2916C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EEEF7CE3-FF40-4217-B6A9-41B1A25E1C2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D06F3155-B7FE-4DF0-B5C0-B77A99D9DC17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DD792A48-548D-416E-B787-83C6D16D5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Ograda datuma 3">
            <a:extLst>
              <a:ext uri="{FF2B5EF4-FFF2-40B4-BE49-F238E27FC236}">
                <a16:creationId xmlns:a16="http://schemas.microsoft.com/office/drawing/2014/main" id="{A086DE27-8C6E-4DF6-B1A1-4E58420CEB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D229-8C8A-4029-8660-31D3B7680B4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7" name="Ograda številke diapozitiva 5">
            <a:extLst>
              <a:ext uri="{FF2B5EF4-FFF2-40B4-BE49-F238E27FC236}">
                <a16:creationId xmlns:a16="http://schemas.microsoft.com/office/drawing/2014/main" id="{B09D04F0-D426-4424-81BD-4464476F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E4A7201-6B1B-4A02-87B4-54462B840D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086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F611531C-55E3-4E11-AE05-95FDF48DD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2DE608FA-843E-4475-B155-F581A1F5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FF87-565F-4514-A85D-767C07FFE8E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D426E602-5042-4662-8561-973586BB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9BEBD1C9-3F09-441C-B15A-4BAA2E2A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10B7-25F5-428E-961D-1DE0694507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879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9">
            <a:extLst>
              <a:ext uri="{FF2B5EF4-FFF2-40B4-BE49-F238E27FC236}">
                <a16:creationId xmlns:a16="http://schemas.microsoft.com/office/drawing/2014/main" id="{79B43437-2C2E-432D-8E08-FBE6C715A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Pravokotnik 19">
            <a:extLst>
              <a:ext uri="{FF2B5EF4-FFF2-40B4-BE49-F238E27FC236}">
                <a16:creationId xmlns:a16="http://schemas.microsoft.com/office/drawing/2014/main" id="{9F1546F2-CB86-4314-9710-91B8051782C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D4D2DDAF-B3A9-46E7-9175-4616524510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20">
            <a:extLst>
              <a:ext uri="{FF2B5EF4-FFF2-40B4-BE49-F238E27FC236}">
                <a16:creationId xmlns:a16="http://schemas.microsoft.com/office/drawing/2014/main" id="{C9356F4B-A317-4C48-9BFF-4BC5A7DAE9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1" name="Pravokotnik 21">
            <a:extLst>
              <a:ext uri="{FF2B5EF4-FFF2-40B4-BE49-F238E27FC236}">
                <a16:creationId xmlns:a16="http://schemas.microsoft.com/office/drawing/2014/main" id="{E84AFBAD-D9F1-40FF-A9F0-2B7FCE032A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2" name="Pravokotnik 10">
            <a:extLst>
              <a:ext uri="{FF2B5EF4-FFF2-40B4-BE49-F238E27FC236}">
                <a16:creationId xmlns:a16="http://schemas.microsoft.com/office/drawing/2014/main" id="{00E7164A-AEAB-4186-B010-F5E68608884A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20603654-9B99-4058-8B5E-690388FD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8ABD150E-261E-426B-9D12-1AA855FAE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avokotnik 17">
            <a:extLst>
              <a:ext uri="{FF2B5EF4-FFF2-40B4-BE49-F238E27FC236}">
                <a16:creationId xmlns:a16="http://schemas.microsoft.com/office/drawing/2014/main" id="{D7D2E880-F4EC-4CC0-846E-6C3465CCD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24">
            <a:extLst>
              <a:ext uri="{FF2B5EF4-FFF2-40B4-BE49-F238E27FC236}">
                <a16:creationId xmlns:a16="http://schemas.microsoft.com/office/drawing/2014/main" id="{C63FFF41-3233-468F-8463-F06F566624F5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>
            <a:extLst>
              <a:ext uri="{FF2B5EF4-FFF2-40B4-BE49-F238E27FC236}">
                <a16:creationId xmlns:a16="http://schemas.microsoft.com/office/drawing/2014/main" id="{DFDBE05C-FFBA-4C30-B1C3-5D9BA9953D3A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8" name="Ograda datuma 6">
            <a:extLst>
              <a:ext uri="{FF2B5EF4-FFF2-40B4-BE49-F238E27FC236}">
                <a16:creationId xmlns:a16="http://schemas.microsoft.com/office/drawing/2014/main" id="{8FAA9C97-E4A5-4243-9070-DBDDD7E6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9AC4-C28A-49C5-9031-CB2DD077BA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9" name="Ograda noge 7">
            <a:extLst>
              <a:ext uri="{FF2B5EF4-FFF2-40B4-BE49-F238E27FC236}">
                <a16:creationId xmlns:a16="http://schemas.microsoft.com/office/drawing/2014/main" id="{D6225298-871C-4BF2-AF00-1AED5A9F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Ograda številke diapozitiva 8">
            <a:extLst>
              <a:ext uri="{FF2B5EF4-FFF2-40B4-BE49-F238E27FC236}">
                <a16:creationId xmlns:a16="http://schemas.microsoft.com/office/drawing/2014/main" id="{2F234AB5-207D-471B-AC6B-D3590DA1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42B78C8-2E2B-4454-A353-D72C8CCCCD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178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F4E655C8-143E-4382-9112-E331D1BF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6870-A63F-43E5-A692-ED2DE234CAC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D54621AC-3D5C-4F5C-A7C9-A8A44EDA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41D96DBA-769A-4A64-AA68-97E5E6CA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0290EE3-CC27-44A4-A44E-2D344082FB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032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6">
            <a:extLst>
              <a:ext uri="{FF2B5EF4-FFF2-40B4-BE49-F238E27FC236}">
                <a16:creationId xmlns:a16="http://schemas.microsoft.com/office/drawing/2014/main" id="{72469B5C-A83A-4A77-8181-85032D730D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3" name="Pravokotnik 7">
            <a:extLst>
              <a:ext uri="{FF2B5EF4-FFF2-40B4-BE49-F238E27FC236}">
                <a16:creationId xmlns:a16="http://schemas.microsoft.com/office/drawing/2014/main" id="{0701D837-3E2B-4BB7-8270-F4AECA448F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4" name="Pravokotnik 9">
            <a:extLst>
              <a:ext uri="{FF2B5EF4-FFF2-40B4-BE49-F238E27FC236}">
                <a16:creationId xmlns:a16="http://schemas.microsoft.com/office/drawing/2014/main" id="{8E46EABA-67D6-4F2F-AEBD-F7FE208B9E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8">
            <a:extLst>
              <a:ext uri="{FF2B5EF4-FFF2-40B4-BE49-F238E27FC236}">
                <a16:creationId xmlns:a16="http://schemas.microsoft.com/office/drawing/2014/main" id="{A5FAF691-AA13-49BA-A7D0-F1DD991CFB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4">
            <a:extLst>
              <a:ext uri="{FF2B5EF4-FFF2-40B4-BE49-F238E27FC236}">
                <a16:creationId xmlns:a16="http://schemas.microsoft.com/office/drawing/2014/main" id="{3D66F24E-ADBB-4DCA-9875-C1674C12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k 5">
            <a:extLst>
              <a:ext uri="{FF2B5EF4-FFF2-40B4-BE49-F238E27FC236}">
                <a16:creationId xmlns:a16="http://schemas.microsoft.com/office/drawing/2014/main" id="{CF467C61-7454-4F79-86E7-49811261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Ograda datuma 1">
            <a:extLst>
              <a:ext uri="{FF2B5EF4-FFF2-40B4-BE49-F238E27FC236}">
                <a16:creationId xmlns:a16="http://schemas.microsoft.com/office/drawing/2014/main" id="{789AA019-DF9F-452F-B620-A748609B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040C-36B8-46FB-9E51-AE198861D9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2">
            <a:extLst>
              <a:ext uri="{FF2B5EF4-FFF2-40B4-BE49-F238E27FC236}">
                <a16:creationId xmlns:a16="http://schemas.microsoft.com/office/drawing/2014/main" id="{F3EC6691-AB66-40E3-BEAE-7685589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3">
            <a:extLst>
              <a:ext uri="{FF2B5EF4-FFF2-40B4-BE49-F238E27FC236}">
                <a16:creationId xmlns:a16="http://schemas.microsoft.com/office/drawing/2014/main" id="{34CB7920-4510-49EC-AB9B-DD4E7640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D416E-B7EF-44C3-A52E-15B1A865EC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293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8">
            <a:extLst>
              <a:ext uri="{FF2B5EF4-FFF2-40B4-BE49-F238E27FC236}">
                <a16:creationId xmlns:a16="http://schemas.microsoft.com/office/drawing/2014/main" id="{869F63AF-49B7-45F6-A502-8217C861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4">
            <a:extLst>
              <a:ext uri="{FF2B5EF4-FFF2-40B4-BE49-F238E27FC236}">
                <a16:creationId xmlns:a16="http://schemas.microsoft.com/office/drawing/2014/main" id="{961586EF-2217-4962-85BF-21EE8F3618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1FA0699B-85AC-4C97-A28E-A34DA3CABCB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8D91D3DC-6AA5-4E25-B58D-118824C33F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3CF27CB9-95FE-464B-A969-0D676D98DD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208EA5C8-F085-4545-93F1-3A0978E26BF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99E012E2-C24A-4C27-B6A0-166D409A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8">
            <a:extLst>
              <a:ext uri="{FF2B5EF4-FFF2-40B4-BE49-F238E27FC236}">
                <a16:creationId xmlns:a16="http://schemas.microsoft.com/office/drawing/2014/main" id="{BCCF7A20-0A79-428F-B8A1-6E4228BDA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4B289D37-CD3B-4A55-9B1D-D3FD93E5D412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17739E94-BE8D-4909-91B8-E39FC24063C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0">
            <a:extLst>
              <a:ext uri="{FF2B5EF4-FFF2-40B4-BE49-F238E27FC236}">
                <a16:creationId xmlns:a16="http://schemas.microsoft.com/office/drawing/2014/main" id="{50EAC95D-0EE7-45C2-A69B-2FF097D1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198BC86C-13E6-40B3-B03C-6A2C6C04C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BF89946-4FFE-4119-B4B4-87075468555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4338D04B-A34B-4E9C-AE0B-891797F00B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7EAA-29B7-4AF1-BC02-2DA05F939B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BC830925-8572-468D-A637-D8985222A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16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20">
            <a:extLst>
              <a:ext uri="{FF2B5EF4-FFF2-40B4-BE49-F238E27FC236}">
                <a16:creationId xmlns:a16="http://schemas.microsoft.com/office/drawing/2014/main" id="{8FCF1737-BCF0-4AAB-A689-739B757AA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8">
            <a:extLst>
              <a:ext uri="{FF2B5EF4-FFF2-40B4-BE49-F238E27FC236}">
                <a16:creationId xmlns:a16="http://schemas.microsoft.com/office/drawing/2014/main" id="{E656D2C3-5E78-4D88-B99D-88A9797716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FCA115E2-2B11-4D18-88D4-1A6F9E5878C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6">
            <a:extLst>
              <a:ext uri="{FF2B5EF4-FFF2-40B4-BE49-F238E27FC236}">
                <a16:creationId xmlns:a16="http://schemas.microsoft.com/office/drawing/2014/main" id="{B993E768-1242-4EA5-8349-D0395BB228C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7">
            <a:extLst>
              <a:ext uri="{FF2B5EF4-FFF2-40B4-BE49-F238E27FC236}">
                <a16:creationId xmlns:a16="http://schemas.microsoft.com/office/drawing/2014/main" id="{1172BFD0-4A33-4921-AE1A-5AC0737FB54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9">
            <a:extLst>
              <a:ext uri="{FF2B5EF4-FFF2-40B4-BE49-F238E27FC236}">
                <a16:creationId xmlns:a16="http://schemas.microsoft.com/office/drawing/2014/main" id="{9A3F519E-9E43-4B70-8FBB-494485FF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C21CDF20-7D29-4DB1-8913-1E691802B99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4">
            <a:extLst>
              <a:ext uri="{FF2B5EF4-FFF2-40B4-BE49-F238E27FC236}">
                <a16:creationId xmlns:a16="http://schemas.microsoft.com/office/drawing/2014/main" id="{A4D1CBD8-0FFB-4027-B329-660B816D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1">
            <a:extLst>
              <a:ext uri="{FF2B5EF4-FFF2-40B4-BE49-F238E27FC236}">
                <a16:creationId xmlns:a16="http://schemas.microsoft.com/office/drawing/2014/main" id="{16704D75-21F5-41F4-9340-8DD480778CF5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>
            <a:extLst>
              <a:ext uri="{FF2B5EF4-FFF2-40B4-BE49-F238E27FC236}">
                <a16:creationId xmlns:a16="http://schemas.microsoft.com/office/drawing/2014/main" id="{EB6E853D-8505-49EC-8F9B-BE7579E41ED3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1">
            <a:extLst>
              <a:ext uri="{FF2B5EF4-FFF2-40B4-BE49-F238E27FC236}">
                <a16:creationId xmlns:a16="http://schemas.microsoft.com/office/drawing/2014/main" id="{EB8D7A03-8D48-4FF0-ABBB-12272621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34BEE2A9-0A33-4F5B-91A6-BA0D08C01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D1F22B9-DD90-4F9F-8F9E-AEB1D67CAAA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E2B90850-83B6-473F-A887-3D5DF22225E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544C-AC11-4155-8AEB-B39A3EA61A5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5E2CCCC7-C155-44F7-B082-BEBF0369A5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14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avokotnik 16">
            <a:extLst>
              <a:ext uri="{FF2B5EF4-FFF2-40B4-BE49-F238E27FC236}">
                <a16:creationId xmlns:a16="http://schemas.microsoft.com/office/drawing/2014/main" id="{0D07FF54-F630-4CB5-B748-7B8359A027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7" name="Pravokotnik 15">
            <a:extLst>
              <a:ext uri="{FF2B5EF4-FFF2-40B4-BE49-F238E27FC236}">
                <a16:creationId xmlns:a16="http://schemas.microsoft.com/office/drawing/2014/main" id="{5735B43B-A8D7-4837-B426-0F4C6D01C11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8" name="Pravokotnik 17">
            <a:extLst>
              <a:ext uri="{FF2B5EF4-FFF2-40B4-BE49-F238E27FC236}">
                <a16:creationId xmlns:a16="http://schemas.microsoft.com/office/drawing/2014/main" id="{0138352E-082C-47EA-946C-538F631C07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9" name="Pravokotnik 18">
            <a:extLst>
              <a:ext uri="{FF2B5EF4-FFF2-40B4-BE49-F238E27FC236}">
                <a16:creationId xmlns:a16="http://schemas.microsoft.com/office/drawing/2014/main" id="{C1CBE324-5505-4271-BD33-893CB10687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F82B7154-6349-4D5E-889B-A88EF5D8F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FBF264E4-C66B-46F2-9841-2B3FD4E27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1323F-A3F8-45F1-B19A-E19DEE457A0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A414D1F-C841-4A8D-9A61-0E6DD7F01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03F5E50-0721-4F0B-A3D4-24E49821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9">
            <a:extLst>
              <a:ext uri="{FF2B5EF4-FFF2-40B4-BE49-F238E27FC236}">
                <a16:creationId xmlns:a16="http://schemas.microsoft.com/office/drawing/2014/main" id="{15A77DD6-3FD9-4AAE-B3A8-CBECF6BD7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4486E6C-4F86-4197-8FBD-2DA5C0CB42F4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80E3C32-AF40-4B4D-A3A9-EA6189BCE6A8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58A1EE2A-6E36-4325-B67B-B2AC902E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B87BAFF7-5AC1-4BA2-A324-A16D3965DAE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8" name="Ograda naslova 21">
            <a:extLst>
              <a:ext uri="{FF2B5EF4-FFF2-40B4-BE49-F238E27FC236}">
                <a16:creationId xmlns:a16="http://schemas.microsoft.com/office/drawing/2014/main" id="{25E12C6C-0797-4A89-90A4-E009A71153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39" name="Ograda besedila 12">
            <a:extLst>
              <a:ext uri="{FF2B5EF4-FFF2-40B4-BE49-F238E27FC236}">
                <a16:creationId xmlns:a16="http://schemas.microsoft.com/office/drawing/2014/main" id="{3BE4C06A-4EAC-401D-963F-B448A318E8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.si/krajevnaimena/pregledi_naselja_najvecja.asp?tlist=off&amp;txtIme=NOVO%20MESTO&amp;selNacin=celo&amp;selTip=naselja&amp;ID=3027" TargetMode="External"/><Relationship Id="rId13" Type="http://schemas.openxmlformats.org/officeDocument/2006/relationships/hyperlink" Target="http://www.ekapija.com/dokumenti/golf_grad_otocec_240211.jpg" TargetMode="External"/><Relationship Id="rId18" Type="http://schemas.openxmlformats.org/officeDocument/2006/relationships/hyperlink" Target="http://www.aknm.si/images/phocagallery/padalstvo/thumbs/phoca_thumb_l_foto%20zoran.jpg" TargetMode="External"/><Relationship Id="rId3" Type="http://schemas.openxmlformats.org/officeDocument/2006/relationships/hyperlink" Target="http://upload.wikimedia.org/wikipedia/commons/5/52/Karte_Novo_mesto_si.png" TargetMode="External"/><Relationship Id="rId7" Type="http://schemas.openxmlformats.org/officeDocument/2006/relationships/hyperlink" Target="http://sl.wikipedia.org/wiki/Novo_mesto" TargetMode="External"/><Relationship Id="rId12" Type="http://schemas.openxmlformats.org/officeDocument/2006/relationships/hyperlink" Target="http://visitnovomesto.si/wp-content/uploads/2012/10/rudolfov-splav.jpg" TargetMode="External"/><Relationship Id="rId17" Type="http://schemas.openxmlformats.org/officeDocument/2006/relationships/hyperlink" Target="http://www.aknm.si/images/phocagallery/jadralno/thumbs/phoca_thumb_l_24052010126.jpg" TargetMode="External"/><Relationship Id="rId2" Type="http://schemas.openxmlformats.org/officeDocument/2006/relationships/hyperlink" Target="http://zlataleta.com/wp-content/uploads/2010/06/novo-mesto-lenarcic-620.jpg" TargetMode="External"/><Relationship Id="rId16" Type="http://schemas.openxmlformats.org/officeDocument/2006/relationships/hyperlink" Target="http://www.aknm.si/images/phocagallery/motorno/thumbs/phoca_thumb_l_pa28_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krka.hr/upload/stranice/2014/08/2014-08-01/76/skradinskibuk15313.jpg" TargetMode="External"/><Relationship Id="rId11" Type="http://schemas.openxmlformats.org/officeDocument/2006/relationships/hyperlink" Target="http://beta1.finance.si/pics/cache_WE/WE04_rjavi_medved3.1316709794.jpg" TargetMode="External"/><Relationship Id="rId5" Type="http://schemas.openxmlformats.org/officeDocument/2006/relationships/hyperlink" Target="http://www.lokalno.si/media/objave.la/slike/LA/f/2009/3/16/labod_1.jpg" TargetMode="External"/><Relationship Id="rId15" Type="http://schemas.openxmlformats.org/officeDocument/2006/relationships/hyperlink" Target="http://www.o-4os.ce.edus.si/gradiva/geo/geomorfologija/endogene_sile/foto_END/durmitor.jpg" TargetMode="External"/><Relationship Id="rId10" Type="http://schemas.openxmlformats.org/officeDocument/2006/relationships/hyperlink" Target="http://mw2.google.com/mw-panoramio/photos/medium/61200468.jpg" TargetMode="External"/><Relationship Id="rId19" Type="http://schemas.openxmlformats.org/officeDocument/2006/relationships/hyperlink" Target="http://visitnovomesto.si/wp-content/uploads/2012/10/Galerija-Kostanjevica-veslanje.jpg" TargetMode="External"/><Relationship Id="rId4" Type="http://schemas.openxmlformats.org/officeDocument/2006/relationships/hyperlink" Target="http://www.dolenjskilist.si/media/objave/slike/v/novice/2014/05/21/novoles_01.jpg" TargetMode="External"/><Relationship Id="rId9" Type="http://schemas.openxmlformats.org/officeDocument/2006/relationships/hyperlink" Target="http://upload.wikimedia.org/wikipedia/commons/5/5e/Euroazijski_ris_Lynx_lynx_Zagreb_112010_1.jpg" TargetMode="External"/><Relationship Id="rId14" Type="http://schemas.openxmlformats.org/officeDocument/2006/relationships/hyperlink" Target="http://www.naturephoto-tone.com/wp-content/uploads/2011/01/00181-crna_storklj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evropavspletu.si/shared_images/FARMACIJA/KrkaRuskaFederacij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http://img.siol.net/09/101/633750715041373807_revoz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AE750A32-36BD-4958-98AF-E1813BD16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</a:t>
            </a:r>
          </a:p>
        </p:txBody>
      </p:sp>
      <p:sp>
        <p:nvSpPr>
          <p:cNvPr id="13315" name="Naslov 1">
            <a:extLst>
              <a:ext uri="{FF2B5EF4-FFF2-40B4-BE49-F238E27FC236}">
                <a16:creationId xmlns:a16="http://schemas.microsoft.com/office/drawing/2014/main" id="{D6EA4EDA-0AF2-4D5B-9A60-D6E582CA7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6000"/>
              <a:t>Novo Mesto</a:t>
            </a:r>
          </a:p>
        </p:txBody>
      </p:sp>
      <p:pic>
        <p:nvPicPr>
          <p:cNvPr id="13316" name="Slika 3" descr="novo-mesto-lenarcic-620.jpg">
            <a:extLst>
              <a:ext uri="{FF2B5EF4-FFF2-40B4-BE49-F238E27FC236}">
                <a16:creationId xmlns:a16="http://schemas.microsoft.com/office/drawing/2014/main" id="{B5D1ED02-22A0-4445-80B6-D31CA911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662622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grb">
            <a:extLst>
              <a:ext uri="{FF2B5EF4-FFF2-40B4-BE49-F238E27FC236}">
                <a16:creationId xmlns:a16="http://schemas.microsoft.com/office/drawing/2014/main" id="{895BBB04-A877-4E82-8DC2-1BD7A241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746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42BCF409-D869-465A-8AB3-5D031B19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Rastlinstvo in živalstvo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4082240B-9A56-480A-A64E-71BDDFB263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12875"/>
            <a:ext cx="8504238" cy="5184775"/>
          </a:xfrm>
        </p:spPr>
        <p:txBody>
          <a:bodyPr/>
          <a:lstStyle/>
          <a:p>
            <a:r>
              <a:rPr lang="sl-SI" altLang="sl-SI"/>
              <a:t>Skoraj polovico novomeške občine pokrivajo gozdovi. V njih raste obilica malin, borovnic, zdravilnih zelišč in gob.</a:t>
            </a:r>
          </a:p>
          <a:p>
            <a:r>
              <a:rPr lang="sl-SI" altLang="sl-SI"/>
              <a:t>V prostih gozdovih prebiva raznotera divjad (srnjaki in zajci).</a:t>
            </a:r>
          </a:p>
          <a:p>
            <a:r>
              <a:rPr lang="sl-SI" altLang="sl-SI"/>
              <a:t>V strnjenih gozdovih živijo prašiči, divje mačke, jeleni in medvedi.</a:t>
            </a:r>
          </a:p>
          <a:p>
            <a:r>
              <a:rPr lang="sl-SI" altLang="sl-SI"/>
              <a:t>Ob Krki domujejo divje race, v skalnih previsih in jamah pa gnezdijo divji golobi.</a:t>
            </a:r>
          </a:p>
          <a:p>
            <a:r>
              <a:rPr lang="sl-SI" altLang="sl-SI"/>
              <a:t>Ugodni vremenski pogoji, obilica cvetočega rastlinstva in čisto ozračje so osnovni pogoj za razvoj čebelarstva.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lika 1" descr="61200468.jpg">
            <a:extLst>
              <a:ext uri="{FF2B5EF4-FFF2-40B4-BE49-F238E27FC236}">
                <a16:creationId xmlns:a16="http://schemas.microsoft.com/office/drawing/2014/main" id="{1CF6F94A-CBD6-488E-8851-6456FE0B7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0403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Slika 2" descr="Euroazijski_ris_Lynx_lynx_Zagreb_112010_1.jpg">
            <a:extLst>
              <a:ext uri="{FF2B5EF4-FFF2-40B4-BE49-F238E27FC236}">
                <a16:creationId xmlns:a16="http://schemas.microsoft.com/office/drawing/2014/main" id="{2CB83AC5-F835-4593-BD38-F82DBB4DD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7594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PoljeZBesedilom 3">
            <a:extLst>
              <a:ext uri="{FF2B5EF4-FFF2-40B4-BE49-F238E27FC236}">
                <a16:creationId xmlns:a16="http://schemas.microsoft.com/office/drawing/2014/main" id="{51B9B0F4-534F-45BF-A8A3-1891CE49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9499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</a:rPr>
              <a:t>Ris Lynx lynx</a:t>
            </a:r>
          </a:p>
        </p:txBody>
      </p:sp>
      <p:pic>
        <p:nvPicPr>
          <p:cNvPr id="23557" name="Slika 4" descr="WE04_rjavi_medved3.1316709794.jpg">
            <a:extLst>
              <a:ext uri="{FF2B5EF4-FFF2-40B4-BE49-F238E27FC236}">
                <a16:creationId xmlns:a16="http://schemas.microsoft.com/office/drawing/2014/main" id="{2A1D9374-D72C-4E9F-9197-ABDBE9D56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88131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Slika 5" descr="00181-crna_storklja.jpg">
            <a:extLst>
              <a:ext uri="{FF2B5EF4-FFF2-40B4-BE49-F238E27FC236}">
                <a16:creationId xmlns:a16="http://schemas.microsoft.com/office/drawing/2014/main" id="{28ED18C2-69EB-4B07-950F-61958516F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4559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2385BFE8-C18C-4008-A50A-340D7D4A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Kamnine </a:t>
            </a: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3147B906-DBC1-4163-AD5A-4E58124659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Apnenec</a:t>
            </a:r>
          </a:p>
          <a:p>
            <a:r>
              <a:rPr lang="sl-SI" altLang="sl-SI"/>
              <a:t>Dolomit</a:t>
            </a:r>
          </a:p>
          <a:p>
            <a:r>
              <a:rPr lang="sl-SI" altLang="sl-SI"/>
              <a:t>Grudasta tektonska zgradba </a:t>
            </a:r>
          </a:p>
        </p:txBody>
      </p:sp>
      <p:pic>
        <p:nvPicPr>
          <p:cNvPr id="24580" name="Slika 3" descr="durmitor.jpg">
            <a:extLst>
              <a:ext uri="{FF2B5EF4-FFF2-40B4-BE49-F238E27FC236}">
                <a16:creationId xmlns:a16="http://schemas.microsoft.com/office/drawing/2014/main" id="{9BB9C556-88F7-4DA8-A6A7-12CA0F70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51958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2AD761CD-B1D6-4C26-817C-9AE8CC73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Zgodovina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1D9CDC-5EE1-4D2C-AEF3-6FB42BDB2D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54575"/>
          </a:xfrm>
        </p:spPr>
        <p:txBody>
          <a:bodyPr>
            <a:no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altLang="sl-SI" dirty="0">
                <a:cs typeface="Times New Roman" panose="02020603050405020304" pitchFamily="18" charset="0"/>
              </a:rPr>
              <a:t>Mesto je 7 aprila 1365 ustanovil Habsburški vojvoda Rudolf IV.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altLang="sl-SI">
                <a:cs typeface="Times New Roman" panose="02020603050405020304" pitchFamily="18" charset="0"/>
              </a:rPr>
              <a:t>Prvotno ime mesta je bilo Rudolfov polotok (</a:t>
            </a:r>
            <a:r>
              <a:rPr lang="sl-SI" altLang="sl-SI" dirty="0" err="1">
                <a:cs typeface="Times New Roman" panose="02020603050405020304" pitchFamily="18" charset="0"/>
              </a:rPr>
              <a:t>Rudolfswert</a:t>
            </a:r>
            <a:r>
              <a:rPr lang="sl-SI" altLang="sl-SI" dirty="0"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altLang="sl-SI" dirty="0">
                <a:cs typeface="Times New Roman" panose="02020603050405020304" pitchFamily="18" charset="0"/>
              </a:rPr>
              <a:t>Pozneje, konec 18. stoletja se je pričelo uporabljati ime Novo Mesto.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altLang="sl-SI" dirty="0"/>
              <a:t>Leta 1746 je bila v Novem mestu ustanovljena gimnazija in 1749 okrožni urad. To je tudi datum, ko se Novo mesto šteje za upravno središče Dolenjske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altLang="sl-SI" dirty="0">
                <a:cs typeface="Times New Roman" panose="02020603050405020304" pitchFamily="18" charset="0"/>
              </a:rPr>
              <a:t>Novo mesto je tako danes med največjimi industrijskimi in ekonomskimi centri v Sloveniji.</a:t>
            </a:r>
          </a:p>
          <a:p>
            <a:pPr marL="342900" indent="-342900"/>
            <a:endParaRPr lang="sl-SI" alt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F706C36B-D17A-4545-A82B-29351A4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Zanimivosti </a:t>
            </a: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43CD2105-DD79-4603-8053-354315BD04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Veliko prireditev: Rock Otočec, Teden cvička in cvičkarija, Noč na Krki, Jazzinty, Praznik brusniške hrustavke, Beli teniški turnir…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26628" name="Slika 4" descr="rudolfov-splav.jpg">
            <a:extLst>
              <a:ext uri="{FF2B5EF4-FFF2-40B4-BE49-F238E27FC236}">
                <a16:creationId xmlns:a16="http://schemas.microsoft.com/office/drawing/2014/main" id="{F772F044-7C0E-4E4D-A00D-F36626D94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PoljeZBesedilom 5">
            <a:extLst>
              <a:ext uri="{FF2B5EF4-FFF2-40B4-BE49-F238E27FC236}">
                <a16:creationId xmlns:a16="http://schemas.microsoft.com/office/drawing/2014/main" id="{87EC02AA-910F-4461-8FD7-DAC78878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92600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</a:rPr>
              <a:t>Rudolf splav</a:t>
            </a:r>
          </a:p>
        </p:txBody>
      </p:sp>
      <p:pic>
        <p:nvPicPr>
          <p:cNvPr id="26630" name="Slika 6" descr="golf_grad_otocec_240211.jpg">
            <a:extLst>
              <a:ext uri="{FF2B5EF4-FFF2-40B4-BE49-F238E27FC236}">
                <a16:creationId xmlns:a16="http://schemas.microsoft.com/office/drawing/2014/main" id="{9D186987-FD0C-41A5-92C6-B7F9DB3EA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40338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461D3456-E6B8-45D0-AC86-958EC15A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viri</a:t>
            </a:r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9B87AFB7-FB45-4E71-AFC9-5BE7B7C90A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000">
                <a:hlinkClick r:id="rId2"/>
              </a:rPr>
              <a:t>http://zlataleta.com/wp-content/uploads/2010/06/novo-mesto-lenarcic-620.jpg</a:t>
            </a:r>
            <a:endParaRPr lang="sl-SI" altLang="sl-SI" sz="1000"/>
          </a:p>
          <a:p>
            <a:r>
              <a:rPr lang="sl-SI" altLang="sl-SI" sz="1000">
                <a:hlinkClick r:id="rId3"/>
              </a:rPr>
              <a:t>http://upload.wikimedia.org/wikipedia/commons/5/52/Karte_Novo_mesto_si.png</a:t>
            </a:r>
            <a:endParaRPr lang="sl-SI" altLang="sl-SI" sz="1000"/>
          </a:p>
          <a:p>
            <a:r>
              <a:rPr lang="sl-SI" altLang="sl-SI" sz="1000">
                <a:hlinkClick r:id="rId4"/>
              </a:rPr>
              <a:t>http://www.dolenjskilist.si/media/objave/slike/v/novice/2014/05/21/novoles_01.jpg</a:t>
            </a:r>
            <a:endParaRPr lang="sl-SI" altLang="sl-SI" sz="1000"/>
          </a:p>
          <a:p>
            <a:r>
              <a:rPr lang="sl-SI" altLang="sl-SI" sz="1000">
                <a:hlinkClick r:id="rId5"/>
              </a:rPr>
              <a:t>http://www.lokalno.si/media/objave.la/slike/LA/f/2009/3/16/labod_1.jpg</a:t>
            </a:r>
            <a:endParaRPr lang="sl-SI" altLang="sl-SI" sz="1000"/>
          </a:p>
          <a:p>
            <a:r>
              <a:rPr lang="sl-SI" altLang="sl-SI" sz="1000">
                <a:hlinkClick r:id="rId6"/>
              </a:rPr>
              <a:t>http://www.npkrka.hr/upload/stranice/2014/08/2014-08-01/76/skradinskibuk15313.jpg</a:t>
            </a:r>
            <a:endParaRPr lang="sl-SI" altLang="sl-SI" sz="1000"/>
          </a:p>
          <a:p>
            <a:r>
              <a:rPr lang="sl-SI" altLang="sl-SI" sz="1000">
                <a:hlinkClick r:id="rId7"/>
              </a:rPr>
              <a:t>http://sl.wikipedia.org/wiki/Novo_mesto</a:t>
            </a:r>
            <a:endParaRPr lang="sl-SI" altLang="sl-SI" sz="1000"/>
          </a:p>
          <a:p>
            <a:r>
              <a:rPr lang="sl-SI" altLang="sl-SI" sz="1000">
                <a:hlinkClick r:id="rId8"/>
              </a:rPr>
              <a:t>http://www.stat.si/krajevnaimena/pregledi_naselja_najvecja.asp?tlist=off&amp;txtIme=NOVO%20MESTO&amp;selNacin=celo&amp;selTip=naselja&amp;ID=3027</a:t>
            </a:r>
            <a:endParaRPr lang="sl-SI" altLang="sl-SI" sz="1000"/>
          </a:p>
          <a:p>
            <a:r>
              <a:rPr lang="sl-SI" altLang="sl-SI" sz="1000">
                <a:hlinkClick r:id="rId9"/>
              </a:rPr>
              <a:t>http://upload.wikimedia.org/wikipedia/commons/5/5e/Euroazijski_ris_Lynx_lynx_Zagreb_112010_1.jpg</a:t>
            </a:r>
            <a:endParaRPr lang="sl-SI" altLang="sl-SI" sz="1000"/>
          </a:p>
          <a:p>
            <a:r>
              <a:rPr lang="sl-SI" altLang="sl-SI" sz="1000">
                <a:hlinkClick r:id="rId10"/>
              </a:rPr>
              <a:t>http://mw2.google.com/mw-panoramio/photos/medium/61200468.jpg</a:t>
            </a:r>
            <a:endParaRPr lang="sl-SI" altLang="sl-SI" sz="1000"/>
          </a:p>
          <a:p>
            <a:r>
              <a:rPr lang="sl-SI" altLang="sl-SI" sz="1000">
                <a:hlinkClick r:id="rId11"/>
              </a:rPr>
              <a:t>http://beta1.finance.si//pics/cache_WE/WE04_rjavi_medved3.1316709794.jpg</a:t>
            </a:r>
            <a:endParaRPr lang="sl-SI" altLang="sl-SI" sz="1000"/>
          </a:p>
          <a:p>
            <a:r>
              <a:rPr lang="sl-SI" altLang="sl-SI" sz="1000">
                <a:hlinkClick r:id="rId12"/>
              </a:rPr>
              <a:t>http://visitnovomesto.si/wp-content/uploads/2012/10/rudolfov-splav.jpg</a:t>
            </a:r>
            <a:endParaRPr lang="sl-SI" altLang="sl-SI" sz="1000"/>
          </a:p>
          <a:p>
            <a:r>
              <a:rPr lang="sl-SI" altLang="sl-SI" sz="1000">
                <a:hlinkClick r:id="rId13"/>
              </a:rPr>
              <a:t>http://www.ekapija.com/dokumenti/golf_grad_otocec_240211.jpg</a:t>
            </a:r>
            <a:endParaRPr lang="sl-SI" altLang="sl-SI" sz="1000"/>
          </a:p>
          <a:p>
            <a:r>
              <a:rPr lang="sl-SI" altLang="sl-SI" sz="1000">
                <a:hlinkClick r:id="rId14"/>
              </a:rPr>
              <a:t>http://www.naturephoto-tone.com/wp-content/uploads/2011/01/00181-crna_storklja.jpg</a:t>
            </a:r>
            <a:endParaRPr lang="sl-SI" altLang="sl-SI" sz="1000"/>
          </a:p>
          <a:p>
            <a:r>
              <a:rPr lang="sl-SI" altLang="sl-SI" sz="1000">
                <a:hlinkClick r:id="rId15"/>
              </a:rPr>
              <a:t>http://www.o-4os.ce.edus.si/gradiva/geo/geomorfologija/endogene_sile/foto_END/durmitor.jpg</a:t>
            </a:r>
            <a:endParaRPr lang="sl-SI" altLang="sl-SI" sz="1000"/>
          </a:p>
          <a:p>
            <a:r>
              <a:rPr lang="sl-SI" altLang="sl-SI" sz="1000">
                <a:hlinkClick r:id="rId16"/>
              </a:rPr>
              <a:t>http://www.aknm.si/images/phocagallery/motorno/thumbs/phoca_thumb_l_pa28_6.jpg</a:t>
            </a:r>
            <a:r>
              <a:rPr lang="sl-SI" altLang="sl-SI" sz="1000"/>
              <a:t> </a:t>
            </a:r>
          </a:p>
          <a:p>
            <a:r>
              <a:rPr lang="sl-SI" altLang="sl-SI" sz="1000">
                <a:hlinkClick r:id="rId17"/>
              </a:rPr>
              <a:t>http://www.aknm.si/images/phocagallery/jadralno/thumbs/phoca_thumb_l_24052010126.jpg</a:t>
            </a:r>
            <a:r>
              <a:rPr lang="sl-SI" altLang="sl-SI" sz="1000"/>
              <a:t> </a:t>
            </a:r>
          </a:p>
          <a:p>
            <a:r>
              <a:rPr lang="sl-SI" altLang="sl-SI" sz="1000">
                <a:hlinkClick r:id="rId18"/>
              </a:rPr>
              <a:t>http://www.aknm.si/images/phocagallery/padalstvo/thumbs/phoca_thumb_l_foto%20zoran.jpg</a:t>
            </a:r>
            <a:r>
              <a:rPr lang="sl-SI" altLang="sl-SI" sz="1000"/>
              <a:t> </a:t>
            </a:r>
          </a:p>
          <a:p>
            <a:r>
              <a:rPr lang="sl-SI" altLang="sl-SI" sz="1000">
                <a:hlinkClick r:id="rId19"/>
              </a:rPr>
              <a:t>http://visitnovomesto.si/wp-content/uploads/2012/10/Galerija-Kostanjevica-veslanje.jpg</a:t>
            </a:r>
            <a:r>
              <a:rPr lang="sl-SI" altLang="sl-SI" sz="1000"/>
              <a:t> </a:t>
            </a:r>
          </a:p>
          <a:p>
            <a:r>
              <a:rPr lang="sl-SI" altLang="sl-SI" sz="1000"/>
              <a:t>SAJE, J.: Vodnik Novo Mesto, Ljubljana: Hren grafika, 1994</a:t>
            </a:r>
          </a:p>
          <a:p>
            <a:r>
              <a:rPr lang="sl-SI" altLang="sl-SI" sz="1000"/>
              <a:t>LEVNIČAR, T.: Turistični vodik Novo Mesto,  Novo Mesto: Zavod za turizem Novo Mesto, 2012</a:t>
            </a:r>
          </a:p>
          <a:p>
            <a:r>
              <a:rPr lang="sl-SI" altLang="sl-SI" sz="1000"/>
              <a:t>PRICELJ, Z.: Novo Mesto skozi čas, Ljubljana: Dolenjski muzej Novo Mesto, 1990</a:t>
            </a:r>
          </a:p>
          <a:p>
            <a:r>
              <a:rPr lang="sl-SI" altLang="sl-SI" sz="1000"/>
              <a:t>PERKO, D.: Slovenija – pokrajine in ljudje, Ljubljana: Mladinska knjiga, 1999</a:t>
            </a:r>
          </a:p>
          <a:p>
            <a:endParaRPr lang="sl-SI" altLang="sl-SI" sz="12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EA382F92-AFF7-4CEB-A0E0-B358BB25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Lega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35B5640E-72BF-45DF-BFE6-326C147C7D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2800"/>
              <a:t>Jugovzhod Slovenije</a:t>
            </a:r>
          </a:p>
          <a:p>
            <a:r>
              <a:rPr lang="sl-SI" altLang="sl-SI" sz="2800"/>
              <a:t>Zahodni del Krške Kotline</a:t>
            </a:r>
          </a:p>
          <a:p>
            <a:r>
              <a:rPr lang="sl-SI" altLang="sl-SI" sz="2800"/>
              <a:t>Leži ob Krki.</a:t>
            </a:r>
          </a:p>
          <a:p>
            <a:r>
              <a:rPr lang="sl-SI" altLang="sl-SI" sz="2800"/>
              <a:t>Obdajajo ga Gorjanci, Ljuben, Kočevski Rog in Trška gora.</a:t>
            </a:r>
          </a:p>
          <a:p>
            <a:endParaRPr lang="sl-SI" altLang="sl-SI" sz="2800"/>
          </a:p>
          <a:p>
            <a:endParaRPr lang="sl-SI" altLang="sl-SI" sz="2800"/>
          </a:p>
        </p:txBody>
      </p:sp>
      <p:pic>
        <p:nvPicPr>
          <p:cNvPr id="14340" name="Slika 3" descr="Karte_Novo_mesto_si.png">
            <a:extLst>
              <a:ext uri="{FF2B5EF4-FFF2-40B4-BE49-F238E27FC236}">
                <a16:creationId xmlns:a16="http://schemas.microsoft.com/office/drawing/2014/main" id="{884C3080-F0ED-443D-BC42-C16A02809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4900"/>
            <a:ext cx="44926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842853B4-A8F9-4537-94C7-3B6ACBC2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Prebivalstvo 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2DD0B39-E8C2-4315-816B-E2224A5A88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2800"/>
              <a:t>Število prebivalcev 22.415 (s primestnimi naselji)</a:t>
            </a:r>
          </a:p>
          <a:p>
            <a:r>
              <a:rPr lang="sl-SI" altLang="sl-SI" sz="2800"/>
              <a:t>Gostota prebivalstva, preb/km</a:t>
            </a:r>
            <a:r>
              <a:rPr lang="sl-SI" altLang="sl-SI" sz="2800" baseline="30000"/>
              <a:t>2 </a:t>
            </a:r>
            <a:r>
              <a:rPr lang="sl-SI" altLang="sl-SI" sz="2800"/>
              <a:t>739 </a:t>
            </a:r>
          </a:p>
          <a:p>
            <a:r>
              <a:rPr lang="sl-SI" altLang="sl-SI" sz="2800"/>
              <a:t>Povprečna starost prebivalcev je 40 let.</a:t>
            </a:r>
          </a:p>
          <a:p>
            <a:r>
              <a:rPr lang="sl-SI" altLang="sl-SI" sz="2800"/>
              <a:t>Zgoščevanje prebivalcev v nižinskem pasu ob Krki</a:t>
            </a:r>
          </a:p>
          <a:p>
            <a:r>
              <a:rPr lang="sl-SI" altLang="sl-SI" sz="2800"/>
              <a:t>Praznjenje prebivalstva na obsežnih območjih nad 300m </a:t>
            </a:r>
          </a:p>
          <a:p>
            <a:r>
              <a:rPr lang="sl-SI" altLang="sl-SI" sz="2800"/>
              <a:t>Praznjenje vasi</a:t>
            </a:r>
          </a:p>
          <a:p>
            <a:pPr>
              <a:buFont typeface="Wingdings 2" panose="05020102010507070707" pitchFamily="18" charset="2"/>
              <a:buNone/>
            </a:pPr>
            <a:br>
              <a:rPr lang="sl-SI" altLang="sl-SI"/>
            </a:br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34464B03-C28E-4615-B0BC-1612CFF3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Gospodarstvo 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EAEC88D6-AE6B-4EB7-A871-130FBFE0CE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2800"/>
              <a:t>Trgovsko, upravno, zdravstveno, izobraževalno in kulturno središče.</a:t>
            </a:r>
          </a:p>
          <a:p>
            <a:r>
              <a:rPr lang="sl-SI" altLang="sl-SI" sz="2800"/>
              <a:t>Razvile so se avtomobilska (Revoz - bivši IMV, Adria Mobil), farmacevtska in kozmetična (Krka), tekstilna, (Labod), lesna (Novoles) in obutvena in elektrotehnična industrija.</a:t>
            </a:r>
          </a:p>
          <a:p>
            <a:r>
              <a:rPr lang="sl-SI" altLang="sl-SI" sz="2800"/>
              <a:t>Izreden razmah novomeške ind. je pripomogel, da Novo Mesto ni le več geografsko središče osrednje Dolenjske, ampak tudi gospodarsko, šolsko in kulturno središče JV Slovenije.</a:t>
            </a:r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vropavspletu.si/shared_images/FARMACIJA/KrkaRuskaFederacij.jpg">
            <a:extLst>
              <a:ext uri="{FF2B5EF4-FFF2-40B4-BE49-F238E27FC236}">
                <a16:creationId xmlns:a16="http://schemas.microsoft.com/office/drawing/2014/main" id="{72A8A2DA-1263-44BF-9C7A-633B2ED9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img.siol.net/09/101/633750715041373807_revoz.jpg">
            <a:extLst>
              <a:ext uri="{FF2B5EF4-FFF2-40B4-BE49-F238E27FC236}">
                <a16:creationId xmlns:a16="http://schemas.microsoft.com/office/drawing/2014/main" id="{727FB8A0-C923-430C-AA3C-F1D68659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46863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dolenjskilist.si/media/objave/slike/v/novice/2014/05/21/novoles_01.jpg">
            <a:extLst>
              <a:ext uri="{FF2B5EF4-FFF2-40B4-BE49-F238E27FC236}">
                <a16:creationId xmlns:a16="http://schemas.microsoft.com/office/drawing/2014/main" id="{C8AD7A4A-34BE-4B09-8B3F-24EFA615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886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www.lokalno.si/media/objave.la/slike/LA/f/2009/3/16/labod_1.jpg">
            <a:extLst>
              <a:ext uri="{FF2B5EF4-FFF2-40B4-BE49-F238E27FC236}">
                <a16:creationId xmlns:a16="http://schemas.microsoft.com/office/drawing/2014/main" id="{ABB4FE6B-880F-4E39-BBCF-6061A1C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3771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671E5B62-03EF-470B-B69F-22ABB7DC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Turizem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9DDA6843-95B0-42CC-9B95-C6CF68BA5B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Kolesarstvo in pohodništvo, splavarjenje in čolnarjenje, letenje in padanje, golf, jahanje, plavanje, ribolov, lov, smučanje, sankanje itd. </a:t>
            </a:r>
          </a:p>
          <a:p>
            <a:endParaRPr lang="sl-SI" altLang="sl-SI"/>
          </a:p>
        </p:txBody>
      </p:sp>
      <p:pic>
        <p:nvPicPr>
          <p:cNvPr id="18436" name="Slika 5" descr="Galerija-Kostanjevica-veslanje.jpg">
            <a:extLst>
              <a:ext uri="{FF2B5EF4-FFF2-40B4-BE49-F238E27FC236}">
                <a16:creationId xmlns:a16="http://schemas.microsoft.com/office/drawing/2014/main" id="{1856235B-7F37-4CDA-98D1-1BB88E63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924175"/>
            <a:ext cx="51371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 descr="phoca_thumb_l_24052010126.jpg">
            <a:extLst>
              <a:ext uri="{FF2B5EF4-FFF2-40B4-BE49-F238E27FC236}">
                <a16:creationId xmlns:a16="http://schemas.microsoft.com/office/drawing/2014/main" id="{B3730B4C-B211-463B-A21E-C1E90190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53276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Slika 5" descr="phoca_thumb_l_pa28_6.jpg">
            <a:extLst>
              <a:ext uri="{FF2B5EF4-FFF2-40B4-BE49-F238E27FC236}">
                <a16:creationId xmlns:a16="http://schemas.microsoft.com/office/drawing/2014/main" id="{A67D427E-E594-4009-8210-6C2112810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420052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Slika 1" descr="phoca_thumb_l_foto zoran.jpg">
            <a:extLst>
              <a:ext uri="{FF2B5EF4-FFF2-40B4-BE49-F238E27FC236}">
                <a16:creationId xmlns:a16="http://schemas.microsoft.com/office/drawing/2014/main" id="{FAC5E05E-4E12-4AA4-A25F-179118A19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4988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PoljeZBesedilom 6">
            <a:extLst>
              <a:ext uri="{FF2B5EF4-FFF2-40B4-BE49-F238E27FC236}">
                <a16:creationId xmlns:a16="http://schemas.microsoft.com/office/drawing/2014/main" id="{18C203FE-B4A7-495B-A632-9379FAA8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0350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/>
              <a:t>Letalstvo v Novem Mestu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0171D79B-DFD5-4D4D-A389-D9E2B955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Podnebje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027D9356-B001-4F96-A57A-247C5CC6F9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2800"/>
              <a:t>Subpanonsko podnebje,</a:t>
            </a:r>
          </a:p>
          <a:p>
            <a:r>
              <a:rPr lang="it-IT" altLang="sl-SI" sz="2800"/>
              <a:t>Prepletata se alpsko in panonsko podnebje</a:t>
            </a:r>
            <a:r>
              <a:rPr lang="sl-SI" altLang="sl-SI" sz="2800"/>
              <a:t>,</a:t>
            </a:r>
          </a:p>
          <a:p>
            <a:r>
              <a:rPr lang="sl-SI" altLang="sl-SI" sz="2800"/>
              <a:t>Prevladuje severozahodni, vzhodni in jugozahodni veter, ki ima pozimi večkrat značaj fena.</a:t>
            </a:r>
          </a:p>
          <a:p>
            <a:endParaRPr lang="sl-SI" altLang="sl-SI"/>
          </a:p>
        </p:txBody>
      </p:sp>
      <p:pic>
        <p:nvPicPr>
          <p:cNvPr id="20484" name="Slika 3" descr="Novo-mesto.jpg">
            <a:extLst>
              <a:ext uri="{FF2B5EF4-FFF2-40B4-BE49-F238E27FC236}">
                <a16:creationId xmlns:a16="http://schemas.microsoft.com/office/drawing/2014/main" id="{2754A9BF-4F5E-40C1-9EF1-1A3FD2D9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05213"/>
            <a:ext cx="32845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A01EA787-92B4-474C-A9A7-DD22E3BD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7B9899"/>
                </a:solidFill>
              </a:rPr>
              <a:t>Vodovje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0CE24974-5C5B-46E9-B80A-341DC1BEAE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2800"/>
              <a:t>V Krko, se izlivata Težka voda in Bršljinski potok v prvem zavoju reke. </a:t>
            </a:r>
          </a:p>
          <a:p>
            <a:r>
              <a:rPr lang="sl-SI" altLang="sl-SI" sz="2800"/>
              <a:t>Ob Krkini strugi je več kraških izvirov.</a:t>
            </a:r>
          </a:p>
          <a:p>
            <a:endParaRPr lang="sl-SI" altLang="sl-SI"/>
          </a:p>
        </p:txBody>
      </p:sp>
      <p:pic>
        <p:nvPicPr>
          <p:cNvPr id="21508" name="Slika 3" descr="skradinskibuk15313.jpg">
            <a:extLst>
              <a:ext uri="{FF2B5EF4-FFF2-40B4-BE49-F238E27FC236}">
                <a16:creationId xmlns:a16="http://schemas.microsoft.com/office/drawing/2014/main" id="{D3F62243-D50A-43D2-849B-D7D832C8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68638"/>
            <a:ext cx="47529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879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Georgia</vt:lpstr>
      <vt:lpstr>Symbol</vt:lpstr>
      <vt:lpstr>Wingdings</vt:lpstr>
      <vt:lpstr>Wingdings 2</vt:lpstr>
      <vt:lpstr>Mestno</vt:lpstr>
      <vt:lpstr>Novo Mesto</vt:lpstr>
      <vt:lpstr>Lega</vt:lpstr>
      <vt:lpstr>Prebivalstvo </vt:lpstr>
      <vt:lpstr>Gospodarstvo </vt:lpstr>
      <vt:lpstr>PowerPoint Presentation</vt:lpstr>
      <vt:lpstr>Turizem</vt:lpstr>
      <vt:lpstr>PowerPoint Presentation</vt:lpstr>
      <vt:lpstr>Podnebje</vt:lpstr>
      <vt:lpstr>Vodovje</vt:lpstr>
      <vt:lpstr>Rastlinstvo in živalstvo</vt:lpstr>
      <vt:lpstr>PowerPoint Presentation</vt:lpstr>
      <vt:lpstr>Kamnine </vt:lpstr>
      <vt:lpstr>Zgodovina </vt:lpstr>
      <vt:lpstr>Zanimivosti 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2019-05-31T08:40:36Z</dcterms:created>
  <dcterms:modified xsi:type="dcterms:W3CDTF">2019-05-31T08:40:36Z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