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3" r:id="rId30"/>
    <p:sldId id="290" r:id="rId31"/>
    <p:sldId id="284" r:id="rId32"/>
    <p:sldId id="291" r:id="rId33"/>
    <p:sldId id="285" r:id="rId34"/>
    <p:sldId id="289" r:id="rId35"/>
    <p:sldId id="286" r:id="rId36"/>
    <p:sldId id="287" r:id="rId37"/>
    <p:sldId id="292" r:id="rId38"/>
    <p:sldId id="293" r:id="rId39"/>
    <p:sldId id="294"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endParaRPr lang="en-US"/>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a:p>
        </p:txBody>
      </p:sp>
      <p:sp>
        <p:nvSpPr>
          <p:cNvPr id="4" name="Ograda datuma 3">
            <a:extLst>
              <a:ext uri="{FF2B5EF4-FFF2-40B4-BE49-F238E27FC236}">
                <a16:creationId xmlns:a16="http://schemas.microsoft.com/office/drawing/2014/main" id="{CD69852B-3D13-446E-83FB-78A241639C22}"/>
              </a:ext>
            </a:extLst>
          </p:cNvPr>
          <p:cNvSpPr>
            <a:spLocks noGrp="1"/>
          </p:cNvSpPr>
          <p:nvPr>
            <p:ph type="dt" sz="half" idx="10"/>
          </p:nvPr>
        </p:nvSpPr>
        <p:spPr/>
        <p:txBody>
          <a:bodyPr/>
          <a:lstStyle>
            <a:lvl1pPr>
              <a:defRPr/>
            </a:lvl1pPr>
          </a:lstStyle>
          <a:p>
            <a:pPr>
              <a:defRPr/>
            </a:pPr>
            <a:fld id="{7ADEEFC2-9289-4C70-9A06-096998034EF4}" type="datetimeFigureOut">
              <a:rPr lang="en-US"/>
              <a:pPr>
                <a:defRPr/>
              </a:pPr>
              <a:t>5/31/2019</a:t>
            </a:fld>
            <a:endParaRPr lang="en-US"/>
          </a:p>
        </p:txBody>
      </p:sp>
      <p:sp>
        <p:nvSpPr>
          <p:cNvPr id="5" name="Ograda noge 4">
            <a:extLst>
              <a:ext uri="{FF2B5EF4-FFF2-40B4-BE49-F238E27FC236}">
                <a16:creationId xmlns:a16="http://schemas.microsoft.com/office/drawing/2014/main" id="{01A1EBAC-3A45-4DE7-90F2-8A6139D681B5}"/>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5">
            <a:extLst>
              <a:ext uri="{FF2B5EF4-FFF2-40B4-BE49-F238E27FC236}">
                <a16:creationId xmlns:a16="http://schemas.microsoft.com/office/drawing/2014/main" id="{DD43D2EF-A3F8-43FA-B9DB-7107878E6893}"/>
              </a:ext>
            </a:extLst>
          </p:cNvPr>
          <p:cNvSpPr>
            <a:spLocks noGrp="1"/>
          </p:cNvSpPr>
          <p:nvPr>
            <p:ph type="sldNum" sz="quarter" idx="12"/>
          </p:nvPr>
        </p:nvSpPr>
        <p:spPr/>
        <p:txBody>
          <a:bodyPr/>
          <a:lstStyle>
            <a:lvl1pPr>
              <a:defRPr/>
            </a:lvl1pPr>
          </a:lstStyle>
          <a:p>
            <a:fld id="{96DCF41E-CA8D-449D-8660-C4C67C7711E6}" type="slidenum">
              <a:rPr lang="en-US" altLang="sl-SI"/>
              <a:pPr/>
              <a:t>‹#›</a:t>
            </a:fld>
            <a:endParaRPr lang="en-US" altLang="sl-SI"/>
          </a:p>
        </p:txBody>
      </p:sp>
    </p:spTree>
    <p:extLst>
      <p:ext uri="{BB962C8B-B14F-4D97-AF65-F5344CB8AC3E}">
        <p14:creationId xmlns:p14="http://schemas.microsoft.com/office/powerpoint/2010/main" val="136800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131AE80B-D206-41F5-925D-91FA1F5DD0EF}"/>
              </a:ext>
            </a:extLst>
          </p:cNvPr>
          <p:cNvSpPr>
            <a:spLocks noGrp="1"/>
          </p:cNvSpPr>
          <p:nvPr>
            <p:ph type="dt" sz="half" idx="10"/>
          </p:nvPr>
        </p:nvSpPr>
        <p:spPr/>
        <p:txBody>
          <a:bodyPr/>
          <a:lstStyle>
            <a:lvl1pPr>
              <a:defRPr/>
            </a:lvl1pPr>
          </a:lstStyle>
          <a:p>
            <a:pPr>
              <a:defRPr/>
            </a:pPr>
            <a:fld id="{60FFF6B6-70C1-4647-B2E6-1FDBB963B067}" type="datetimeFigureOut">
              <a:rPr lang="en-US"/>
              <a:pPr>
                <a:defRPr/>
              </a:pPr>
              <a:t>5/31/2019</a:t>
            </a:fld>
            <a:endParaRPr lang="en-US"/>
          </a:p>
        </p:txBody>
      </p:sp>
      <p:sp>
        <p:nvSpPr>
          <p:cNvPr id="5" name="Ograda noge 4">
            <a:extLst>
              <a:ext uri="{FF2B5EF4-FFF2-40B4-BE49-F238E27FC236}">
                <a16:creationId xmlns:a16="http://schemas.microsoft.com/office/drawing/2014/main" id="{54B8D737-F962-427C-A75E-20F7787C8CF3}"/>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5">
            <a:extLst>
              <a:ext uri="{FF2B5EF4-FFF2-40B4-BE49-F238E27FC236}">
                <a16:creationId xmlns:a16="http://schemas.microsoft.com/office/drawing/2014/main" id="{04AEDAA9-B379-4F5B-8F1A-26C62DF330DA}"/>
              </a:ext>
            </a:extLst>
          </p:cNvPr>
          <p:cNvSpPr>
            <a:spLocks noGrp="1"/>
          </p:cNvSpPr>
          <p:nvPr>
            <p:ph type="sldNum" sz="quarter" idx="12"/>
          </p:nvPr>
        </p:nvSpPr>
        <p:spPr/>
        <p:txBody>
          <a:bodyPr/>
          <a:lstStyle>
            <a:lvl1pPr>
              <a:defRPr/>
            </a:lvl1pPr>
          </a:lstStyle>
          <a:p>
            <a:fld id="{854AE75D-9515-48EE-9C60-8670E0DEAE0C}" type="slidenum">
              <a:rPr lang="en-US" altLang="sl-SI"/>
              <a:pPr/>
              <a:t>‹#›</a:t>
            </a:fld>
            <a:endParaRPr lang="en-US" altLang="sl-SI"/>
          </a:p>
        </p:txBody>
      </p:sp>
    </p:spTree>
    <p:extLst>
      <p:ext uri="{BB962C8B-B14F-4D97-AF65-F5344CB8AC3E}">
        <p14:creationId xmlns:p14="http://schemas.microsoft.com/office/powerpoint/2010/main" val="284319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endParaRPr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2FEBD845-5004-4907-A13B-AA35DDB43B30}"/>
              </a:ext>
            </a:extLst>
          </p:cNvPr>
          <p:cNvSpPr>
            <a:spLocks noGrp="1"/>
          </p:cNvSpPr>
          <p:nvPr>
            <p:ph type="dt" sz="half" idx="10"/>
          </p:nvPr>
        </p:nvSpPr>
        <p:spPr/>
        <p:txBody>
          <a:bodyPr/>
          <a:lstStyle>
            <a:lvl1pPr>
              <a:defRPr/>
            </a:lvl1pPr>
          </a:lstStyle>
          <a:p>
            <a:pPr>
              <a:defRPr/>
            </a:pPr>
            <a:fld id="{47BE7E6B-4F8B-4A3A-AACC-2F550BCCB09A}" type="datetimeFigureOut">
              <a:rPr lang="en-US"/>
              <a:pPr>
                <a:defRPr/>
              </a:pPr>
              <a:t>5/31/2019</a:t>
            </a:fld>
            <a:endParaRPr lang="en-US"/>
          </a:p>
        </p:txBody>
      </p:sp>
      <p:sp>
        <p:nvSpPr>
          <p:cNvPr id="5" name="Ograda noge 4">
            <a:extLst>
              <a:ext uri="{FF2B5EF4-FFF2-40B4-BE49-F238E27FC236}">
                <a16:creationId xmlns:a16="http://schemas.microsoft.com/office/drawing/2014/main" id="{402FB417-8B46-4E87-AFB8-9F4862B44EA2}"/>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5">
            <a:extLst>
              <a:ext uri="{FF2B5EF4-FFF2-40B4-BE49-F238E27FC236}">
                <a16:creationId xmlns:a16="http://schemas.microsoft.com/office/drawing/2014/main" id="{14CF5C7D-FEC7-4679-876A-E1AF6A073A12}"/>
              </a:ext>
            </a:extLst>
          </p:cNvPr>
          <p:cNvSpPr>
            <a:spLocks noGrp="1"/>
          </p:cNvSpPr>
          <p:nvPr>
            <p:ph type="sldNum" sz="quarter" idx="12"/>
          </p:nvPr>
        </p:nvSpPr>
        <p:spPr/>
        <p:txBody>
          <a:bodyPr/>
          <a:lstStyle>
            <a:lvl1pPr>
              <a:defRPr/>
            </a:lvl1pPr>
          </a:lstStyle>
          <a:p>
            <a:fld id="{5149EF45-B7BA-4643-90D2-DFCE1DB15184}" type="slidenum">
              <a:rPr lang="en-US" altLang="sl-SI"/>
              <a:pPr/>
              <a:t>‹#›</a:t>
            </a:fld>
            <a:endParaRPr lang="en-US" altLang="sl-SI"/>
          </a:p>
        </p:txBody>
      </p:sp>
    </p:spTree>
    <p:extLst>
      <p:ext uri="{BB962C8B-B14F-4D97-AF65-F5344CB8AC3E}">
        <p14:creationId xmlns:p14="http://schemas.microsoft.com/office/powerpoint/2010/main" val="363204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datuma 3">
            <a:extLst>
              <a:ext uri="{FF2B5EF4-FFF2-40B4-BE49-F238E27FC236}">
                <a16:creationId xmlns:a16="http://schemas.microsoft.com/office/drawing/2014/main" id="{CA5BD4AE-5F36-48B8-8735-9B57B5277E4E}"/>
              </a:ext>
            </a:extLst>
          </p:cNvPr>
          <p:cNvSpPr>
            <a:spLocks noGrp="1"/>
          </p:cNvSpPr>
          <p:nvPr>
            <p:ph type="dt" sz="half" idx="10"/>
          </p:nvPr>
        </p:nvSpPr>
        <p:spPr/>
        <p:txBody>
          <a:bodyPr/>
          <a:lstStyle>
            <a:lvl1pPr>
              <a:defRPr/>
            </a:lvl1pPr>
          </a:lstStyle>
          <a:p>
            <a:pPr>
              <a:defRPr/>
            </a:pPr>
            <a:fld id="{68F79679-AA81-4C04-9A0E-8847EA92C173}" type="datetimeFigureOut">
              <a:rPr lang="en-US"/>
              <a:pPr>
                <a:defRPr/>
              </a:pPr>
              <a:t>5/31/2019</a:t>
            </a:fld>
            <a:endParaRPr lang="en-US"/>
          </a:p>
        </p:txBody>
      </p:sp>
      <p:sp>
        <p:nvSpPr>
          <p:cNvPr id="5" name="Ograda noge 4">
            <a:extLst>
              <a:ext uri="{FF2B5EF4-FFF2-40B4-BE49-F238E27FC236}">
                <a16:creationId xmlns:a16="http://schemas.microsoft.com/office/drawing/2014/main" id="{5895F72E-205D-4A27-8003-3AFF3C28400A}"/>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5">
            <a:extLst>
              <a:ext uri="{FF2B5EF4-FFF2-40B4-BE49-F238E27FC236}">
                <a16:creationId xmlns:a16="http://schemas.microsoft.com/office/drawing/2014/main" id="{0D309026-D477-4A8F-813C-B440032537AF}"/>
              </a:ext>
            </a:extLst>
          </p:cNvPr>
          <p:cNvSpPr>
            <a:spLocks noGrp="1"/>
          </p:cNvSpPr>
          <p:nvPr>
            <p:ph type="sldNum" sz="quarter" idx="12"/>
          </p:nvPr>
        </p:nvSpPr>
        <p:spPr/>
        <p:txBody>
          <a:bodyPr/>
          <a:lstStyle>
            <a:lvl1pPr>
              <a:defRPr/>
            </a:lvl1pPr>
          </a:lstStyle>
          <a:p>
            <a:fld id="{8D8D5B48-F33A-41E0-8DE1-63B552F85684}" type="slidenum">
              <a:rPr lang="en-US" altLang="sl-SI"/>
              <a:pPr/>
              <a:t>‹#›</a:t>
            </a:fld>
            <a:endParaRPr lang="en-US" altLang="sl-SI"/>
          </a:p>
        </p:txBody>
      </p:sp>
    </p:spTree>
    <p:extLst>
      <p:ext uri="{BB962C8B-B14F-4D97-AF65-F5344CB8AC3E}">
        <p14:creationId xmlns:p14="http://schemas.microsoft.com/office/powerpoint/2010/main" val="326544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endParaRPr lang="en-US"/>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D548F058-76D0-4540-A84F-515CAED920E0}"/>
              </a:ext>
            </a:extLst>
          </p:cNvPr>
          <p:cNvSpPr>
            <a:spLocks noGrp="1"/>
          </p:cNvSpPr>
          <p:nvPr>
            <p:ph type="dt" sz="half" idx="10"/>
          </p:nvPr>
        </p:nvSpPr>
        <p:spPr/>
        <p:txBody>
          <a:bodyPr/>
          <a:lstStyle>
            <a:lvl1pPr>
              <a:defRPr/>
            </a:lvl1pPr>
          </a:lstStyle>
          <a:p>
            <a:pPr>
              <a:defRPr/>
            </a:pPr>
            <a:fld id="{87A48A2C-B0AD-4F83-932D-41CCACA816C1}" type="datetimeFigureOut">
              <a:rPr lang="en-US"/>
              <a:pPr>
                <a:defRPr/>
              </a:pPr>
              <a:t>5/31/2019</a:t>
            </a:fld>
            <a:endParaRPr lang="en-US"/>
          </a:p>
        </p:txBody>
      </p:sp>
      <p:sp>
        <p:nvSpPr>
          <p:cNvPr id="5" name="Ograda noge 4">
            <a:extLst>
              <a:ext uri="{FF2B5EF4-FFF2-40B4-BE49-F238E27FC236}">
                <a16:creationId xmlns:a16="http://schemas.microsoft.com/office/drawing/2014/main" id="{BCD59DEA-9A07-46DF-BCBC-2B5B423D60A6}"/>
              </a:ext>
            </a:extLst>
          </p:cNvPr>
          <p:cNvSpPr>
            <a:spLocks noGrp="1"/>
          </p:cNvSpPr>
          <p:nvPr>
            <p:ph type="ftr" sz="quarter" idx="11"/>
          </p:nvPr>
        </p:nvSpPr>
        <p:spPr/>
        <p:txBody>
          <a:bodyPr/>
          <a:lstStyle>
            <a:lvl1pPr>
              <a:defRPr/>
            </a:lvl1pPr>
          </a:lstStyle>
          <a:p>
            <a:pPr>
              <a:defRPr/>
            </a:pPr>
            <a:endParaRPr lang="en-US"/>
          </a:p>
        </p:txBody>
      </p:sp>
      <p:sp>
        <p:nvSpPr>
          <p:cNvPr id="6" name="Ograda številke diapozitiva 5">
            <a:extLst>
              <a:ext uri="{FF2B5EF4-FFF2-40B4-BE49-F238E27FC236}">
                <a16:creationId xmlns:a16="http://schemas.microsoft.com/office/drawing/2014/main" id="{5BB7EB19-6F0A-4D4C-BA6A-61F6E8D160BE}"/>
              </a:ext>
            </a:extLst>
          </p:cNvPr>
          <p:cNvSpPr>
            <a:spLocks noGrp="1"/>
          </p:cNvSpPr>
          <p:nvPr>
            <p:ph type="sldNum" sz="quarter" idx="12"/>
          </p:nvPr>
        </p:nvSpPr>
        <p:spPr/>
        <p:txBody>
          <a:bodyPr/>
          <a:lstStyle>
            <a:lvl1pPr>
              <a:defRPr/>
            </a:lvl1pPr>
          </a:lstStyle>
          <a:p>
            <a:fld id="{B5C9FE95-9C05-4459-A8B0-745369F316BC}" type="slidenum">
              <a:rPr lang="en-US" altLang="sl-SI"/>
              <a:pPr/>
              <a:t>‹#›</a:t>
            </a:fld>
            <a:endParaRPr lang="en-US" altLang="sl-SI"/>
          </a:p>
        </p:txBody>
      </p:sp>
    </p:spTree>
    <p:extLst>
      <p:ext uri="{BB962C8B-B14F-4D97-AF65-F5344CB8AC3E}">
        <p14:creationId xmlns:p14="http://schemas.microsoft.com/office/powerpoint/2010/main" val="687085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datuma 3">
            <a:extLst>
              <a:ext uri="{FF2B5EF4-FFF2-40B4-BE49-F238E27FC236}">
                <a16:creationId xmlns:a16="http://schemas.microsoft.com/office/drawing/2014/main" id="{14F42E41-E812-4FEF-B569-07727A4D6D5E}"/>
              </a:ext>
            </a:extLst>
          </p:cNvPr>
          <p:cNvSpPr>
            <a:spLocks noGrp="1"/>
          </p:cNvSpPr>
          <p:nvPr>
            <p:ph type="dt" sz="half" idx="10"/>
          </p:nvPr>
        </p:nvSpPr>
        <p:spPr/>
        <p:txBody>
          <a:bodyPr/>
          <a:lstStyle>
            <a:lvl1pPr>
              <a:defRPr/>
            </a:lvl1pPr>
          </a:lstStyle>
          <a:p>
            <a:pPr>
              <a:defRPr/>
            </a:pPr>
            <a:fld id="{B44C4AA9-729C-4335-A839-96A2EC12FAEE}" type="datetimeFigureOut">
              <a:rPr lang="en-US"/>
              <a:pPr>
                <a:defRPr/>
              </a:pPr>
              <a:t>5/31/2019</a:t>
            </a:fld>
            <a:endParaRPr lang="en-US"/>
          </a:p>
        </p:txBody>
      </p:sp>
      <p:sp>
        <p:nvSpPr>
          <p:cNvPr id="6" name="Ograda noge 4">
            <a:extLst>
              <a:ext uri="{FF2B5EF4-FFF2-40B4-BE49-F238E27FC236}">
                <a16:creationId xmlns:a16="http://schemas.microsoft.com/office/drawing/2014/main" id="{DCAC960F-755F-401C-8F19-AB6F11773BC6}"/>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5">
            <a:extLst>
              <a:ext uri="{FF2B5EF4-FFF2-40B4-BE49-F238E27FC236}">
                <a16:creationId xmlns:a16="http://schemas.microsoft.com/office/drawing/2014/main" id="{F877AA94-6A09-4F82-91A5-67621F6C886F}"/>
              </a:ext>
            </a:extLst>
          </p:cNvPr>
          <p:cNvSpPr>
            <a:spLocks noGrp="1"/>
          </p:cNvSpPr>
          <p:nvPr>
            <p:ph type="sldNum" sz="quarter" idx="12"/>
          </p:nvPr>
        </p:nvSpPr>
        <p:spPr/>
        <p:txBody>
          <a:bodyPr/>
          <a:lstStyle>
            <a:lvl1pPr>
              <a:defRPr/>
            </a:lvl1pPr>
          </a:lstStyle>
          <a:p>
            <a:fld id="{2348BAB9-503A-4BAF-9E90-37C5E0BD52DC}" type="slidenum">
              <a:rPr lang="en-US" altLang="sl-SI"/>
              <a:pPr/>
              <a:t>‹#›</a:t>
            </a:fld>
            <a:endParaRPr lang="en-US" altLang="sl-SI"/>
          </a:p>
        </p:txBody>
      </p:sp>
    </p:spTree>
    <p:extLst>
      <p:ext uri="{BB962C8B-B14F-4D97-AF65-F5344CB8AC3E}">
        <p14:creationId xmlns:p14="http://schemas.microsoft.com/office/powerpoint/2010/main" val="1865151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endParaRPr lang="en-US"/>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7" name="Ograda datuma 3">
            <a:extLst>
              <a:ext uri="{FF2B5EF4-FFF2-40B4-BE49-F238E27FC236}">
                <a16:creationId xmlns:a16="http://schemas.microsoft.com/office/drawing/2014/main" id="{87C4BA0B-8646-4227-8591-E906B6E9C70F}"/>
              </a:ext>
            </a:extLst>
          </p:cNvPr>
          <p:cNvSpPr>
            <a:spLocks noGrp="1"/>
          </p:cNvSpPr>
          <p:nvPr>
            <p:ph type="dt" sz="half" idx="10"/>
          </p:nvPr>
        </p:nvSpPr>
        <p:spPr/>
        <p:txBody>
          <a:bodyPr/>
          <a:lstStyle>
            <a:lvl1pPr>
              <a:defRPr/>
            </a:lvl1pPr>
          </a:lstStyle>
          <a:p>
            <a:pPr>
              <a:defRPr/>
            </a:pPr>
            <a:fld id="{0300E09C-ED99-4000-9B69-DFA020B44DC2}" type="datetimeFigureOut">
              <a:rPr lang="en-US"/>
              <a:pPr>
                <a:defRPr/>
              </a:pPr>
              <a:t>5/31/2019</a:t>
            </a:fld>
            <a:endParaRPr lang="en-US"/>
          </a:p>
        </p:txBody>
      </p:sp>
      <p:sp>
        <p:nvSpPr>
          <p:cNvPr id="8" name="Ograda noge 4">
            <a:extLst>
              <a:ext uri="{FF2B5EF4-FFF2-40B4-BE49-F238E27FC236}">
                <a16:creationId xmlns:a16="http://schemas.microsoft.com/office/drawing/2014/main" id="{DF891C2A-4DC4-4598-A91C-0C505F4D86BC}"/>
              </a:ext>
            </a:extLst>
          </p:cNvPr>
          <p:cNvSpPr>
            <a:spLocks noGrp="1"/>
          </p:cNvSpPr>
          <p:nvPr>
            <p:ph type="ftr" sz="quarter" idx="11"/>
          </p:nvPr>
        </p:nvSpPr>
        <p:spPr/>
        <p:txBody>
          <a:bodyPr/>
          <a:lstStyle>
            <a:lvl1pPr>
              <a:defRPr/>
            </a:lvl1pPr>
          </a:lstStyle>
          <a:p>
            <a:pPr>
              <a:defRPr/>
            </a:pPr>
            <a:endParaRPr lang="en-US"/>
          </a:p>
        </p:txBody>
      </p:sp>
      <p:sp>
        <p:nvSpPr>
          <p:cNvPr id="9" name="Ograda številke diapozitiva 5">
            <a:extLst>
              <a:ext uri="{FF2B5EF4-FFF2-40B4-BE49-F238E27FC236}">
                <a16:creationId xmlns:a16="http://schemas.microsoft.com/office/drawing/2014/main" id="{D964DFE5-C2B4-4E40-9D1C-51ABF0DC6D5F}"/>
              </a:ext>
            </a:extLst>
          </p:cNvPr>
          <p:cNvSpPr>
            <a:spLocks noGrp="1"/>
          </p:cNvSpPr>
          <p:nvPr>
            <p:ph type="sldNum" sz="quarter" idx="12"/>
          </p:nvPr>
        </p:nvSpPr>
        <p:spPr/>
        <p:txBody>
          <a:bodyPr/>
          <a:lstStyle>
            <a:lvl1pPr>
              <a:defRPr/>
            </a:lvl1pPr>
          </a:lstStyle>
          <a:p>
            <a:fld id="{07578A4A-29E6-4DDB-A3A9-7DD964452713}" type="slidenum">
              <a:rPr lang="en-US" altLang="sl-SI"/>
              <a:pPr/>
              <a:t>‹#›</a:t>
            </a:fld>
            <a:endParaRPr lang="en-US" altLang="sl-SI"/>
          </a:p>
        </p:txBody>
      </p:sp>
    </p:spTree>
    <p:extLst>
      <p:ext uri="{BB962C8B-B14F-4D97-AF65-F5344CB8AC3E}">
        <p14:creationId xmlns:p14="http://schemas.microsoft.com/office/powerpoint/2010/main" val="277708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endParaRPr lang="en-US"/>
          </a:p>
        </p:txBody>
      </p:sp>
      <p:sp>
        <p:nvSpPr>
          <p:cNvPr id="3" name="Ograda datuma 3">
            <a:extLst>
              <a:ext uri="{FF2B5EF4-FFF2-40B4-BE49-F238E27FC236}">
                <a16:creationId xmlns:a16="http://schemas.microsoft.com/office/drawing/2014/main" id="{C988BE4A-65BA-4337-9D17-3E7FD815BEA8}"/>
              </a:ext>
            </a:extLst>
          </p:cNvPr>
          <p:cNvSpPr>
            <a:spLocks noGrp="1"/>
          </p:cNvSpPr>
          <p:nvPr>
            <p:ph type="dt" sz="half" idx="10"/>
          </p:nvPr>
        </p:nvSpPr>
        <p:spPr/>
        <p:txBody>
          <a:bodyPr/>
          <a:lstStyle>
            <a:lvl1pPr>
              <a:defRPr/>
            </a:lvl1pPr>
          </a:lstStyle>
          <a:p>
            <a:pPr>
              <a:defRPr/>
            </a:pPr>
            <a:fld id="{4E71F6CB-2B1C-4B41-84C0-CA7FA7D361DE}" type="datetimeFigureOut">
              <a:rPr lang="en-US"/>
              <a:pPr>
                <a:defRPr/>
              </a:pPr>
              <a:t>5/31/2019</a:t>
            </a:fld>
            <a:endParaRPr lang="en-US"/>
          </a:p>
        </p:txBody>
      </p:sp>
      <p:sp>
        <p:nvSpPr>
          <p:cNvPr id="4" name="Ograda noge 4">
            <a:extLst>
              <a:ext uri="{FF2B5EF4-FFF2-40B4-BE49-F238E27FC236}">
                <a16:creationId xmlns:a16="http://schemas.microsoft.com/office/drawing/2014/main" id="{71521D8A-7F66-4228-927C-56AA447FC853}"/>
              </a:ext>
            </a:extLst>
          </p:cNvPr>
          <p:cNvSpPr>
            <a:spLocks noGrp="1"/>
          </p:cNvSpPr>
          <p:nvPr>
            <p:ph type="ftr" sz="quarter" idx="11"/>
          </p:nvPr>
        </p:nvSpPr>
        <p:spPr/>
        <p:txBody>
          <a:bodyPr/>
          <a:lstStyle>
            <a:lvl1pPr>
              <a:defRPr/>
            </a:lvl1pPr>
          </a:lstStyle>
          <a:p>
            <a:pPr>
              <a:defRPr/>
            </a:pPr>
            <a:endParaRPr lang="en-US"/>
          </a:p>
        </p:txBody>
      </p:sp>
      <p:sp>
        <p:nvSpPr>
          <p:cNvPr id="5" name="Ograda številke diapozitiva 5">
            <a:extLst>
              <a:ext uri="{FF2B5EF4-FFF2-40B4-BE49-F238E27FC236}">
                <a16:creationId xmlns:a16="http://schemas.microsoft.com/office/drawing/2014/main" id="{7487D4E6-7F35-487B-B6E2-729FD77DBE83}"/>
              </a:ext>
            </a:extLst>
          </p:cNvPr>
          <p:cNvSpPr>
            <a:spLocks noGrp="1"/>
          </p:cNvSpPr>
          <p:nvPr>
            <p:ph type="sldNum" sz="quarter" idx="12"/>
          </p:nvPr>
        </p:nvSpPr>
        <p:spPr/>
        <p:txBody>
          <a:bodyPr/>
          <a:lstStyle>
            <a:lvl1pPr>
              <a:defRPr/>
            </a:lvl1pPr>
          </a:lstStyle>
          <a:p>
            <a:fld id="{3317839D-30C5-45AC-933E-A25A1B5AC6FA}" type="slidenum">
              <a:rPr lang="en-US" altLang="sl-SI"/>
              <a:pPr/>
              <a:t>‹#›</a:t>
            </a:fld>
            <a:endParaRPr lang="en-US" altLang="sl-SI"/>
          </a:p>
        </p:txBody>
      </p:sp>
    </p:spTree>
    <p:extLst>
      <p:ext uri="{BB962C8B-B14F-4D97-AF65-F5344CB8AC3E}">
        <p14:creationId xmlns:p14="http://schemas.microsoft.com/office/powerpoint/2010/main" val="351203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B61DEDAE-B5A4-43AA-B312-BE1FA2A2752F}"/>
              </a:ext>
            </a:extLst>
          </p:cNvPr>
          <p:cNvSpPr>
            <a:spLocks noGrp="1"/>
          </p:cNvSpPr>
          <p:nvPr>
            <p:ph type="dt" sz="half" idx="10"/>
          </p:nvPr>
        </p:nvSpPr>
        <p:spPr/>
        <p:txBody>
          <a:bodyPr/>
          <a:lstStyle>
            <a:lvl1pPr>
              <a:defRPr/>
            </a:lvl1pPr>
          </a:lstStyle>
          <a:p>
            <a:pPr>
              <a:defRPr/>
            </a:pPr>
            <a:fld id="{88EBCC26-7B52-4556-A841-A9D08CB20961}" type="datetimeFigureOut">
              <a:rPr lang="en-US"/>
              <a:pPr>
                <a:defRPr/>
              </a:pPr>
              <a:t>5/31/2019</a:t>
            </a:fld>
            <a:endParaRPr lang="en-US"/>
          </a:p>
        </p:txBody>
      </p:sp>
      <p:sp>
        <p:nvSpPr>
          <p:cNvPr id="3" name="Ograda noge 4">
            <a:extLst>
              <a:ext uri="{FF2B5EF4-FFF2-40B4-BE49-F238E27FC236}">
                <a16:creationId xmlns:a16="http://schemas.microsoft.com/office/drawing/2014/main" id="{8471292E-F2E8-4B06-A0DF-E65205C1C3CF}"/>
              </a:ext>
            </a:extLst>
          </p:cNvPr>
          <p:cNvSpPr>
            <a:spLocks noGrp="1"/>
          </p:cNvSpPr>
          <p:nvPr>
            <p:ph type="ftr" sz="quarter" idx="11"/>
          </p:nvPr>
        </p:nvSpPr>
        <p:spPr/>
        <p:txBody>
          <a:bodyPr/>
          <a:lstStyle>
            <a:lvl1pPr>
              <a:defRPr/>
            </a:lvl1pPr>
          </a:lstStyle>
          <a:p>
            <a:pPr>
              <a:defRPr/>
            </a:pPr>
            <a:endParaRPr lang="en-US"/>
          </a:p>
        </p:txBody>
      </p:sp>
      <p:sp>
        <p:nvSpPr>
          <p:cNvPr id="4" name="Ograda številke diapozitiva 5">
            <a:extLst>
              <a:ext uri="{FF2B5EF4-FFF2-40B4-BE49-F238E27FC236}">
                <a16:creationId xmlns:a16="http://schemas.microsoft.com/office/drawing/2014/main" id="{EA91F000-0DB0-4343-B0C3-9A71BF96B346}"/>
              </a:ext>
            </a:extLst>
          </p:cNvPr>
          <p:cNvSpPr>
            <a:spLocks noGrp="1"/>
          </p:cNvSpPr>
          <p:nvPr>
            <p:ph type="sldNum" sz="quarter" idx="12"/>
          </p:nvPr>
        </p:nvSpPr>
        <p:spPr/>
        <p:txBody>
          <a:bodyPr/>
          <a:lstStyle>
            <a:lvl1pPr>
              <a:defRPr/>
            </a:lvl1pPr>
          </a:lstStyle>
          <a:p>
            <a:fld id="{3F6699B5-5CD1-4731-8439-25365D973D2C}" type="slidenum">
              <a:rPr lang="en-US" altLang="sl-SI"/>
              <a:pPr/>
              <a:t>‹#›</a:t>
            </a:fld>
            <a:endParaRPr lang="en-US" altLang="sl-SI"/>
          </a:p>
        </p:txBody>
      </p:sp>
    </p:spTree>
    <p:extLst>
      <p:ext uri="{BB962C8B-B14F-4D97-AF65-F5344CB8AC3E}">
        <p14:creationId xmlns:p14="http://schemas.microsoft.com/office/powerpoint/2010/main" val="261671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endParaRPr lang="en-US"/>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8117C8EE-B0B5-4E50-BA88-C87BF704BC8E}"/>
              </a:ext>
            </a:extLst>
          </p:cNvPr>
          <p:cNvSpPr>
            <a:spLocks noGrp="1"/>
          </p:cNvSpPr>
          <p:nvPr>
            <p:ph type="dt" sz="half" idx="10"/>
          </p:nvPr>
        </p:nvSpPr>
        <p:spPr/>
        <p:txBody>
          <a:bodyPr/>
          <a:lstStyle>
            <a:lvl1pPr>
              <a:defRPr/>
            </a:lvl1pPr>
          </a:lstStyle>
          <a:p>
            <a:pPr>
              <a:defRPr/>
            </a:pPr>
            <a:fld id="{AFDA7543-F246-4B58-B3C5-CB2E3588D703}" type="datetimeFigureOut">
              <a:rPr lang="en-US"/>
              <a:pPr>
                <a:defRPr/>
              </a:pPr>
              <a:t>5/31/2019</a:t>
            </a:fld>
            <a:endParaRPr lang="en-US"/>
          </a:p>
        </p:txBody>
      </p:sp>
      <p:sp>
        <p:nvSpPr>
          <p:cNvPr id="6" name="Ograda noge 4">
            <a:extLst>
              <a:ext uri="{FF2B5EF4-FFF2-40B4-BE49-F238E27FC236}">
                <a16:creationId xmlns:a16="http://schemas.microsoft.com/office/drawing/2014/main" id="{BC9F6540-74B7-467E-A78E-5DEE7918089B}"/>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5">
            <a:extLst>
              <a:ext uri="{FF2B5EF4-FFF2-40B4-BE49-F238E27FC236}">
                <a16:creationId xmlns:a16="http://schemas.microsoft.com/office/drawing/2014/main" id="{663F1AEA-EB51-4453-B138-08DB56ED3CC0}"/>
              </a:ext>
            </a:extLst>
          </p:cNvPr>
          <p:cNvSpPr>
            <a:spLocks noGrp="1"/>
          </p:cNvSpPr>
          <p:nvPr>
            <p:ph type="sldNum" sz="quarter" idx="12"/>
          </p:nvPr>
        </p:nvSpPr>
        <p:spPr/>
        <p:txBody>
          <a:bodyPr/>
          <a:lstStyle>
            <a:lvl1pPr>
              <a:defRPr/>
            </a:lvl1pPr>
          </a:lstStyle>
          <a:p>
            <a:fld id="{1D8DF2E2-579F-4232-97B2-8084EAA75544}" type="slidenum">
              <a:rPr lang="en-US" altLang="sl-SI"/>
              <a:pPr/>
              <a:t>‹#›</a:t>
            </a:fld>
            <a:endParaRPr lang="en-US" altLang="sl-SI"/>
          </a:p>
        </p:txBody>
      </p:sp>
    </p:spTree>
    <p:extLst>
      <p:ext uri="{BB962C8B-B14F-4D97-AF65-F5344CB8AC3E}">
        <p14:creationId xmlns:p14="http://schemas.microsoft.com/office/powerpoint/2010/main" val="1700884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endParaRPr lang="en-US"/>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A428B754-4097-42E4-A575-0C68C353BA69}"/>
              </a:ext>
            </a:extLst>
          </p:cNvPr>
          <p:cNvSpPr>
            <a:spLocks noGrp="1"/>
          </p:cNvSpPr>
          <p:nvPr>
            <p:ph type="dt" sz="half" idx="10"/>
          </p:nvPr>
        </p:nvSpPr>
        <p:spPr/>
        <p:txBody>
          <a:bodyPr/>
          <a:lstStyle>
            <a:lvl1pPr>
              <a:defRPr/>
            </a:lvl1pPr>
          </a:lstStyle>
          <a:p>
            <a:pPr>
              <a:defRPr/>
            </a:pPr>
            <a:fld id="{1792ADE7-3AC7-44BB-AE57-DB548C687D59}" type="datetimeFigureOut">
              <a:rPr lang="en-US"/>
              <a:pPr>
                <a:defRPr/>
              </a:pPr>
              <a:t>5/31/2019</a:t>
            </a:fld>
            <a:endParaRPr lang="en-US"/>
          </a:p>
        </p:txBody>
      </p:sp>
      <p:sp>
        <p:nvSpPr>
          <p:cNvPr id="6" name="Ograda noge 4">
            <a:extLst>
              <a:ext uri="{FF2B5EF4-FFF2-40B4-BE49-F238E27FC236}">
                <a16:creationId xmlns:a16="http://schemas.microsoft.com/office/drawing/2014/main" id="{3A6613F5-33AF-4EB9-97D3-B9986688601B}"/>
              </a:ext>
            </a:extLst>
          </p:cNvPr>
          <p:cNvSpPr>
            <a:spLocks noGrp="1"/>
          </p:cNvSpPr>
          <p:nvPr>
            <p:ph type="ftr" sz="quarter" idx="11"/>
          </p:nvPr>
        </p:nvSpPr>
        <p:spPr/>
        <p:txBody>
          <a:bodyPr/>
          <a:lstStyle>
            <a:lvl1pPr>
              <a:defRPr/>
            </a:lvl1pPr>
          </a:lstStyle>
          <a:p>
            <a:pPr>
              <a:defRPr/>
            </a:pPr>
            <a:endParaRPr lang="en-US"/>
          </a:p>
        </p:txBody>
      </p:sp>
      <p:sp>
        <p:nvSpPr>
          <p:cNvPr id="7" name="Ograda številke diapozitiva 5">
            <a:extLst>
              <a:ext uri="{FF2B5EF4-FFF2-40B4-BE49-F238E27FC236}">
                <a16:creationId xmlns:a16="http://schemas.microsoft.com/office/drawing/2014/main" id="{C41BA205-4F1B-4A8C-94CC-0ACFFF4C61D2}"/>
              </a:ext>
            </a:extLst>
          </p:cNvPr>
          <p:cNvSpPr>
            <a:spLocks noGrp="1"/>
          </p:cNvSpPr>
          <p:nvPr>
            <p:ph type="sldNum" sz="quarter" idx="12"/>
          </p:nvPr>
        </p:nvSpPr>
        <p:spPr/>
        <p:txBody>
          <a:bodyPr/>
          <a:lstStyle>
            <a:lvl1pPr>
              <a:defRPr/>
            </a:lvl1pPr>
          </a:lstStyle>
          <a:p>
            <a:fld id="{344D5A15-7A6F-4B20-B1E7-3E1E8F745CAA}" type="slidenum">
              <a:rPr lang="en-US" altLang="sl-SI"/>
              <a:pPr/>
              <a:t>‹#›</a:t>
            </a:fld>
            <a:endParaRPr lang="en-US" altLang="sl-SI"/>
          </a:p>
        </p:txBody>
      </p:sp>
    </p:spTree>
    <p:extLst>
      <p:ext uri="{BB962C8B-B14F-4D97-AF65-F5344CB8AC3E}">
        <p14:creationId xmlns:p14="http://schemas.microsoft.com/office/powerpoint/2010/main" val="58965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486DC8A3-C8C2-4987-8A80-6FE2478605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endParaRPr lang="en-US" altLang="sl-SI"/>
          </a:p>
        </p:txBody>
      </p:sp>
      <p:sp>
        <p:nvSpPr>
          <p:cNvPr id="1027" name="Ograda besedila 2">
            <a:extLst>
              <a:ext uri="{FF2B5EF4-FFF2-40B4-BE49-F238E27FC236}">
                <a16:creationId xmlns:a16="http://schemas.microsoft.com/office/drawing/2014/main" id="{50342067-BD71-4B97-8F3A-78D83D6089C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Ograda datuma 3">
            <a:extLst>
              <a:ext uri="{FF2B5EF4-FFF2-40B4-BE49-F238E27FC236}">
                <a16:creationId xmlns:a16="http://schemas.microsoft.com/office/drawing/2014/main" id="{5BED2A7C-447B-496C-A7BB-F47B01EFEB4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29C2A70-3B33-47A5-8E17-71C6E247ED98}" type="datetimeFigureOut">
              <a:rPr lang="en-US"/>
              <a:pPr>
                <a:defRPr/>
              </a:pPr>
              <a:t>5/31/2019</a:t>
            </a:fld>
            <a:endParaRPr lang="en-US"/>
          </a:p>
        </p:txBody>
      </p:sp>
      <p:sp>
        <p:nvSpPr>
          <p:cNvPr id="5" name="Ograda noge 4">
            <a:extLst>
              <a:ext uri="{FF2B5EF4-FFF2-40B4-BE49-F238E27FC236}">
                <a16:creationId xmlns:a16="http://schemas.microsoft.com/office/drawing/2014/main" id="{22815485-6D8B-4B22-B26A-C1969E2ECC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Ograda številke diapozitiva 5">
            <a:extLst>
              <a:ext uri="{FF2B5EF4-FFF2-40B4-BE49-F238E27FC236}">
                <a16:creationId xmlns:a16="http://schemas.microsoft.com/office/drawing/2014/main" id="{BD8F3413-1453-400A-AA89-99BFA1765F4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2E39A82-60DE-4832-A35E-9683E82B09CF}"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slov 1">
            <a:extLst>
              <a:ext uri="{FF2B5EF4-FFF2-40B4-BE49-F238E27FC236}">
                <a16:creationId xmlns:a16="http://schemas.microsoft.com/office/drawing/2014/main" id="{08094B69-8B32-468F-855C-EF0F252C0CC5}"/>
              </a:ext>
            </a:extLst>
          </p:cNvPr>
          <p:cNvSpPr>
            <a:spLocks noGrp="1"/>
          </p:cNvSpPr>
          <p:nvPr>
            <p:ph type="ctrTitle"/>
          </p:nvPr>
        </p:nvSpPr>
        <p:spPr>
          <a:xfrm>
            <a:off x="755650" y="765175"/>
            <a:ext cx="7772400" cy="1470025"/>
          </a:xfrm>
        </p:spPr>
        <p:txBody>
          <a:bodyPr/>
          <a:lstStyle/>
          <a:p>
            <a:r>
              <a:rPr lang="sl-SI" altLang="sl-SI"/>
              <a:t>OBALNO – KRAŠKA REGIJA</a:t>
            </a:r>
            <a:endParaRPr lang="en-US" altLang="sl-SI"/>
          </a:p>
        </p:txBody>
      </p:sp>
      <p:sp>
        <p:nvSpPr>
          <p:cNvPr id="3" name="Podnaslov 2">
            <a:extLst>
              <a:ext uri="{FF2B5EF4-FFF2-40B4-BE49-F238E27FC236}">
                <a16:creationId xmlns:a16="http://schemas.microsoft.com/office/drawing/2014/main" id="{75C8F079-7CAC-444D-A6BC-328D10D10D47}"/>
              </a:ext>
            </a:extLst>
          </p:cNvPr>
          <p:cNvSpPr>
            <a:spLocks noGrp="1"/>
          </p:cNvSpPr>
          <p:nvPr>
            <p:ph type="subTitle" idx="1"/>
          </p:nvPr>
        </p:nvSpPr>
        <p:spPr/>
        <p:txBody>
          <a:bodyPr rtlCol="0">
            <a:normAutofit/>
          </a:bodyPr>
          <a:lstStyle/>
          <a:p>
            <a:pPr fontAlgn="auto">
              <a:spcAft>
                <a:spcPts val="0"/>
              </a:spcAft>
              <a:defRPr/>
            </a:pPr>
            <a:endParaRPr lang="en-US"/>
          </a:p>
        </p:txBody>
      </p:sp>
      <p:pic>
        <p:nvPicPr>
          <p:cNvPr id="2052" name="Slika 3" descr="300px-Coastal-Karst_Statistical_Region_in_Slovenia.svg.png">
            <a:extLst>
              <a:ext uri="{FF2B5EF4-FFF2-40B4-BE49-F238E27FC236}">
                <a16:creationId xmlns:a16="http://schemas.microsoft.com/office/drawing/2014/main" id="{DBE0BBBE-F85A-435D-9F0D-FE1F6B2F37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2781300"/>
            <a:ext cx="45370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DB9CE6DC-8CFE-4E21-B127-5F24119E0BCD}"/>
              </a:ext>
            </a:extLst>
          </p:cNvPr>
          <p:cNvSpPr>
            <a:spLocks noGrp="1"/>
          </p:cNvSpPr>
          <p:nvPr>
            <p:ph type="title"/>
          </p:nvPr>
        </p:nvSpPr>
        <p:spPr/>
        <p:txBody>
          <a:bodyPr/>
          <a:lstStyle/>
          <a:p>
            <a:r>
              <a:rPr lang="sl-SI" altLang="sl-SI"/>
              <a:t>CERKEV SV. DANIJELA</a:t>
            </a:r>
            <a:endParaRPr lang="en-US" altLang="sl-SI"/>
          </a:p>
        </p:txBody>
      </p:sp>
      <p:sp>
        <p:nvSpPr>
          <p:cNvPr id="11267" name="Ograda vsebine 2">
            <a:extLst>
              <a:ext uri="{FF2B5EF4-FFF2-40B4-BE49-F238E27FC236}">
                <a16:creationId xmlns:a16="http://schemas.microsoft.com/office/drawing/2014/main" id="{3137F3DE-17E7-42DD-B2BF-FDBDBBB6EC3F}"/>
              </a:ext>
            </a:extLst>
          </p:cNvPr>
          <p:cNvSpPr>
            <a:spLocks noGrp="1"/>
          </p:cNvSpPr>
          <p:nvPr>
            <p:ph idx="1"/>
          </p:nvPr>
        </p:nvSpPr>
        <p:spPr/>
        <p:txBody>
          <a:bodyPr/>
          <a:lstStyle/>
          <a:p>
            <a:r>
              <a:rPr lang="sl-SI" altLang="sl-SI"/>
              <a:t>Cerkev sv. Danijela je bila zgrajena v sredini 15. stoletja in je eden izmed ključnih spomenikov gotske arhitekture na Krasu.</a:t>
            </a:r>
          </a:p>
          <a:p>
            <a:r>
              <a:rPr lang="sl-SI" altLang="sl-SI"/>
              <a:t> Današnjo baročno podobo je dobila v 17. in 18. stoletju. </a:t>
            </a:r>
          </a:p>
          <a:p>
            <a:r>
              <a:rPr lang="sl-SI" altLang="sl-SI"/>
              <a:t>Leta 1609 so k cerkvi prizidali zvonik z limonastim zaključkom, ki daje silhueti naselja značilen videz.</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86AD717E-C6A4-4402-ACA0-25DCD492FA0C}"/>
              </a:ext>
            </a:extLst>
          </p:cNvPr>
          <p:cNvSpPr>
            <a:spLocks noGrp="1"/>
          </p:cNvSpPr>
          <p:nvPr>
            <p:ph type="title"/>
          </p:nvPr>
        </p:nvSpPr>
        <p:spPr/>
        <p:txBody>
          <a:bodyPr/>
          <a:lstStyle/>
          <a:p>
            <a:endParaRPr lang="sl-SI" altLang="sl-SI"/>
          </a:p>
        </p:txBody>
      </p:sp>
      <p:pic>
        <p:nvPicPr>
          <p:cNvPr id="4" name="Ograda vsebine 3" descr="DSC_8101_stanjel_cerkev_sv_danijel_big.jpg">
            <a:extLst>
              <a:ext uri="{FF2B5EF4-FFF2-40B4-BE49-F238E27FC236}">
                <a16:creationId xmlns:a16="http://schemas.microsoft.com/office/drawing/2014/main" id="{6D218180-6558-4F7D-9A25-27DD1D3F4A33}"/>
              </a:ext>
            </a:extLst>
          </p:cNvPr>
          <p:cNvPicPr>
            <a:picLocks noGrp="1" noChangeAspect="1"/>
          </p:cNvPicPr>
          <p:nvPr>
            <p:ph idx="1"/>
          </p:nvPr>
        </p:nvPicPr>
        <p:blipFill>
          <a:blip r:embed="rId2"/>
          <a:stretch>
            <a:fillRect/>
          </a:stretch>
        </p:blipFill>
        <p:spPr>
          <a:xfrm>
            <a:off x="539750" y="765175"/>
            <a:ext cx="7942263" cy="5273675"/>
          </a:xfrm>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92966E6B-1B39-4D45-9E87-431147A5EDAC}"/>
              </a:ext>
            </a:extLst>
          </p:cNvPr>
          <p:cNvSpPr>
            <a:spLocks noGrp="1"/>
          </p:cNvSpPr>
          <p:nvPr>
            <p:ph type="title"/>
          </p:nvPr>
        </p:nvSpPr>
        <p:spPr/>
        <p:txBody>
          <a:bodyPr/>
          <a:lstStyle/>
          <a:p>
            <a:r>
              <a:rPr lang="sl-SI" altLang="sl-SI"/>
              <a:t>SEŽANA</a:t>
            </a:r>
            <a:endParaRPr lang="en-US" altLang="sl-SI"/>
          </a:p>
        </p:txBody>
      </p:sp>
      <p:sp>
        <p:nvSpPr>
          <p:cNvPr id="3" name="Ograda vsebine 2">
            <a:extLst>
              <a:ext uri="{FF2B5EF4-FFF2-40B4-BE49-F238E27FC236}">
                <a16:creationId xmlns:a16="http://schemas.microsoft.com/office/drawing/2014/main" id="{ADC6F99A-990A-486D-BD4E-80DED6339793}"/>
              </a:ext>
            </a:extLst>
          </p:cNvPr>
          <p:cNvSpPr>
            <a:spLocks noGrp="1"/>
          </p:cNvSpPr>
          <p:nvPr>
            <p:ph idx="1"/>
          </p:nvPr>
        </p:nvSpPr>
        <p:spPr/>
        <p:txBody>
          <a:bodyPr rtlCol="0">
            <a:normAutofit fontScale="62500" lnSpcReduction="20000"/>
          </a:bodyPr>
          <a:lstStyle/>
          <a:p>
            <a:pPr fontAlgn="auto">
              <a:spcAft>
                <a:spcPts val="0"/>
              </a:spcAft>
              <a:defRPr/>
            </a:pPr>
            <a:r>
              <a:rPr lang="sl-SI" dirty="0"/>
              <a:t>Sežana leži ob cesti in železnici med Ljubljano in Trstom, od katere se tu odcepi proga proti Novi Gorici, v neposredni bližini Italije</a:t>
            </a:r>
          </a:p>
          <a:p>
            <a:pPr fontAlgn="auto">
              <a:spcAft>
                <a:spcPts val="0"/>
              </a:spcAft>
              <a:defRPr/>
            </a:pPr>
            <a:r>
              <a:rPr lang="sl-SI" dirty="0"/>
              <a:t>Mesto je s severne strani obdano s hriboma Tabor (484 m) in Lenivec (464 m), na vzhodni strani pa z Malo (489 m) in Veliko planino (551 m), Sedovnikom (575 m), </a:t>
            </a:r>
            <a:r>
              <a:rPr lang="sl-SI" dirty="0" err="1"/>
              <a:t>Sablanico</a:t>
            </a:r>
            <a:r>
              <a:rPr lang="sl-SI" dirty="0"/>
              <a:t>, </a:t>
            </a:r>
            <a:r>
              <a:rPr lang="sl-SI" dirty="0" err="1"/>
              <a:t>Hrbčičem</a:t>
            </a:r>
            <a:r>
              <a:rPr lang="sl-SI" dirty="0"/>
              <a:t> in </a:t>
            </a:r>
            <a:r>
              <a:rPr lang="sl-SI" dirty="0" err="1"/>
              <a:t>Bršljanovcem</a:t>
            </a:r>
            <a:endParaRPr lang="sl-SI" dirty="0"/>
          </a:p>
          <a:p>
            <a:pPr fontAlgn="auto">
              <a:spcAft>
                <a:spcPts val="0"/>
              </a:spcAft>
              <a:defRPr/>
            </a:pPr>
            <a:r>
              <a:rPr lang="sl-SI" dirty="0"/>
              <a:t>Pod Avstro-Ogrsko je bila Sežana eden izmed </a:t>
            </a:r>
            <a:r>
              <a:rPr lang="sl-SI" dirty="0" err="1"/>
              <a:t>distriktov</a:t>
            </a:r>
            <a:r>
              <a:rPr lang="sl-SI" dirty="0"/>
              <a:t> v pokrajini Avstrijsko primorje. Leta 1870 je bil v Sežani pomemben tabor</a:t>
            </a:r>
          </a:p>
          <a:p>
            <a:pPr fontAlgn="auto">
              <a:spcAft>
                <a:spcPts val="0"/>
              </a:spcAft>
              <a:defRPr/>
            </a:pPr>
            <a:r>
              <a:rPr lang="sl-SI" dirty="0"/>
              <a:t>Po 1. svetovni vojni je Sežana pripadla Italiji. Po osvoboditvi 1945 do 1947 je Sežana z okolico spadala pod upravo angleške vojske. Istega  leta je bila dokončno priključena Jugoslaviji in 1952 postala mesto </a:t>
            </a:r>
          </a:p>
          <a:p>
            <a:pPr fontAlgn="auto">
              <a:spcAft>
                <a:spcPts val="0"/>
              </a:spcAft>
              <a:defRPr/>
            </a:pPr>
            <a:r>
              <a:rPr lang="sl-SI" dirty="0"/>
              <a:t>V kontekstu primorske regije predstavlja Sežana pomembno gospodarsko središče, saj v njem deluje nekaj vodilnih slovenskih podjetij in večje število manjših firm, ki nudijo zaposlitev prebivalcem okoliških krajev</a:t>
            </a:r>
          </a:p>
          <a:p>
            <a:pPr fontAlgn="auto">
              <a:spcAft>
                <a:spcPts val="0"/>
              </a:spcAft>
              <a:defRPr/>
            </a:pPr>
            <a:r>
              <a:rPr lang="sl-SI" dirty="0"/>
              <a:t>Tu se je rodil Srečko Kosovel, zato je po njem poimenovanih kar nekaj šol </a:t>
            </a:r>
          </a:p>
          <a:p>
            <a:pPr fontAlgn="auto">
              <a:spcAft>
                <a:spcPts val="0"/>
              </a:spcAft>
              <a:defRPr/>
            </a:pPr>
            <a:r>
              <a:rPr lang="sl-SI" dirty="0"/>
              <a:t>Najbolj znano naselje občine Sežane pa je Lipica, poznana po lipicancih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30000BE3-6D34-419B-80DB-9EC4A80B29D9}"/>
              </a:ext>
            </a:extLst>
          </p:cNvPr>
          <p:cNvSpPr>
            <a:spLocks noGrp="1"/>
          </p:cNvSpPr>
          <p:nvPr>
            <p:ph type="title"/>
          </p:nvPr>
        </p:nvSpPr>
        <p:spPr/>
        <p:txBody>
          <a:bodyPr/>
          <a:lstStyle/>
          <a:p>
            <a:endParaRPr lang="sl-SI" altLang="sl-SI"/>
          </a:p>
        </p:txBody>
      </p:sp>
      <p:pic>
        <p:nvPicPr>
          <p:cNvPr id="14339" name="Ograda vsebine 3" descr="Občina_Sežana_grb.gif">
            <a:extLst>
              <a:ext uri="{FF2B5EF4-FFF2-40B4-BE49-F238E27FC236}">
                <a16:creationId xmlns:a16="http://schemas.microsoft.com/office/drawing/2014/main" id="{9811F9D9-81E8-4ADF-959A-6DD10A5FA78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620713"/>
            <a:ext cx="3108325" cy="3956050"/>
          </a:xfrm>
        </p:spPr>
      </p:pic>
      <p:pic>
        <p:nvPicPr>
          <p:cNvPr id="5" name="Slika 4" descr="77_DSC_0299-TOP_Fotogregor1.png">
            <a:extLst>
              <a:ext uri="{FF2B5EF4-FFF2-40B4-BE49-F238E27FC236}">
                <a16:creationId xmlns:a16="http://schemas.microsoft.com/office/drawing/2014/main" id="{3998C843-66A8-4D9E-96B6-DDA338D822E2}"/>
              </a:ext>
            </a:extLst>
          </p:cNvPr>
          <p:cNvPicPr>
            <a:picLocks noChangeAspect="1"/>
          </p:cNvPicPr>
          <p:nvPr/>
        </p:nvPicPr>
        <p:blipFill>
          <a:blip r:embed="rId3" cstate="print"/>
          <a:stretch>
            <a:fillRect/>
          </a:stretch>
        </p:blipFill>
        <p:spPr>
          <a:xfrm>
            <a:off x="3059832" y="2492896"/>
            <a:ext cx="6084168" cy="405611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1030A5AE-2FA0-4FEE-B2B5-46C61B102C7E}"/>
              </a:ext>
            </a:extLst>
          </p:cNvPr>
          <p:cNvSpPr>
            <a:spLocks noGrp="1"/>
          </p:cNvSpPr>
          <p:nvPr>
            <p:ph type="title"/>
          </p:nvPr>
        </p:nvSpPr>
        <p:spPr/>
        <p:txBody>
          <a:bodyPr/>
          <a:lstStyle/>
          <a:p>
            <a:r>
              <a:rPr lang="sl-SI" altLang="sl-SI"/>
              <a:t>DIVAČA</a:t>
            </a:r>
            <a:endParaRPr lang="en-US" altLang="sl-SI"/>
          </a:p>
        </p:txBody>
      </p:sp>
      <p:sp>
        <p:nvSpPr>
          <p:cNvPr id="3" name="Ograda vsebine 2">
            <a:extLst>
              <a:ext uri="{FF2B5EF4-FFF2-40B4-BE49-F238E27FC236}">
                <a16:creationId xmlns:a16="http://schemas.microsoft.com/office/drawing/2014/main" id="{22E71133-2CE0-4B8B-9138-8768333E22F4}"/>
              </a:ext>
            </a:extLst>
          </p:cNvPr>
          <p:cNvSpPr>
            <a:spLocks noGrp="1"/>
          </p:cNvSpPr>
          <p:nvPr>
            <p:ph idx="1"/>
          </p:nvPr>
        </p:nvSpPr>
        <p:spPr/>
        <p:txBody>
          <a:bodyPr rtlCol="0">
            <a:normAutofit fontScale="92500" lnSpcReduction="10000"/>
          </a:bodyPr>
          <a:lstStyle/>
          <a:p>
            <a:pPr fontAlgn="auto">
              <a:spcAft>
                <a:spcPts val="0"/>
              </a:spcAft>
              <a:defRPr/>
            </a:pPr>
            <a:r>
              <a:rPr lang="sl-SI" dirty="0"/>
              <a:t>najpomembnejše prometno središče na Krasu in središče občine Divača</a:t>
            </a:r>
          </a:p>
          <a:p>
            <a:pPr fontAlgn="auto">
              <a:spcAft>
                <a:spcPts val="0"/>
              </a:spcAft>
              <a:defRPr/>
            </a:pPr>
            <a:r>
              <a:rPr lang="sl-SI" dirty="0"/>
              <a:t> V severovzhodnem delu kraja stoji župnijska cerkev sv. Antona Puščavnika iz leta 1603</a:t>
            </a:r>
          </a:p>
          <a:p>
            <a:pPr fontAlgn="auto">
              <a:spcAft>
                <a:spcPts val="0"/>
              </a:spcAft>
              <a:defRPr/>
            </a:pPr>
            <a:r>
              <a:rPr lang="sl-SI" dirty="0"/>
              <a:t>Primer kraške arhitekture je dobro ohranjena </a:t>
            </a:r>
            <a:r>
              <a:rPr lang="sl-SI" dirty="0" err="1"/>
              <a:t>Škrateljnova</a:t>
            </a:r>
            <a:r>
              <a:rPr lang="sl-SI" dirty="0"/>
              <a:t> hiša iz 17. stoletja v kateri domuje Muzej slovenskih filmskih igralcev</a:t>
            </a:r>
          </a:p>
          <a:p>
            <a:pPr fontAlgn="auto">
              <a:spcAft>
                <a:spcPts val="0"/>
              </a:spcAft>
              <a:defRPr/>
            </a:pPr>
            <a:r>
              <a:rPr lang="sl-SI" dirty="0"/>
              <a:t>V okolici so številne kraške jame in udornice, ki nakazujejo podzemeljski tok reke Reke, potem ko zapusti Škocjanske jame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slov 1">
            <a:extLst>
              <a:ext uri="{FF2B5EF4-FFF2-40B4-BE49-F238E27FC236}">
                <a16:creationId xmlns:a16="http://schemas.microsoft.com/office/drawing/2014/main" id="{4FDFB1C9-E588-4C44-A3F4-4E18C86EAD1D}"/>
              </a:ext>
            </a:extLst>
          </p:cNvPr>
          <p:cNvSpPr>
            <a:spLocks noGrp="1"/>
          </p:cNvSpPr>
          <p:nvPr>
            <p:ph type="title"/>
          </p:nvPr>
        </p:nvSpPr>
        <p:spPr/>
        <p:txBody>
          <a:bodyPr/>
          <a:lstStyle/>
          <a:p>
            <a:r>
              <a:rPr lang="sl-SI" altLang="sl-SI"/>
              <a:t>ŠKRATELJNOVA HIŠA</a:t>
            </a:r>
            <a:endParaRPr lang="en-US" altLang="sl-SI"/>
          </a:p>
        </p:txBody>
      </p:sp>
      <p:sp>
        <p:nvSpPr>
          <p:cNvPr id="3" name="Ograda vsebine 2">
            <a:extLst>
              <a:ext uri="{FF2B5EF4-FFF2-40B4-BE49-F238E27FC236}">
                <a16:creationId xmlns:a16="http://schemas.microsoft.com/office/drawing/2014/main" id="{E8F3C156-560D-4254-9799-2BD7D26C51CA}"/>
              </a:ext>
            </a:extLst>
          </p:cNvPr>
          <p:cNvSpPr>
            <a:spLocks noGrp="1"/>
          </p:cNvSpPr>
          <p:nvPr>
            <p:ph idx="1"/>
          </p:nvPr>
        </p:nvSpPr>
        <p:spPr/>
        <p:txBody>
          <a:bodyPr rtlCol="0">
            <a:normAutofit fontScale="77500" lnSpcReduction="20000"/>
          </a:bodyPr>
          <a:lstStyle/>
          <a:p>
            <a:pPr fontAlgn="auto">
              <a:spcAft>
                <a:spcPts val="0"/>
              </a:spcAft>
              <a:defRPr/>
            </a:pPr>
            <a:r>
              <a:rPr lang="sl-SI" dirty="0" err="1"/>
              <a:t>Škrateljnova</a:t>
            </a:r>
            <a:r>
              <a:rPr lang="sl-SI" dirty="0"/>
              <a:t> domačija stoji v središču Divače in predstavlja čudovit primer tradicionalne kraške arhitekture</a:t>
            </a:r>
          </a:p>
          <a:p>
            <a:pPr fontAlgn="auto">
              <a:spcAft>
                <a:spcPts val="0"/>
              </a:spcAft>
              <a:defRPr/>
            </a:pPr>
            <a:r>
              <a:rPr lang="sl-SI" dirty="0"/>
              <a:t> Leta 1992 je bila razglašena za etnološki spomenik.</a:t>
            </a:r>
          </a:p>
          <a:p>
            <a:pPr fontAlgn="auto">
              <a:spcAft>
                <a:spcPts val="0"/>
              </a:spcAft>
              <a:defRPr/>
            </a:pPr>
            <a:r>
              <a:rPr lang="sl-SI" dirty="0"/>
              <a:t>Po drugi svetovni vojni je bila </a:t>
            </a:r>
            <a:r>
              <a:rPr lang="sl-SI" dirty="0" err="1"/>
              <a:t>Škrateljnova</a:t>
            </a:r>
            <a:r>
              <a:rPr lang="sl-SI" dirty="0"/>
              <a:t> domačija prepuščena na milost in nemilost zobu časa, 70. letih prejšnjega stoletja so na stanovanjski zgradbi prenovili streho ter opravili nujna gradbena in statična dela  </a:t>
            </a:r>
          </a:p>
          <a:p>
            <a:pPr fontAlgn="auto">
              <a:spcAft>
                <a:spcPts val="0"/>
              </a:spcAft>
              <a:defRPr/>
            </a:pPr>
            <a:r>
              <a:rPr lang="sl-SI" dirty="0"/>
              <a:t>V Divači se je 7. julija 1907 rodila filmska igralka Ida Kravanja z umetniškim imenom </a:t>
            </a:r>
            <a:r>
              <a:rPr lang="sl-SI" dirty="0" err="1"/>
              <a:t>Ita</a:t>
            </a:r>
            <a:r>
              <a:rPr lang="sl-SI" dirty="0"/>
              <a:t> </a:t>
            </a:r>
            <a:r>
              <a:rPr lang="sl-SI" dirty="0" err="1"/>
              <a:t>Rina</a:t>
            </a:r>
            <a:endParaRPr lang="sl-SI" dirty="0"/>
          </a:p>
          <a:p>
            <a:pPr fontAlgn="auto">
              <a:spcAft>
                <a:spcPts val="0"/>
              </a:spcAft>
              <a:defRPr/>
            </a:pPr>
            <a:r>
              <a:rPr lang="sl-SI" dirty="0"/>
              <a:t>Začelo se je s stalno razstavo posvečeno Iti Rini, od leta 2003 pa ob obletnici njenega rojstva dodajo monografijo slovenskih znanih igralcev  </a:t>
            </a:r>
          </a:p>
          <a:p>
            <a:pPr fontAlgn="auto">
              <a:spcAft>
                <a:spcPts val="0"/>
              </a:spcAft>
              <a:defRPr/>
            </a:pPr>
            <a:r>
              <a:rPr lang="sl-SI" dirty="0"/>
              <a:t>Danes pa je hiša že muzej slovenskih filmskih igralcev</a:t>
            </a:r>
          </a:p>
          <a:p>
            <a:pPr fontAlgn="auto">
              <a:spcAft>
                <a:spcPts val="0"/>
              </a:spcAft>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DB3907AF-F043-4540-AC9F-81A210262887}"/>
              </a:ext>
            </a:extLst>
          </p:cNvPr>
          <p:cNvSpPr>
            <a:spLocks noGrp="1"/>
          </p:cNvSpPr>
          <p:nvPr>
            <p:ph type="title"/>
          </p:nvPr>
        </p:nvSpPr>
        <p:spPr/>
        <p:txBody>
          <a:bodyPr/>
          <a:lstStyle/>
          <a:p>
            <a:endParaRPr lang="sl-SI" altLang="sl-SI"/>
          </a:p>
        </p:txBody>
      </p:sp>
      <p:pic>
        <p:nvPicPr>
          <p:cNvPr id="4" name="Ograda vsebine 3" descr="DSC_0012_divaca_skrateljnova_hisa_big.jpg">
            <a:extLst>
              <a:ext uri="{FF2B5EF4-FFF2-40B4-BE49-F238E27FC236}">
                <a16:creationId xmlns:a16="http://schemas.microsoft.com/office/drawing/2014/main" id="{972D11EC-D1BB-4D21-ABE2-96F4ECB15927}"/>
              </a:ext>
            </a:extLst>
          </p:cNvPr>
          <p:cNvPicPr>
            <a:picLocks noGrp="1" noChangeAspect="1"/>
          </p:cNvPicPr>
          <p:nvPr>
            <p:ph idx="1"/>
          </p:nvPr>
        </p:nvPicPr>
        <p:blipFill>
          <a:blip r:embed="rId2" cstate="print"/>
          <a:stretch>
            <a:fillRect/>
          </a:stretch>
        </p:blipFill>
        <p:spPr>
          <a:xfrm>
            <a:off x="395536" y="548680"/>
            <a:ext cx="8409787" cy="5585308"/>
          </a:xfrm>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slov 1">
            <a:extLst>
              <a:ext uri="{FF2B5EF4-FFF2-40B4-BE49-F238E27FC236}">
                <a16:creationId xmlns:a16="http://schemas.microsoft.com/office/drawing/2014/main" id="{3AADEC41-6D99-40C6-B7FC-664986ACFC1C}"/>
              </a:ext>
            </a:extLst>
          </p:cNvPr>
          <p:cNvSpPr>
            <a:spLocks noGrp="1"/>
          </p:cNvSpPr>
          <p:nvPr>
            <p:ph type="title"/>
          </p:nvPr>
        </p:nvSpPr>
        <p:spPr/>
        <p:txBody>
          <a:bodyPr/>
          <a:lstStyle/>
          <a:p>
            <a:r>
              <a:rPr lang="sl-SI" altLang="sl-SI"/>
              <a:t>KOPER</a:t>
            </a:r>
            <a:endParaRPr lang="en-US" altLang="sl-SI"/>
          </a:p>
        </p:txBody>
      </p:sp>
      <p:sp>
        <p:nvSpPr>
          <p:cNvPr id="3" name="Ograda vsebine 2">
            <a:extLst>
              <a:ext uri="{FF2B5EF4-FFF2-40B4-BE49-F238E27FC236}">
                <a16:creationId xmlns:a16="http://schemas.microsoft.com/office/drawing/2014/main" id="{59123D3B-E11B-4682-82B0-F0245FB9F591}"/>
              </a:ext>
            </a:extLst>
          </p:cNvPr>
          <p:cNvSpPr>
            <a:spLocks noGrp="1"/>
          </p:cNvSpPr>
          <p:nvPr>
            <p:ph idx="1"/>
          </p:nvPr>
        </p:nvSpPr>
        <p:spPr/>
        <p:txBody>
          <a:bodyPr rtlCol="0">
            <a:normAutofit fontScale="85000" lnSpcReduction="20000"/>
          </a:bodyPr>
          <a:lstStyle/>
          <a:p>
            <a:pPr fontAlgn="auto">
              <a:spcAft>
                <a:spcPts val="0"/>
              </a:spcAft>
              <a:defRPr/>
            </a:pPr>
            <a:r>
              <a:rPr lang="sl-SI" dirty="0"/>
              <a:t>Koper, najstarejše mesto v Sloveniji, se je razvil na skalnatem otoku, ki mu Rimljani dajo ime </a:t>
            </a:r>
            <a:r>
              <a:rPr lang="sl-SI" dirty="0" err="1"/>
              <a:t>Capris</a:t>
            </a:r>
            <a:r>
              <a:rPr lang="sl-SI" dirty="0"/>
              <a:t> in je najbolj spremenil svojo podobo od treh obalnih mest</a:t>
            </a:r>
          </a:p>
          <a:p>
            <a:pPr fontAlgn="auto">
              <a:spcAft>
                <a:spcPts val="0"/>
              </a:spcAft>
              <a:defRPr/>
            </a:pPr>
            <a:r>
              <a:rPr lang="sl-SI" dirty="0"/>
              <a:t>je šesto največje mesto v Sloveniji in s 23.726 prebivalci največje ob Obali</a:t>
            </a:r>
          </a:p>
          <a:p>
            <a:pPr fontAlgn="auto">
              <a:spcAft>
                <a:spcPts val="0"/>
              </a:spcAft>
              <a:defRPr/>
            </a:pPr>
            <a:r>
              <a:rPr lang="sl-SI" dirty="0"/>
              <a:t> Je upravno središče Mestne občine Koper </a:t>
            </a:r>
          </a:p>
          <a:p>
            <a:pPr fontAlgn="auto">
              <a:spcAft>
                <a:spcPts val="0"/>
              </a:spcAft>
              <a:defRPr/>
            </a:pPr>
            <a:r>
              <a:rPr lang="sl-SI" dirty="0"/>
              <a:t>Mesto ima dva uradna jezika, poleg slovenščine tudi italijanščino</a:t>
            </a:r>
          </a:p>
          <a:p>
            <a:pPr fontAlgn="auto">
              <a:spcAft>
                <a:spcPts val="0"/>
              </a:spcAft>
              <a:defRPr/>
            </a:pPr>
            <a:r>
              <a:rPr lang="sl-SI" dirty="0"/>
              <a:t> Ob mestu je mednarodno pristanišče Luka Koper</a:t>
            </a:r>
          </a:p>
          <a:p>
            <a:pPr fontAlgn="auto">
              <a:spcAft>
                <a:spcPts val="0"/>
              </a:spcAft>
              <a:defRPr/>
            </a:pPr>
            <a:r>
              <a:rPr lang="sl-SI" dirty="0"/>
              <a:t>Pomembnejše znamenitosti: stolnica Marijinega vnebovzetja, Loža, Pretorska palača, Da </a:t>
            </a:r>
            <a:r>
              <a:rPr lang="sl-SI" dirty="0" err="1"/>
              <a:t>Pontejev</a:t>
            </a:r>
            <a:r>
              <a:rPr lang="sl-SI" dirty="0"/>
              <a:t> vodnjak itd.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CB83AE72-081E-4E6E-B76A-F3E93926868E}"/>
              </a:ext>
            </a:extLst>
          </p:cNvPr>
          <p:cNvSpPr>
            <a:spLocks noGrp="1"/>
          </p:cNvSpPr>
          <p:nvPr>
            <p:ph type="title"/>
          </p:nvPr>
        </p:nvSpPr>
        <p:spPr/>
        <p:txBody>
          <a:bodyPr/>
          <a:lstStyle/>
          <a:p>
            <a:endParaRPr lang="sl-SI" altLang="sl-SI"/>
          </a:p>
        </p:txBody>
      </p:sp>
      <p:pic>
        <p:nvPicPr>
          <p:cNvPr id="4" name="Ograda vsebine 3" descr="a1884b48b54d099b0772ebba70eb3533_medium_koper.jpg">
            <a:extLst>
              <a:ext uri="{FF2B5EF4-FFF2-40B4-BE49-F238E27FC236}">
                <a16:creationId xmlns:a16="http://schemas.microsoft.com/office/drawing/2014/main" id="{5E3CCEF3-8955-428C-8D6E-3A73D0E36C2B}"/>
              </a:ext>
            </a:extLst>
          </p:cNvPr>
          <p:cNvPicPr>
            <a:picLocks noGrp="1" noChangeAspect="1"/>
          </p:cNvPicPr>
          <p:nvPr>
            <p:ph idx="1"/>
          </p:nvPr>
        </p:nvPicPr>
        <p:blipFill>
          <a:blip r:embed="rId2"/>
          <a:stretch>
            <a:fillRect/>
          </a:stretch>
        </p:blipFill>
        <p:spPr>
          <a:xfrm>
            <a:off x="250825" y="404813"/>
            <a:ext cx="8577263" cy="5711825"/>
          </a:xfrm>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7675AC-A380-4C93-8100-213451E407E7}"/>
              </a:ext>
            </a:extLst>
          </p:cNvPr>
          <p:cNvSpPr>
            <a:spLocks noGrp="1"/>
          </p:cNvSpPr>
          <p:nvPr>
            <p:ph type="title"/>
          </p:nvPr>
        </p:nvSpPr>
        <p:spPr/>
        <p:txBody>
          <a:bodyPr rtlCol="0">
            <a:normAutofit fontScale="90000"/>
          </a:bodyPr>
          <a:lstStyle/>
          <a:p>
            <a:pPr fontAlgn="auto">
              <a:spcAft>
                <a:spcPts val="0"/>
              </a:spcAft>
              <a:defRPr/>
            </a:pPr>
            <a:r>
              <a:rPr lang="sl-SI" dirty="0"/>
              <a:t>STOLNA CERKEV MARIJINEGA VNEBOZETJA</a:t>
            </a:r>
            <a:endParaRPr lang="en-US" dirty="0"/>
          </a:p>
        </p:txBody>
      </p:sp>
      <p:sp>
        <p:nvSpPr>
          <p:cNvPr id="3" name="Ograda vsebine 2">
            <a:extLst>
              <a:ext uri="{FF2B5EF4-FFF2-40B4-BE49-F238E27FC236}">
                <a16:creationId xmlns:a16="http://schemas.microsoft.com/office/drawing/2014/main" id="{136A8848-5E8D-46E5-A319-06A6EF33C8B2}"/>
              </a:ext>
            </a:extLst>
          </p:cNvPr>
          <p:cNvSpPr>
            <a:spLocks noGrp="1"/>
          </p:cNvSpPr>
          <p:nvPr>
            <p:ph idx="1"/>
          </p:nvPr>
        </p:nvSpPr>
        <p:spPr/>
        <p:txBody>
          <a:bodyPr rtlCol="0">
            <a:normAutofit fontScale="62500" lnSpcReduction="20000"/>
          </a:bodyPr>
          <a:lstStyle/>
          <a:p>
            <a:pPr fontAlgn="auto">
              <a:spcAft>
                <a:spcPts val="0"/>
              </a:spcAft>
              <a:defRPr/>
            </a:pPr>
            <a:r>
              <a:rPr lang="sl-SI" dirty="0"/>
              <a:t>Zgodovina stolnice seže v 12. stoletje, ko je mesto dobilo lastno škofijo. </a:t>
            </a:r>
          </a:p>
          <a:p>
            <a:pPr fontAlgn="auto">
              <a:spcAft>
                <a:spcPts val="0"/>
              </a:spcAft>
              <a:defRPr/>
            </a:pPr>
            <a:r>
              <a:rPr lang="sl-SI" dirty="0"/>
              <a:t>Pročelje je danes mešanica gotskega (spodnji del pročelja) in renesančnega sloga (zgornji del pročelja)</a:t>
            </a:r>
          </a:p>
          <a:p>
            <a:pPr fontAlgn="auto">
              <a:spcAft>
                <a:spcPts val="0"/>
              </a:spcAft>
              <a:defRPr/>
            </a:pPr>
            <a:r>
              <a:rPr lang="sl-SI" dirty="0"/>
              <a:t> Cerkev hrani številne dragocenosti: veliko oltarno sliko »Madone z otrokom na prestolu in svetniki«, ki jo je leta 1516 naslikal </a:t>
            </a:r>
            <a:r>
              <a:rPr lang="sl-SI" dirty="0" err="1"/>
              <a:t>Vittore</a:t>
            </a:r>
            <a:r>
              <a:rPr lang="sl-SI" dirty="0"/>
              <a:t> Carpaccio, kamniti sarkofag koprskega zavetnika sv. </a:t>
            </a:r>
            <a:r>
              <a:rPr lang="sl-SI" dirty="0" err="1"/>
              <a:t>Nazarija</a:t>
            </a:r>
            <a:r>
              <a:rPr lang="sl-SI" dirty="0"/>
              <a:t> iz 15. stoletja in druge, v prezbiteriju stolnice visi dragocena slika avtorja A. </a:t>
            </a:r>
            <a:r>
              <a:rPr lang="sl-SI" dirty="0" err="1"/>
              <a:t>Zanchija</a:t>
            </a:r>
            <a:r>
              <a:rPr lang="sl-SI" dirty="0"/>
              <a:t> »Svatba v Kani«. </a:t>
            </a:r>
            <a:r>
              <a:rPr lang="sl-SI" dirty="0" err="1"/>
              <a:t>Stolnične</a:t>
            </a:r>
            <a:r>
              <a:rPr lang="sl-SI" dirty="0"/>
              <a:t> orgle pa krasita </a:t>
            </a:r>
            <a:r>
              <a:rPr lang="sl-SI" dirty="0" err="1"/>
              <a:t>Carpacciovi</a:t>
            </a:r>
            <a:r>
              <a:rPr lang="sl-SI" dirty="0"/>
              <a:t> sliki »Predstavitev v templju« in »Pokol nedolžnih otrok«</a:t>
            </a:r>
          </a:p>
          <a:p>
            <a:pPr fontAlgn="auto">
              <a:spcAft>
                <a:spcPts val="0"/>
              </a:spcAft>
              <a:defRPr/>
            </a:pPr>
            <a:r>
              <a:rPr lang="sl-SI" dirty="0"/>
              <a:t> Njeno notranjost je v 18. stoletju predelal znani arhitekt </a:t>
            </a:r>
            <a:r>
              <a:rPr lang="sl-SI" dirty="0" err="1"/>
              <a:t>Giorgio</a:t>
            </a:r>
            <a:r>
              <a:rPr lang="sl-SI" dirty="0"/>
              <a:t> </a:t>
            </a:r>
            <a:r>
              <a:rPr lang="sl-SI" dirty="0" err="1"/>
              <a:t>Massari</a:t>
            </a:r>
            <a:r>
              <a:rPr lang="sl-SI" dirty="0"/>
              <a:t>.</a:t>
            </a:r>
            <a:br>
              <a:rPr lang="sl-SI" dirty="0"/>
            </a:br>
            <a:r>
              <a:rPr lang="sl-SI" dirty="0" err="1"/>
              <a:t>Stolnični</a:t>
            </a:r>
            <a:r>
              <a:rPr lang="sl-SI" dirty="0"/>
              <a:t> zvonik, v originalu obrambni stolp, se lahko pohvali z enim starejših zvonov v Sloveniji, zvonovom ulitim že leta 1333.</a:t>
            </a:r>
          </a:p>
          <a:p>
            <a:pPr fontAlgn="auto">
              <a:spcAft>
                <a:spcPts val="0"/>
              </a:spcAft>
              <a:defRPr/>
            </a:pPr>
            <a:r>
              <a:rPr lang="sl-SI" dirty="0"/>
              <a:t>Bogastvo nekdanje cerkve se je izgubilo ob začetku 19. stoletja, ko so razpustili samostane in cerkvene rede </a:t>
            </a:r>
          </a:p>
          <a:p>
            <a:pPr fontAlgn="auto">
              <a:spcAft>
                <a:spcPts val="0"/>
              </a:spcAft>
              <a:defRPr/>
            </a:pPr>
            <a:r>
              <a:rPr lang="sl-SI" dirty="0"/>
              <a:t>Danes pa stoji na Titovem trgu in zapira njegovo vzhodno stran</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5C7C1B11-77E6-4BD2-9E2E-1B71E4F28307}"/>
              </a:ext>
            </a:extLst>
          </p:cNvPr>
          <p:cNvSpPr>
            <a:spLocks noGrp="1"/>
          </p:cNvSpPr>
          <p:nvPr>
            <p:ph type="title"/>
          </p:nvPr>
        </p:nvSpPr>
        <p:spPr/>
        <p:txBody>
          <a:bodyPr/>
          <a:lstStyle/>
          <a:p>
            <a:r>
              <a:rPr lang="sl-SI" altLang="sl-SI"/>
              <a:t>OBČINE</a:t>
            </a:r>
            <a:endParaRPr lang="en-US" altLang="sl-SI"/>
          </a:p>
        </p:txBody>
      </p:sp>
      <p:sp>
        <p:nvSpPr>
          <p:cNvPr id="5" name="Ograda vsebine 4">
            <a:extLst>
              <a:ext uri="{FF2B5EF4-FFF2-40B4-BE49-F238E27FC236}">
                <a16:creationId xmlns:a16="http://schemas.microsoft.com/office/drawing/2014/main" id="{75DACDBC-415E-4E29-923C-A0F30F80D402}"/>
              </a:ext>
            </a:extLst>
          </p:cNvPr>
          <p:cNvSpPr>
            <a:spLocks noGrp="1"/>
          </p:cNvSpPr>
          <p:nvPr>
            <p:ph idx="1"/>
          </p:nvPr>
        </p:nvSpPr>
        <p:spPr/>
        <p:txBody>
          <a:bodyPr rtlCol="0">
            <a:normAutofit lnSpcReduction="10000"/>
          </a:bodyPr>
          <a:lstStyle/>
          <a:p>
            <a:pPr fontAlgn="auto">
              <a:spcAft>
                <a:spcPts val="0"/>
              </a:spcAft>
              <a:defRPr/>
            </a:pPr>
            <a:r>
              <a:rPr lang="sl-SI" dirty="0"/>
              <a:t>Komen </a:t>
            </a:r>
          </a:p>
          <a:p>
            <a:pPr fontAlgn="auto">
              <a:spcAft>
                <a:spcPts val="0"/>
              </a:spcAft>
              <a:defRPr/>
            </a:pPr>
            <a:r>
              <a:rPr lang="sl-SI" dirty="0"/>
              <a:t>Sežana</a:t>
            </a:r>
          </a:p>
          <a:p>
            <a:pPr fontAlgn="auto">
              <a:spcAft>
                <a:spcPts val="0"/>
              </a:spcAft>
              <a:defRPr/>
            </a:pPr>
            <a:r>
              <a:rPr lang="sl-SI" dirty="0"/>
              <a:t>Divača</a:t>
            </a:r>
          </a:p>
          <a:p>
            <a:pPr fontAlgn="auto">
              <a:spcAft>
                <a:spcPts val="0"/>
              </a:spcAft>
              <a:defRPr/>
            </a:pPr>
            <a:r>
              <a:rPr lang="sl-SI" dirty="0"/>
              <a:t>Kozina</a:t>
            </a:r>
          </a:p>
          <a:p>
            <a:pPr fontAlgn="auto">
              <a:spcAft>
                <a:spcPts val="0"/>
              </a:spcAft>
              <a:defRPr/>
            </a:pPr>
            <a:r>
              <a:rPr lang="sl-SI" dirty="0"/>
              <a:t>Koper</a:t>
            </a:r>
          </a:p>
          <a:p>
            <a:pPr fontAlgn="auto">
              <a:spcAft>
                <a:spcPts val="0"/>
              </a:spcAft>
              <a:defRPr/>
            </a:pPr>
            <a:r>
              <a:rPr lang="sl-SI" dirty="0"/>
              <a:t>Izola</a:t>
            </a:r>
          </a:p>
          <a:p>
            <a:pPr fontAlgn="auto">
              <a:spcAft>
                <a:spcPts val="0"/>
              </a:spcAft>
              <a:defRPr/>
            </a:pPr>
            <a:r>
              <a:rPr lang="sl-SI" dirty="0"/>
              <a:t>Piran </a:t>
            </a:r>
          </a:p>
          <a:p>
            <a:pPr fontAlgn="auto">
              <a:spcAft>
                <a:spcPts val="0"/>
              </a:spcAft>
              <a:defRPr/>
            </a:pPr>
            <a:r>
              <a:rPr lang="sl-SI" dirty="0"/>
              <a:t>Ankaran</a:t>
            </a:r>
          </a:p>
        </p:txBody>
      </p:sp>
      <p:pic>
        <p:nvPicPr>
          <p:cNvPr id="3076" name="Slika 5" descr="zemljevid_regija.jpg">
            <a:extLst>
              <a:ext uri="{FF2B5EF4-FFF2-40B4-BE49-F238E27FC236}">
                <a16:creationId xmlns:a16="http://schemas.microsoft.com/office/drawing/2014/main" id="{B929854F-A9FA-4540-9AF1-50767005CB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989138"/>
            <a:ext cx="47815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1">
            <a:extLst>
              <a:ext uri="{FF2B5EF4-FFF2-40B4-BE49-F238E27FC236}">
                <a16:creationId xmlns:a16="http://schemas.microsoft.com/office/drawing/2014/main" id="{0DF359A3-4E14-467D-A32A-D30C5D854332}"/>
              </a:ext>
            </a:extLst>
          </p:cNvPr>
          <p:cNvSpPr>
            <a:spLocks noGrp="1"/>
          </p:cNvSpPr>
          <p:nvPr>
            <p:ph type="title"/>
          </p:nvPr>
        </p:nvSpPr>
        <p:spPr/>
        <p:txBody>
          <a:bodyPr/>
          <a:lstStyle/>
          <a:p>
            <a:endParaRPr lang="sl-SI" altLang="sl-SI"/>
          </a:p>
        </p:txBody>
      </p:sp>
      <p:pic>
        <p:nvPicPr>
          <p:cNvPr id="4" name="Ograda vsebine 3" descr="200px-Koper-Kathedrale-(280711).jpg">
            <a:extLst>
              <a:ext uri="{FF2B5EF4-FFF2-40B4-BE49-F238E27FC236}">
                <a16:creationId xmlns:a16="http://schemas.microsoft.com/office/drawing/2014/main" id="{6A491CC3-AF2F-4448-9EC9-22EA9F401DB4}"/>
              </a:ext>
            </a:extLst>
          </p:cNvPr>
          <p:cNvPicPr>
            <a:picLocks noGrp="1" noChangeAspect="1"/>
          </p:cNvPicPr>
          <p:nvPr>
            <p:ph idx="1"/>
          </p:nvPr>
        </p:nvPicPr>
        <p:blipFill>
          <a:blip r:embed="rId2"/>
          <a:stretch>
            <a:fillRect/>
          </a:stretch>
        </p:blipFill>
        <p:spPr>
          <a:xfrm>
            <a:off x="2484438" y="188913"/>
            <a:ext cx="3789362" cy="6462712"/>
          </a:xfrm>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a:extLst>
              <a:ext uri="{FF2B5EF4-FFF2-40B4-BE49-F238E27FC236}">
                <a16:creationId xmlns:a16="http://schemas.microsoft.com/office/drawing/2014/main" id="{4EEEE41C-FFF1-415C-881C-41A63393E95F}"/>
              </a:ext>
            </a:extLst>
          </p:cNvPr>
          <p:cNvSpPr>
            <a:spLocks noGrp="1"/>
          </p:cNvSpPr>
          <p:nvPr>
            <p:ph type="title"/>
          </p:nvPr>
        </p:nvSpPr>
        <p:spPr/>
        <p:txBody>
          <a:bodyPr/>
          <a:lstStyle/>
          <a:p>
            <a:r>
              <a:rPr lang="sl-SI" altLang="sl-SI"/>
              <a:t>PRETORSKA PALAČA</a:t>
            </a:r>
            <a:endParaRPr lang="en-US" altLang="sl-SI"/>
          </a:p>
        </p:txBody>
      </p:sp>
      <p:sp>
        <p:nvSpPr>
          <p:cNvPr id="22531" name="Ograda vsebine 2">
            <a:extLst>
              <a:ext uri="{FF2B5EF4-FFF2-40B4-BE49-F238E27FC236}">
                <a16:creationId xmlns:a16="http://schemas.microsoft.com/office/drawing/2014/main" id="{9BEF02F0-D920-42B7-BA8B-999E0DC0F9C3}"/>
              </a:ext>
            </a:extLst>
          </p:cNvPr>
          <p:cNvSpPr>
            <a:spLocks noGrp="1"/>
          </p:cNvSpPr>
          <p:nvPr>
            <p:ph idx="1"/>
          </p:nvPr>
        </p:nvSpPr>
        <p:spPr/>
        <p:txBody>
          <a:bodyPr/>
          <a:lstStyle/>
          <a:p>
            <a:r>
              <a:rPr lang="sl-SI" altLang="sl-SI" sz="1800"/>
              <a:t>Na pomembnost Pretorske palače, s strani Čevljarske ulice opozarja več grbov in napisnih plošč. </a:t>
            </a:r>
          </a:p>
          <a:p>
            <a:r>
              <a:rPr lang="sl-SI" altLang="sl-SI" sz="1800"/>
              <a:t>Pretorska palača je današnji videz dobila sredi 15. stoletja. Spremembe na njej so Benetke vnesle kot način oblasti, takrat je v palači bil sedež podestata, kapitanov in Velikega sveta. Veliki svet je sestavljalo koprsko plemstvo, podestat je združeval tako civilno kot vojaško oblast</a:t>
            </a:r>
          </a:p>
          <a:p>
            <a:r>
              <a:rPr lang="sl-SI" altLang="sl-SI" sz="1800"/>
              <a:t>Iz pisnih virov vemo, da so se največji gradbeni posegi na Pretorski palači začeli po velikem uporu leta 1348, ta dela so bila leta 1380 uničena. </a:t>
            </a:r>
          </a:p>
          <a:p>
            <a:r>
              <a:rPr lang="sl-SI" altLang="sl-SI" sz="1800"/>
              <a:t>Stavbo so zgradili na prostoru dveh starejših hiš iz sredine 13. stoletja. V drugi polovici 13. stoletja so stavbi povezali z ložo, kasneje so ju večkrat prezidali in dozidali v objekt z značilnostmi beneške gotike in vseh kasnejših predelav </a:t>
            </a:r>
          </a:p>
          <a:p>
            <a:r>
              <a:rPr lang="sl-SI" altLang="sl-SI" sz="1800"/>
              <a:t>Ob vogalu stranskega pročelja palače je klesana plošča z odprtino, značilna beneška "bocca del leone", kamor so metali anonimna sporočila za župana </a:t>
            </a:r>
          </a:p>
          <a:p>
            <a:r>
              <a:rPr lang="sl-SI" altLang="sl-SI" sz="1800"/>
              <a:t>Danes je v Pretorski palači lociran Turistično informacijski center, poročna dvorana, sejna dvorana sveta Mestne občine Koper, stara lekarna in v njej ima svoje prostore, tudi Univerza na Primorskem. V njej ima svoj kabinet, tudi koprski župan</a:t>
            </a:r>
            <a:r>
              <a:rPr lang="en-US" altLang="sl-SI" sz="180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slov 1">
            <a:extLst>
              <a:ext uri="{FF2B5EF4-FFF2-40B4-BE49-F238E27FC236}">
                <a16:creationId xmlns:a16="http://schemas.microsoft.com/office/drawing/2014/main" id="{8E8EEA57-5911-4D70-9183-BF05484D6C13}"/>
              </a:ext>
            </a:extLst>
          </p:cNvPr>
          <p:cNvSpPr>
            <a:spLocks noGrp="1"/>
          </p:cNvSpPr>
          <p:nvPr>
            <p:ph type="title"/>
          </p:nvPr>
        </p:nvSpPr>
        <p:spPr/>
        <p:txBody>
          <a:bodyPr/>
          <a:lstStyle/>
          <a:p>
            <a:endParaRPr lang="sl-SI" altLang="sl-SI"/>
          </a:p>
        </p:txBody>
      </p:sp>
      <p:pic>
        <p:nvPicPr>
          <p:cNvPr id="4" name="Ograda vsebine 3" descr="pictures-TB_attractions-1-2011-24_-_KOPER_-_CRW_1126_orig_361247.jpg">
            <a:extLst>
              <a:ext uri="{FF2B5EF4-FFF2-40B4-BE49-F238E27FC236}">
                <a16:creationId xmlns:a16="http://schemas.microsoft.com/office/drawing/2014/main" id="{B12BFFE9-CF8B-4D24-B929-063A58546C66}"/>
              </a:ext>
            </a:extLst>
          </p:cNvPr>
          <p:cNvPicPr>
            <a:picLocks noGrp="1" noChangeAspect="1"/>
          </p:cNvPicPr>
          <p:nvPr>
            <p:ph idx="1"/>
          </p:nvPr>
        </p:nvPicPr>
        <p:blipFill>
          <a:blip r:embed="rId2"/>
          <a:stretch>
            <a:fillRect/>
          </a:stretch>
        </p:blipFill>
        <p:spPr>
          <a:xfrm>
            <a:off x="468313" y="692150"/>
            <a:ext cx="8210550" cy="547528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9BE9CC12-506A-401E-9D9B-CCDFCECE894B}"/>
              </a:ext>
            </a:extLst>
          </p:cNvPr>
          <p:cNvSpPr>
            <a:spLocks noGrp="1"/>
          </p:cNvSpPr>
          <p:nvPr>
            <p:ph type="title"/>
          </p:nvPr>
        </p:nvSpPr>
        <p:spPr/>
        <p:txBody>
          <a:bodyPr/>
          <a:lstStyle/>
          <a:p>
            <a:r>
              <a:rPr lang="sl-SI" altLang="sl-SI"/>
              <a:t>DA PONTEJEV VODNJAK</a:t>
            </a:r>
            <a:endParaRPr lang="en-US" altLang="sl-SI"/>
          </a:p>
        </p:txBody>
      </p:sp>
      <p:sp>
        <p:nvSpPr>
          <p:cNvPr id="3" name="Ograda vsebine 2">
            <a:extLst>
              <a:ext uri="{FF2B5EF4-FFF2-40B4-BE49-F238E27FC236}">
                <a16:creationId xmlns:a16="http://schemas.microsoft.com/office/drawing/2014/main" id="{C16CAC1C-1270-4203-B195-E1AE6C17D688}"/>
              </a:ext>
            </a:extLst>
          </p:cNvPr>
          <p:cNvSpPr>
            <a:spLocks noGrp="1"/>
          </p:cNvSpPr>
          <p:nvPr>
            <p:ph idx="1"/>
          </p:nvPr>
        </p:nvSpPr>
        <p:spPr/>
        <p:txBody>
          <a:bodyPr rtlCol="0">
            <a:normAutofit fontScale="62500" lnSpcReduction="20000"/>
          </a:bodyPr>
          <a:lstStyle/>
          <a:p>
            <a:pPr fontAlgn="auto">
              <a:spcAft>
                <a:spcPts val="0"/>
              </a:spcAft>
              <a:defRPr/>
            </a:pPr>
            <a:r>
              <a:rPr lang="sl-SI" dirty="0"/>
              <a:t>Da </a:t>
            </a:r>
            <a:r>
              <a:rPr lang="sl-SI" dirty="0" err="1"/>
              <a:t>Pontejev</a:t>
            </a:r>
            <a:r>
              <a:rPr lang="sl-SI" dirty="0"/>
              <a:t> vodnjak stoji na severnem delu Prešernovega trga v Kopru. Trg je nekoč bil imenovan tudi Da </a:t>
            </a:r>
            <a:r>
              <a:rPr lang="sl-SI" dirty="0" err="1"/>
              <a:t>Pontejev</a:t>
            </a:r>
            <a:r>
              <a:rPr lang="sl-SI" dirty="0"/>
              <a:t> trg, prebivalcem pa je tudi znan kot »</a:t>
            </a:r>
            <a:r>
              <a:rPr lang="sl-SI" dirty="0" err="1"/>
              <a:t>Muda</a:t>
            </a:r>
            <a:r>
              <a:rPr lang="sl-SI" dirty="0"/>
              <a:t>«, kar pa je ime glavnih mestnih vrat na tem trgu. Trg je predstavljal glavni stik mesta s kopnim prek </a:t>
            </a:r>
            <a:r>
              <a:rPr lang="sl-SI" dirty="0" err="1"/>
              <a:t>Mudinih</a:t>
            </a:r>
            <a:r>
              <a:rPr lang="sl-SI" dirty="0"/>
              <a:t> vrat, predstavljal pa je tudi končno točko lesenega vodovoda, ki je bil speljan z bližnjih gričev</a:t>
            </a:r>
          </a:p>
          <a:p>
            <a:pPr fontAlgn="auto">
              <a:spcAft>
                <a:spcPts val="0"/>
              </a:spcAft>
              <a:defRPr/>
            </a:pPr>
            <a:r>
              <a:rPr lang="sl-SI" dirty="0"/>
              <a:t>na tem mestu omenja že leta 1423. Današnjo podobo je dobil leta 1666, ko ga je na novo dal postaviti </a:t>
            </a:r>
            <a:r>
              <a:rPr lang="sl-SI" dirty="0" err="1"/>
              <a:t>podestat</a:t>
            </a:r>
            <a:r>
              <a:rPr lang="sl-SI" dirty="0"/>
              <a:t> </a:t>
            </a:r>
            <a:r>
              <a:rPr lang="sl-SI" dirty="0" err="1"/>
              <a:t>Lorenzo</a:t>
            </a:r>
            <a:r>
              <a:rPr lang="sl-SI" dirty="0"/>
              <a:t> Da </a:t>
            </a:r>
            <a:r>
              <a:rPr lang="sl-SI" dirty="0" err="1"/>
              <a:t>Ponte</a:t>
            </a:r>
            <a:r>
              <a:rPr lang="sl-SI" dirty="0"/>
              <a:t>, po katerem se danes tudi imenuje. Vodnjak s svojo obliko tudi spominja na most, ki je predstavljal glavni simbol družine Da </a:t>
            </a:r>
            <a:r>
              <a:rPr lang="sl-SI" dirty="0" err="1"/>
              <a:t>Ponte</a:t>
            </a:r>
            <a:r>
              <a:rPr lang="sl-SI" dirty="0"/>
              <a:t>, Po mnenju nekaterih strokovnjakov je bil vzor za obliko vodnjaka most </a:t>
            </a:r>
            <a:r>
              <a:rPr lang="sl-SI" dirty="0" err="1"/>
              <a:t>Ponte</a:t>
            </a:r>
            <a:r>
              <a:rPr lang="sl-SI" dirty="0"/>
              <a:t> </a:t>
            </a:r>
            <a:r>
              <a:rPr lang="sl-SI" dirty="0" err="1"/>
              <a:t>delle</a:t>
            </a:r>
            <a:r>
              <a:rPr lang="sl-SI" dirty="0"/>
              <a:t> </a:t>
            </a:r>
            <a:r>
              <a:rPr lang="sl-SI" dirty="0" err="1"/>
              <a:t>Guglie</a:t>
            </a:r>
            <a:r>
              <a:rPr lang="sl-SI" dirty="0"/>
              <a:t> v Benetkah </a:t>
            </a:r>
          </a:p>
          <a:p>
            <a:pPr fontAlgn="auto">
              <a:spcAft>
                <a:spcPts val="0"/>
              </a:spcAft>
              <a:defRPr/>
            </a:pPr>
            <a:r>
              <a:rPr lang="sl-SI" dirty="0"/>
              <a:t>Vodnjak je služil kot vir pitne vode za prebivalstvo do leta 1898. Prešernov trg so okoli leta 1990 tudi obnovili, arheološko raziskali ter obnovili tlak. Med arheološkimi deli so naleteli na lesene cevi vodovoda, ki je vodnjak napajal</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C040F623-7D16-451D-B827-DB40AA50F413}"/>
              </a:ext>
            </a:extLst>
          </p:cNvPr>
          <p:cNvSpPr>
            <a:spLocks noGrp="1"/>
          </p:cNvSpPr>
          <p:nvPr>
            <p:ph type="title"/>
          </p:nvPr>
        </p:nvSpPr>
        <p:spPr/>
        <p:txBody>
          <a:bodyPr/>
          <a:lstStyle/>
          <a:p>
            <a:endParaRPr lang="sl-SI" altLang="sl-SI"/>
          </a:p>
        </p:txBody>
      </p:sp>
      <p:pic>
        <p:nvPicPr>
          <p:cNvPr id="4" name="Ograda vsebine 3" descr="3_4fdbe8ca01472580bb27672944135e8a.jpg">
            <a:extLst>
              <a:ext uri="{FF2B5EF4-FFF2-40B4-BE49-F238E27FC236}">
                <a16:creationId xmlns:a16="http://schemas.microsoft.com/office/drawing/2014/main" id="{D56F3730-16D3-4B23-BFC0-26C873AF53C4}"/>
              </a:ext>
            </a:extLst>
          </p:cNvPr>
          <p:cNvPicPr>
            <a:picLocks noGrp="1" noChangeAspect="1"/>
          </p:cNvPicPr>
          <p:nvPr>
            <p:ph idx="1"/>
          </p:nvPr>
        </p:nvPicPr>
        <p:blipFill>
          <a:blip r:embed="rId2"/>
          <a:stretch>
            <a:fillRect/>
          </a:stretch>
        </p:blipFill>
        <p:spPr>
          <a:xfrm>
            <a:off x="539750" y="1196975"/>
            <a:ext cx="8059738" cy="4525963"/>
          </a:xfrm>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a:extLst>
              <a:ext uri="{FF2B5EF4-FFF2-40B4-BE49-F238E27FC236}">
                <a16:creationId xmlns:a16="http://schemas.microsoft.com/office/drawing/2014/main" id="{E9185639-DB1A-40C9-943B-E514809AD548}"/>
              </a:ext>
            </a:extLst>
          </p:cNvPr>
          <p:cNvSpPr>
            <a:spLocks noGrp="1"/>
          </p:cNvSpPr>
          <p:nvPr>
            <p:ph type="title"/>
          </p:nvPr>
        </p:nvSpPr>
        <p:spPr/>
        <p:txBody>
          <a:bodyPr/>
          <a:lstStyle/>
          <a:p>
            <a:r>
              <a:rPr lang="sl-SI" altLang="sl-SI"/>
              <a:t>PIRAN</a:t>
            </a:r>
            <a:endParaRPr lang="en-US" altLang="sl-SI"/>
          </a:p>
        </p:txBody>
      </p:sp>
      <p:sp>
        <p:nvSpPr>
          <p:cNvPr id="3" name="Ograda vsebine 2">
            <a:extLst>
              <a:ext uri="{FF2B5EF4-FFF2-40B4-BE49-F238E27FC236}">
                <a16:creationId xmlns:a16="http://schemas.microsoft.com/office/drawing/2014/main" id="{461C1F39-D2EE-4B96-9D1C-BAB3B458B3BB}"/>
              </a:ext>
            </a:extLst>
          </p:cNvPr>
          <p:cNvSpPr>
            <a:spLocks noGrp="1"/>
          </p:cNvSpPr>
          <p:nvPr>
            <p:ph idx="1"/>
          </p:nvPr>
        </p:nvSpPr>
        <p:spPr/>
        <p:txBody>
          <a:bodyPr rtlCol="0">
            <a:normAutofit fontScale="70000" lnSpcReduction="20000"/>
          </a:bodyPr>
          <a:lstStyle/>
          <a:p>
            <a:pPr fontAlgn="auto">
              <a:spcAft>
                <a:spcPts val="0"/>
              </a:spcAft>
              <a:defRPr/>
            </a:pPr>
            <a:r>
              <a:rPr lang="sl-SI" dirty="0"/>
              <a:t> Piran je staro pristaniško mesto v Slovenski Istri. Mesto je dvojezično, italijansko ime zanj je </a:t>
            </a:r>
            <a:r>
              <a:rPr lang="sl-SI" dirty="0" err="1"/>
              <a:t>Pirano</a:t>
            </a:r>
            <a:r>
              <a:rPr lang="sl-SI" dirty="0"/>
              <a:t>. Leži na rtu Piranskega polotoka. Piran je ohranil srednjeveško zasnovo z ozkimi ulicami in tesno stisnjenimi hišami </a:t>
            </a:r>
          </a:p>
          <a:p>
            <a:pPr fontAlgn="auto">
              <a:spcAft>
                <a:spcPts val="0"/>
              </a:spcAft>
              <a:defRPr/>
            </a:pPr>
            <a:r>
              <a:rPr lang="sl-SI" dirty="0"/>
              <a:t>na hribu gospoduje baročna cerkev svetega Jurija z visokim razglednim stolpom </a:t>
            </a:r>
          </a:p>
          <a:p>
            <a:pPr fontAlgn="auto">
              <a:spcAft>
                <a:spcPts val="0"/>
              </a:spcAft>
              <a:defRPr/>
            </a:pPr>
            <a:r>
              <a:rPr lang="sl-SI" dirty="0"/>
              <a:t>Kraj je bil poseljen že v predrimskem času. V letih med 1909 in 1953 je bil s Portorožem in Lucijo povezan z električno železnico </a:t>
            </a:r>
          </a:p>
          <a:p>
            <a:pPr fontAlgn="auto">
              <a:spcAft>
                <a:spcPts val="0"/>
              </a:spcAft>
              <a:defRPr/>
            </a:pPr>
            <a:r>
              <a:rPr lang="sl-SI" dirty="0"/>
              <a:t>Danes je Piran upravno in turistično središče, ki ob koncih tedna privablja domače in tuje obiskovalce </a:t>
            </a:r>
          </a:p>
          <a:p>
            <a:pPr fontAlgn="auto">
              <a:spcAft>
                <a:spcPts val="0"/>
              </a:spcAft>
              <a:defRPr/>
            </a:pPr>
            <a:r>
              <a:rPr lang="sl-SI" dirty="0"/>
              <a:t>Največje znamenitosti v Piranu so Tartinijev trg, občinska palača, Loža, Benečanka, Tartinijev spomenik, Tartinijeva hiša, kamnita stebra za zastave, sodna palača, Trg 1. maja ali Stari trg in staro mestno obzidje, ki je sestavljeno iz treh obzidij iz različnih obdobij itd.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5A574768-D7A5-4475-9626-222ECD46F264}"/>
              </a:ext>
            </a:extLst>
          </p:cNvPr>
          <p:cNvSpPr>
            <a:spLocks noGrp="1"/>
          </p:cNvSpPr>
          <p:nvPr>
            <p:ph type="title"/>
          </p:nvPr>
        </p:nvSpPr>
        <p:spPr/>
        <p:txBody>
          <a:bodyPr/>
          <a:lstStyle/>
          <a:p>
            <a:endParaRPr lang="sl-SI" altLang="sl-SI"/>
          </a:p>
        </p:txBody>
      </p:sp>
      <p:pic>
        <p:nvPicPr>
          <p:cNvPr id="4" name="Ograda vsebine 3" descr="Piran.jpg">
            <a:extLst>
              <a:ext uri="{FF2B5EF4-FFF2-40B4-BE49-F238E27FC236}">
                <a16:creationId xmlns:a16="http://schemas.microsoft.com/office/drawing/2014/main" id="{E4BBD596-34F6-4889-ABE7-A68C8C7B2A28}"/>
              </a:ext>
            </a:extLst>
          </p:cNvPr>
          <p:cNvPicPr>
            <a:picLocks noGrp="1" noChangeAspect="1"/>
          </p:cNvPicPr>
          <p:nvPr>
            <p:ph idx="1"/>
          </p:nvPr>
        </p:nvPicPr>
        <p:blipFill>
          <a:blip r:embed="rId2" cstate="print"/>
          <a:stretch>
            <a:fillRect/>
          </a:stretch>
        </p:blipFill>
        <p:spPr>
          <a:xfrm>
            <a:off x="251520" y="548680"/>
            <a:ext cx="8627706" cy="5817464"/>
          </a:xfrm>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slov 1">
            <a:extLst>
              <a:ext uri="{FF2B5EF4-FFF2-40B4-BE49-F238E27FC236}">
                <a16:creationId xmlns:a16="http://schemas.microsoft.com/office/drawing/2014/main" id="{53B14DE5-4AE3-413D-9FD7-34BFE4185B78}"/>
              </a:ext>
            </a:extLst>
          </p:cNvPr>
          <p:cNvSpPr>
            <a:spLocks noGrp="1"/>
          </p:cNvSpPr>
          <p:nvPr>
            <p:ph type="title"/>
          </p:nvPr>
        </p:nvSpPr>
        <p:spPr/>
        <p:txBody>
          <a:bodyPr/>
          <a:lstStyle/>
          <a:p>
            <a:r>
              <a:rPr lang="sl-SI" altLang="sl-SI"/>
              <a:t>TARTINIJEV TRG </a:t>
            </a:r>
            <a:endParaRPr lang="en-US" altLang="sl-SI"/>
          </a:p>
        </p:txBody>
      </p:sp>
      <p:sp>
        <p:nvSpPr>
          <p:cNvPr id="3" name="Ograda vsebine 2">
            <a:extLst>
              <a:ext uri="{FF2B5EF4-FFF2-40B4-BE49-F238E27FC236}">
                <a16:creationId xmlns:a16="http://schemas.microsoft.com/office/drawing/2014/main" id="{EB323280-F3DB-4CD9-A1D9-2FD475BD392A}"/>
              </a:ext>
            </a:extLst>
          </p:cNvPr>
          <p:cNvSpPr>
            <a:spLocks noGrp="1"/>
          </p:cNvSpPr>
          <p:nvPr>
            <p:ph idx="1"/>
          </p:nvPr>
        </p:nvSpPr>
        <p:spPr/>
        <p:txBody>
          <a:bodyPr rtlCol="0">
            <a:normAutofit fontScale="85000" lnSpcReduction="10000"/>
          </a:bodyPr>
          <a:lstStyle/>
          <a:p>
            <a:pPr fontAlgn="auto">
              <a:spcAft>
                <a:spcPts val="0"/>
              </a:spcAft>
              <a:defRPr/>
            </a:pPr>
            <a:r>
              <a:rPr lang="sl-SI" dirty="0"/>
              <a:t>Tartinijev trg je postal osrednji piranski trg ob koncu 13. stoletja, današnjo podobo pa je dobil v drugi polovici 19. stoletja </a:t>
            </a:r>
          </a:p>
          <a:p>
            <a:pPr fontAlgn="auto">
              <a:spcAft>
                <a:spcPts val="0"/>
              </a:spcAft>
              <a:defRPr/>
            </a:pPr>
            <a:r>
              <a:rPr lang="sl-SI" dirty="0"/>
              <a:t>Z zasutjem mandrača so ustvarili prostorno tržno ploščad, okoli katere so zgradili vse pomembnejše </a:t>
            </a:r>
            <a:r>
              <a:rPr lang="sl-SI" dirty="0" err="1"/>
              <a:t>municipalne</a:t>
            </a:r>
            <a:r>
              <a:rPr lang="sl-SI" dirty="0"/>
              <a:t> ustanove (občinska in sodna palača) ter meščanske stavbe, od katerih se je v prvotni obliki ohranila le Gotska hiša, imenovana Benečanka</a:t>
            </a:r>
          </a:p>
          <a:p>
            <a:pPr fontAlgn="auto">
              <a:spcAft>
                <a:spcPts val="0"/>
              </a:spcAft>
              <a:defRPr/>
            </a:pPr>
            <a:r>
              <a:rPr lang="sl-SI" dirty="0"/>
              <a:t>Trg so poimenovali po slavnem piranskem rojaku, violinistu in skladatelju </a:t>
            </a:r>
            <a:r>
              <a:rPr lang="sl-SI" dirty="0" err="1"/>
              <a:t>Giuiseppeju</a:t>
            </a:r>
            <a:r>
              <a:rPr lang="sl-SI" dirty="0"/>
              <a:t> Tartiniju (1692-1770), ki je ime rodnega mesta ponesel daleč po svetu</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slov 1">
            <a:extLst>
              <a:ext uri="{FF2B5EF4-FFF2-40B4-BE49-F238E27FC236}">
                <a16:creationId xmlns:a16="http://schemas.microsoft.com/office/drawing/2014/main" id="{C3A866F1-182B-4641-9CF3-AF5B020B3B62}"/>
              </a:ext>
            </a:extLst>
          </p:cNvPr>
          <p:cNvSpPr>
            <a:spLocks noGrp="1"/>
          </p:cNvSpPr>
          <p:nvPr>
            <p:ph type="title"/>
          </p:nvPr>
        </p:nvSpPr>
        <p:spPr/>
        <p:txBody>
          <a:bodyPr/>
          <a:lstStyle/>
          <a:p>
            <a:endParaRPr lang="sl-SI" altLang="sl-SI"/>
          </a:p>
        </p:txBody>
      </p:sp>
      <p:pic>
        <p:nvPicPr>
          <p:cNvPr id="4" name="Ograda vsebine 3" descr="trg.jpeg">
            <a:extLst>
              <a:ext uri="{FF2B5EF4-FFF2-40B4-BE49-F238E27FC236}">
                <a16:creationId xmlns:a16="http://schemas.microsoft.com/office/drawing/2014/main" id="{A069C0E3-BE66-497D-A799-00566704C488}"/>
              </a:ext>
            </a:extLst>
          </p:cNvPr>
          <p:cNvPicPr>
            <a:picLocks noGrp="1" noChangeAspect="1"/>
          </p:cNvPicPr>
          <p:nvPr>
            <p:ph idx="1"/>
          </p:nvPr>
        </p:nvPicPr>
        <p:blipFill>
          <a:blip r:embed="rId2"/>
          <a:stretch>
            <a:fillRect/>
          </a:stretch>
        </p:blipFill>
        <p:spPr>
          <a:xfrm>
            <a:off x="539750" y="1196975"/>
            <a:ext cx="7940675" cy="443388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a:extLst>
              <a:ext uri="{FF2B5EF4-FFF2-40B4-BE49-F238E27FC236}">
                <a16:creationId xmlns:a16="http://schemas.microsoft.com/office/drawing/2014/main" id="{D61B0DA6-A5E5-43C7-A2BA-76215D44EA15}"/>
              </a:ext>
            </a:extLst>
          </p:cNvPr>
          <p:cNvSpPr>
            <a:spLocks noGrp="1"/>
          </p:cNvSpPr>
          <p:nvPr>
            <p:ph type="title"/>
          </p:nvPr>
        </p:nvSpPr>
        <p:spPr/>
        <p:txBody>
          <a:bodyPr/>
          <a:lstStyle/>
          <a:p>
            <a:r>
              <a:rPr lang="sl-SI" altLang="sl-SI"/>
              <a:t>OBČINSKA PALAČA</a:t>
            </a:r>
            <a:endParaRPr lang="en-US" altLang="sl-SI"/>
          </a:p>
        </p:txBody>
      </p:sp>
      <p:sp>
        <p:nvSpPr>
          <p:cNvPr id="3" name="Ograda vsebine 2">
            <a:extLst>
              <a:ext uri="{FF2B5EF4-FFF2-40B4-BE49-F238E27FC236}">
                <a16:creationId xmlns:a16="http://schemas.microsoft.com/office/drawing/2014/main" id="{6A438D9B-7EDE-414D-AF64-5AD47C4A84D9}"/>
              </a:ext>
            </a:extLst>
          </p:cNvPr>
          <p:cNvSpPr>
            <a:spLocks noGrp="1"/>
          </p:cNvSpPr>
          <p:nvPr>
            <p:ph idx="1"/>
          </p:nvPr>
        </p:nvSpPr>
        <p:spPr/>
        <p:txBody>
          <a:bodyPr rtlCol="0">
            <a:normAutofit fontScale="70000" lnSpcReduction="20000"/>
          </a:bodyPr>
          <a:lstStyle/>
          <a:p>
            <a:pPr fontAlgn="auto">
              <a:spcAft>
                <a:spcPts val="0"/>
              </a:spcAft>
              <a:defRPr/>
            </a:pPr>
            <a:r>
              <a:rPr lang="sl-SI" dirty="0"/>
              <a:t>Benečani so ob svojem prihodu v Piran konec 13. stoletja, zunaj takratnega obzidja ob mandraču, postavili mestno hišo</a:t>
            </a:r>
          </a:p>
          <a:p>
            <a:pPr fontAlgn="auto">
              <a:spcAft>
                <a:spcPts val="0"/>
              </a:spcAft>
              <a:defRPr/>
            </a:pPr>
            <a:r>
              <a:rPr lang="sl-SI" dirty="0"/>
              <a:t>Imela je romansko gotski izraz; njena fasada je bila polna vzidanih grbov in napisnih plošč. Porušili so jo leta 1877</a:t>
            </a:r>
          </a:p>
          <a:p>
            <a:pPr fontAlgn="auto">
              <a:spcAft>
                <a:spcPts val="0"/>
              </a:spcAft>
              <a:defRPr/>
            </a:pPr>
            <a:r>
              <a:rPr lang="sl-SI" dirty="0"/>
              <a:t>Poleg stare Mestne hiše so takrat porušili tudi nadhod, ki jo je povezoval z nekdanjo Ložo</a:t>
            </a:r>
          </a:p>
          <a:p>
            <a:pPr fontAlgn="auto">
              <a:spcAft>
                <a:spcPts val="0"/>
              </a:spcAft>
              <a:defRPr/>
            </a:pPr>
            <a:r>
              <a:rPr lang="sl-SI" dirty="0"/>
              <a:t> Novo občinsko palačo so dokončali dve leti pozneje. V njeni osrednji osi je v drugi etaži vzidana kamnita figura leva z odprto knjigo kot spomin na </a:t>
            </a:r>
            <a:r>
              <a:rPr lang="sl-SI" dirty="0" err="1"/>
              <a:t>Serenissimo</a:t>
            </a:r>
            <a:r>
              <a:rPr lang="sl-SI" dirty="0"/>
              <a:t> in staro Mestno hišo</a:t>
            </a:r>
          </a:p>
          <a:p>
            <a:pPr fontAlgn="auto">
              <a:spcAft>
                <a:spcPts val="0"/>
              </a:spcAft>
              <a:defRPr/>
            </a:pPr>
            <a:r>
              <a:rPr lang="sl-SI" dirty="0"/>
              <a:t> Beneški lev s knjigo je bil vzidan na večini pomembnejših mestnih stavb, odprta knjiga je pomenil mir, zaprta pa vojno</a:t>
            </a:r>
          </a:p>
          <a:p>
            <a:pPr fontAlgn="auto">
              <a:spcAft>
                <a:spcPts val="0"/>
              </a:spcAft>
              <a:defRPr/>
            </a:pPr>
            <a:r>
              <a:rPr lang="sl-SI" dirty="0"/>
              <a:t> V atriju palače so vzidane napisne plošče z nekaterimi grbi iz stare Mestne hiše ter </a:t>
            </a:r>
            <a:r>
              <a:rPr lang="sl-SI" dirty="0" err="1"/>
              <a:t>poligonalni</a:t>
            </a:r>
            <a:r>
              <a:rPr lang="sl-SI" dirty="0"/>
              <a:t> kamen s količinskimi merami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11AF79FB-249A-4718-8B87-6F0D5EA8DB88}"/>
              </a:ext>
            </a:extLst>
          </p:cNvPr>
          <p:cNvSpPr>
            <a:spLocks noGrp="1"/>
          </p:cNvSpPr>
          <p:nvPr>
            <p:ph type="title"/>
          </p:nvPr>
        </p:nvSpPr>
        <p:spPr/>
        <p:txBody>
          <a:bodyPr/>
          <a:lstStyle/>
          <a:p>
            <a:r>
              <a:rPr lang="sl-SI" altLang="sl-SI"/>
              <a:t>KOMEN </a:t>
            </a:r>
            <a:endParaRPr lang="en-US" altLang="sl-SI"/>
          </a:p>
        </p:txBody>
      </p:sp>
      <p:sp>
        <p:nvSpPr>
          <p:cNvPr id="4099" name="Ograda vsebine 2">
            <a:extLst>
              <a:ext uri="{FF2B5EF4-FFF2-40B4-BE49-F238E27FC236}">
                <a16:creationId xmlns:a16="http://schemas.microsoft.com/office/drawing/2014/main" id="{AF9D3555-D4FF-4673-8309-E5204E9E3EF6}"/>
              </a:ext>
            </a:extLst>
          </p:cNvPr>
          <p:cNvSpPr>
            <a:spLocks noGrp="1"/>
          </p:cNvSpPr>
          <p:nvPr>
            <p:ph idx="1"/>
          </p:nvPr>
        </p:nvSpPr>
        <p:spPr/>
        <p:txBody>
          <a:bodyPr/>
          <a:lstStyle/>
          <a:p>
            <a:r>
              <a:rPr lang="sl-SI" altLang="sl-SI"/>
              <a:t>Najbolj poznan kraj v občini je Štanjel</a:t>
            </a:r>
          </a:p>
          <a:p>
            <a:r>
              <a:rPr lang="sl-SI" altLang="sl-SI"/>
              <a:t>Grad Štanjel</a:t>
            </a:r>
          </a:p>
          <a:p>
            <a:r>
              <a:rPr lang="sl-SI" altLang="sl-SI"/>
              <a:t>Ferrarijev vrt</a:t>
            </a:r>
          </a:p>
          <a:p>
            <a:r>
              <a:rPr lang="sl-SI" altLang="sl-SI"/>
              <a:t>Rojstna hiša Maksa Fabianija</a:t>
            </a:r>
          </a:p>
          <a:p>
            <a:endParaRPr lang="en-US" altLang="sl-S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a:extLst>
              <a:ext uri="{FF2B5EF4-FFF2-40B4-BE49-F238E27FC236}">
                <a16:creationId xmlns:a16="http://schemas.microsoft.com/office/drawing/2014/main" id="{5EE28DC4-9394-4F86-A3B8-0FDD4A0EBBCD}"/>
              </a:ext>
            </a:extLst>
          </p:cNvPr>
          <p:cNvSpPr>
            <a:spLocks noGrp="1"/>
          </p:cNvSpPr>
          <p:nvPr>
            <p:ph type="title"/>
          </p:nvPr>
        </p:nvSpPr>
        <p:spPr/>
        <p:txBody>
          <a:bodyPr/>
          <a:lstStyle/>
          <a:p>
            <a:endParaRPr lang="sl-SI" altLang="sl-SI"/>
          </a:p>
        </p:txBody>
      </p:sp>
      <p:pic>
        <p:nvPicPr>
          <p:cNvPr id="4" name="Ograda vsebine 3" descr="IMG_7247_piran_tartinijev_trg_obcinska_palaca_big.jpg">
            <a:extLst>
              <a:ext uri="{FF2B5EF4-FFF2-40B4-BE49-F238E27FC236}">
                <a16:creationId xmlns:a16="http://schemas.microsoft.com/office/drawing/2014/main" id="{155D762A-7AE2-48F8-8460-8FD2DD4AB32E}"/>
              </a:ext>
            </a:extLst>
          </p:cNvPr>
          <p:cNvPicPr>
            <a:picLocks noGrp="1" noChangeAspect="1"/>
          </p:cNvPicPr>
          <p:nvPr>
            <p:ph idx="1"/>
          </p:nvPr>
        </p:nvPicPr>
        <p:blipFill>
          <a:blip r:embed="rId2"/>
          <a:stretch>
            <a:fillRect/>
          </a:stretch>
        </p:blipFill>
        <p:spPr>
          <a:xfrm>
            <a:off x="539750" y="404813"/>
            <a:ext cx="7970838" cy="597852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slov 1">
            <a:extLst>
              <a:ext uri="{FF2B5EF4-FFF2-40B4-BE49-F238E27FC236}">
                <a16:creationId xmlns:a16="http://schemas.microsoft.com/office/drawing/2014/main" id="{27B32E91-9623-4037-9FDC-17339C8DFCC9}"/>
              </a:ext>
            </a:extLst>
          </p:cNvPr>
          <p:cNvSpPr>
            <a:spLocks noGrp="1"/>
          </p:cNvSpPr>
          <p:nvPr>
            <p:ph type="title"/>
          </p:nvPr>
        </p:nvSpPr>
        <p:spPr/>
        <p:txBody>
          <a:bodyPr/>
          <a:lstStyle/>
          <a:p>
            <a:r>
              <a:rPr lang="sl-SI" altLang="sl-SI"/>
              <a:t>BENEČANKA</a:t>
            </a:r>
            <a:endParaRPr lang="en-US" altLang="sl-SI"/>
          </a:p>
        </p:txBody>
      </p:sp>
      <p:sp>
        <p:nvSpPr>
          <p:cNvPr id="3" name="Ograda vsebine 2">
            <a:extLst>
              <a:ext uri="{FF2B5EF4-FFF2-40B4-BE49-F238E27FC236}">
                <a16:creationId xmlns:a16="http://schemas.microsoft.com/office/drawing/2014/main" id="{1B83CD09-B7A4-4D84-A766-34F7C55AAAB1}"/>
              </a:ext>
            </a:extLst>
          </p:cNvPr>
          <p:cNvSpPr>
            <a:spLocks noGrp="1"/>
          </p:cNvSpPr>
          <p:nvPr>
            <p:ph idx="1"/>
          </p:nvPr>
        </p:nvSpPr>
        <p:spPr/>
        <p:txBody>
          <a:bodyPr rtlCol="0">
            <a:normAutofit fontScale="70000" lnSpcReduction="20000"/>
          </a:bodyPr>
          <a:lstStyle/>
          <a:p>
            <a:pPr fontAlgn="auto">
              <a:spcAft>
                <a:spcPts val="0"/>
              </a:spcAft>
              <a:defRPr/>
            </a:pPr>
            <a:r>
              <a:rPr lang="sl-SI" dirty="0"/>
              <a:t>Na stičišču ulice IX. korpusa in Tartinijevega trga stoji prelepa rdeča stavba, najlepši primerek beneško-gotske arhitekture v Piranu</a:t>
            </a:r>
          </a:p>
          <a:p>
            <a:pPr fontAlgn="auto">
              <a:spcAft>
                <a:spcPts val="0"/>
              </a:spcAft>
              <a:defRPr/>
            </a:pPr>
            <a:r>
              <a:rPr lang="sl-SI" dirty="0"/>
              <a:t> Zgrajena je bila sredi 15. stoletja in je tako najstarejša ohranjena hiša na Tartinijevem trgu, njeno zunanjost krasijo izjemno lepo oblikovani arhitekturni členi in bogato kamnito okrasje, najizrazitejši je vogalni gotski balkon</a:t>
            </a:r>
          </a:p>
          <a:p>
            <a:pPr fontAlgn="auto">
              <a:spcAft>
                <a:spcPts val="0"/>
              </a:spcAft>
              <a:defRPr/>
            </a:pPr>
            <a:r>
              <a:rPr lang="sl-SI" dirty="0"/>
              <a:t> Med oknoma drugega nadstropja je vzidana kamnita plošča s stoječim levom, pod katerim je napis »</a:t>
            </a:r>
            <a:r>
              <a:rPr lang="sl-SI" dirty="0" err="1"/>
              <a:t>Lassa</a:t>
            </a:r>
            <a:r>
              <a:rPr lang="sl-SI" dirty="0"/>
              <a:t> pur dir« (Pusti, naj govore). V zvezi s tem napisom se je v Piranu po ustnem izročilu ohranila legenda, ki pravi, da se je neki bogati beneški trgovec zaljubil v lepo Pirančanko in ji kot dokaz svoje ljubezni zgradil hišo tik ob mestni loži. Ljubosumni Pirančani so ju zavistno opravljali, par pa si je v obrambo omislil napis, ki se je ohranil do danes.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slov 1">
            <a:extLst>
              <a:ext uri="{FF2B5EF4-FFF2-40B4-BE49-F238E27FC236}">
                <a16:creationId xmlns:a16="http://schemas.microsoft.com/office/drawing/2014/main" id="{21922440-E7E0-4800-AE00-3E49E90E928C}"/>
              </a:ext>
            </a:extLst>
          </p:cNvPr>
          <p:cNvSpPr>
            <a:spLocks noGrp="1"/>
          </p:cNvSpPr>
          <p:nvPr>
            <p:ph type="title"/>
          </p:nvPr>
        </p:nvSpPr>
        <p:spPr/>
        <p:txBody>
          <a:bodyPr/>
          <a:lstStyle/>
          <a:p>
            <a:endParaRPr lang="sl-SI" altLang="sl-SI"/>
          </a:p>
        </p:txBody>
      </p:sp>
      <p:pic>
        <p:nvPicPr>
          <p:cNvPr id="4" name="Ograda vsebine 3" descr="3345947908.jpg">
            <a:extLst>
              <a:ext uri="{FF2B5EF4-FFF2-40B4-BE49-F238E27FC236}">
                <a16:creationId xmlns:a16="http://schemas.microsoft.com/office/drawing/2014/main" id="{FFE521C6-A9CC-41C6-9B39-6D7DFB43E385}"/>
              </a:ext>
            </a:extLst>
          </p:cNvPr>
          <p:cNvPicPr>
            <a:picLocks noGrp="1" noChangeAspect="1"/>
          </p:cNvPicPr>
          <p:nvPr>
            <p:ph idx="1"/>
          </p:nvPr>
        </p:nvPicPr>
        <p:blipFill>
          <a:blip r:embed="rId2"/>
          <a:stretch>
            <a:fillRect/>
          </a:stretch>
        </p:blipFill>
        <p:spPr>
          <a:xfrm>
            <a:off x="1692275" y="333375"/>
            <a:ext cx="5040313" cy="614997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slov 1">
            <a:extLst>
              <a:ext uri="{FF2B5EF4-FFF2-40B4-BE49-F238E27FC236}">
                <a16:creationId xmlns:a16="http://schemas.microsoft.com/office/drawing/2014/main" id="{16569FF0-7340-4B57-864A-79CE9C87F345}"/>
              </a:ext>
            </a:extLst>
          </p:cNvPr>
          <p:cNvSpPr>
            <a:spLocks noGrp="1"/>
          </p:cNvSpPr>
          <p:nvPr>
            <p:ph type="title"/>
          </p:nvPr>
        </p:nvSpPr>
        <p:spPr/>
        <p:txBody>
          <a:bodyPr/>
          <a:lstStyle/>
          <a:p>
            <a:r>
              <a:rPr lang="sl-SI" altLang="sl-SI"/>
              <a:t>TARTINIJEV SPOMENIK</a:t>
            </a:r>
            <a:endParaRPr lang="en-US" altLang="sl-SI"/>
          </a:p>
        </p:txBody>
      </p:sp>
      <p:sp>
        <p:nvSpPr>
          <p:cNvPr id="3" name="Ograda vsebine 2">
            <a:extLst>
              <a:ext uri="{FF2B5EF4-FFF2-40B4-BE49-F238E27FC236}">
                <a16:creationId xmlns:a16="http://schemas.microsoft.com/office/drawing/2014/main" id="{61F6F0A0-205A-48F3-85DB-E873BB960887}"/>
              </a:ext>
            </a:extLst>
          </p:cNvPr>
          <p:cNvSpPr>
            <a:spLocks noGrp="1"/>
          </p:cNvSpPr>
          <p:nvPr>
            <p:ph idx="1"/>
          </p:nvPr>
        </p:nvSpPr>
        <p:spPr/>
        <p:txBody>
          <a:bodyPr rtlCol="0">
            <a:normAutofit fontScale="92500" lnSpcReduction="20000"/>
          </a:bodyPr>
          <a:lstStyle/>
          <a:p>
            <a:pPr fontAlgn="auto">
              <a:spcAft>
                <a:spcPts val="0"/>
              </a:spcAft>
              <a:defRPr/>
            </a:pPr>
            <a:r>
              <a:rPr lang="sl-SI" dirty="0"/>
              <a:t>Ob 200-letnici rojstva svojega velikega umetnika leta 1892 so Pirančani želeli postaviti spomenik Tartiniju, vendar pa so se dela nekoliko zavlekla, tako da so šele leta 1896 na visok podstavek postavili bronasti kip »mojstra« v nadnaravni velikosti</a:t>
            </a:r>
          </a:p>
          <a:p>
            <a:pPr fontAlgn="auto">
              <a:spcAft>
                <a:spcPts val="0"/>
              </a:spcAft>
              <a:defRPr/>
            </a:pPr>
            <a:r>
              <a:rPr lang="sl-SI" dirty="0"/>
              <a:t> Spomenik je delo beneškega kiparja Antonia dal </a:t>
            </a:r>
            <a:r>
              <a:rPr lang="sl-SI" dirty="0" err="1"/>
              <a:t>Zotta</a:t>
            </a:r>
            <a:endParaRPr lang="sl-SI" dirty="0"/>
          </a:p>
          <a:p>
            <a:pPr fontAlgn="auto">
              <a:spcAft>
                <a:spcPts val="0"/>
              </a:spcAft>
              <a:defRPr/>
            </a:pPr>
            <a:r>
              <a:rPr lang="sl-SI" dirty="0"/>
              <a:t>Z domišljeno postavitvijo obvladuje trg in ga prostorsko povezuje s kompleksom cerkve sv. Jurija, ki dominira nad mestom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slov 1">
            <a:extLst>
              <a:ext uri="{FF2B5EF4-FFF2-40B4-BE49-F238E27FC236}">
                <a16:creationId xmlns:a16="http://schemas.microsoft.com/office/drawing/2014/main" id="{9BA0D84B-975F-4D00-BB9C-4E79E3B328A8}"/>
              </a:ext>
            </a:extLst>
          </p:cNvPr>
          <p:cNvSpPr>
            <a:spLocks noGrp="1"/>
          </p:cNvSpPr>
          <p:nvPr>
            <p:ph type="title"/>
          </p:nvPr>
        </p:nvSpPr>
        <p:spPr/>
        <p:txBody>
          <a:bodyPr/>
          <a:lstStyle/>
          <a:p>
            <a:endParaRPr lang="sl-SI" altLang="sl-SI"/>
          </a:p>
        </p:txBody>
      </p:sp>
      <p:pic>
        <p:nvPicPr>
          <p:cNvPr id="4" name="Ograda vsebine 3" descr="spomenik.jpg">
            <a:extLst>
              <a:ext uri="{FF2B5EF4-FFF2-40B4-BE49-F238E27FC236}">
                <a16:creationId xmlns:a16="http://schemas.microsoft.com/office/drawing/2014/main" id="{CE5AD0C7-6924-4684-AD00-26E28414CC7A}"/>
              </a:ext>
            </a:extLst>
          </p:cNvPr>
          <p:cNvPicPr>
            <a:picLocks noGrp="1" noChangeAspect="1"/>
          </p:cNvPicPr>
          <p:nvPr>
            <p:ph idx="1"/>
          </p:nvPr>
        </p:nvPicPr>
        <p:blipFill>
          <a:blip r:embed="rId2"/>
          <a:stretch>
            <a:fillRect/>
          </a:stretch>
        </p:blipFill>
        <p:spPr>
          <a:xfrm>
            <a:off x="468313" y="260350"/>
            <a:ext cx="8042275" cy="60325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a:extLst>
              <a:ext uri="{FF2B5EF4-FFF2-40B4-BE49-F238E27FC236}">
                <a16:creationId xmlns:a16="http://schemas.microsoft.com/office/drawing/2014/main" id="{7639531E-831A-4424-81F5-DC78F2441E82}"/>
              </a:ext>
            </a:extLst>
          </p:cNvPr>
          <p:cNvSpPr>
            <a:spLocks noGrp="1"/>
          </p:cNvSpPr>
          <p:nvPr>
            <p:ph type="title"/>
          </p:nvPr>
        </p:nvSpPr>
        <p:spPr/>
        <p:txBody>
          <a:bodyPr/>
          <a:lstStyle/>
          <a:p>
            <a:r>
              <a:rPr lang="sl-SI" altLang="sl-SI"/>
              <a:t>TARTINIJEVA HIŠA</a:t>
            </a:r>
            <a:endParaRPr lang="en-US" altLang="sl-SI"/>
          </a:p>
        </p:txBody>
      </p:sp>
      <p:sp>
        <p:nvSpPr>
          <p:cNvPr id="3" name="Ograda vsebine 2">
            <a:extLst>
              <a:ext uri="{FF2B5EF4-FFF2-40B4-BE49-F238E27FC236}">
                <a16:creationId xmlns:a16="http://schemas.microsoft.com/office/drawing/2014/main" id="{C5CC2782-05C7-4A73-959E-EF8038CB20B2}"/>
              </a:ext>
            </a:extLst>
          </p:cNvPr>
          <p:cNvSpPr>
            <a:spLocks noGrp="1"/>
          </p:cNvSpPr>
          <p:nvPr>
            <p:ph idx="1"/>
          </p:nvPr>
        </p:nvSpPr>
        <p:spPr/>
        <p:txBody>
          <a:bodyPr rtlCol="0">
            <a:normAutofit fontScale="62500" lnSpcReduction="20000"/>
          </a:bodyPr>
          <a:lstStyle/>
          <a:p>
            <a:pPr fontAlgn="auto">
              <a:spcAft>
                <a:spcPts val="0"/>
              </a:spcAft>
              <a:defRPr/>
            </a:pPr>
            <a:r>
              <a:rPr lang="sl-SI" dirty="0"/>
              <a:t>Stavba spada med najstarejše hiše v tržnem stavbnem plašču</a:t>
            </a:r>
          </a:p>
          <a:p>
            <a:pPr fontAlgn="auto">
              <a:spcAft>
                <a:spcPts val="0"/>
              </a:spcAft>
              <a:defRPr/>
            </a:pPr>
            <a:r>
              <a:rPr lang="sl-SI" dirty="0"/>
              <a:t> Mestne listine iz leta 1384 jo omenjajo kot gotsko stavbo »</a:t>
            </a:r>
            <a:r>
              <a:rPr lang="sl-SI" dirty="0" err="1"/>
              <a:t>Casa</a:t>
            </a:r>
            <a:r>
              <a:rPr lang="sl-SI" dirty="0"/>
              <a:t> </a:t>
            </a:r>
            <a:r>
              <a:rPr lang="sl-SI" dirty="0" err="1"/>
              <a:t>Pizagrua</a:t>
            </a:r>
            <a:r>
              <a:rPr lang="sl-SI" dirty="0"/>
              <a:t>«, kasneje so njeno zunanjost predelali v neoklasicističnem slogu</a:t>
            </a:r>
          </a:p>
          <a:p>
            <a:pPr fontAlgn="auto">
              <a:spcAft>
                <a:spcPts val="0"/>
              </a:spcAft>
              <a:defRPr/>
            </a:pPr>
            <a:r>
              <a:rPr lang="sl-SI" dirty="0"/>
              <a:t>V njej je bil rojen </a:t>
            </a:r>
            <a:r>
              <a:rPr lang="sl-SI" dirty="0" err="1"/>
              <a:t>Guiseppe</a:t>
            </a:r>
            <a:r>
              <a:rPr lang="sl-SI" dirty="0"/>
              <a:t> Tartini. Nazadnje je bila prenovljena v letih 1985-1991.</a:t>
            </a:r>
          </a:p>
          <a:p>
            <a:pPr fontAlgn="auto">
              <a:spcAft>
                <a:spcPts val="0"/>
              </a:spcAft>
              <a:defRPr/>
            </a:pPr>
            <a:r>
              <a:rPr lang="sl-SI" dirty="0"/>
              <a:t> V hiši je sedež Skupnosti Italijanov, ki je od letos tudi lastnica zgradbe. Namenjena je kulturnim </a:t>
            </a:r>
            <a:r>
              <a:rPr lang="sl-SI" dirty="0" err="1"/>
              <a:t>pritreditvam</a:t>
            </a:r>
            <a:r>
              <a:rPr lang="sl-SI" dirty="0"/>
              <a:t>, razstavam in različnim umetniškim delavnicam. </a:t>
            </a:r>
          </a:p>
          <a:p>
            <a:pPr fontAlgn="auto">
              <a:spcAft>
                <a:spcPts val="0"/>
              </a:spcAft>
              <a:defRPr/>
            </a:pPr>
            <a:r>
              <a:rPr lang="sl-SI" dirty="0"/>
              <a:t>V prvem nadstropju je urejena Tartinijeva spominska soba s predmeti, ki jih je umetnik zapustil družini Tartini. </a:t>
            </a:r>
            <a:r>
              <a:rPr lang="sl-SI" dirty="0" err="1"/>
              <a:t>Najzanimvejši</a:t>
            </a:r>
            <a:r>
              <a:rPr lang="sl-SI" dirty="0"/>
              <a:t> eksponati so: posmrtna maska, mojstrova violina, črtalnik, bakrorez z upodobitvijo Tartinijevih sanj in Tartinijev portret v olju. </a:t>
            </a:r>
          </a:p>
          <a:p>
            <a:pPr fontAlgn="auto">
              <a:spcAft>
                <a:spcPts val="0"/>
              </a:spcAft>
              <a:defRPr/>
            </a:pPr>
            <a:r>
              <a:rPr lang="sl-SI" dirty="0"/>
              <a:t>Med rokopisnim gradivom je najbolj </a:t>
            </a:r>
            <a:r>
              <a:rPr lang="sl-SI" dirty="0" err="1"/>
              <a:t>nzanimivo</a:t>
            </a:r>
            <a:r>
              <a:rPr lang="sl-SI" dirty="0"/>
              <a:t> pismo slavni violinistki, Tartinijevi </a:t>
            </a:r>
            <a:r>
              <a:rPr lang="sl-SI" dirty="0" err="1"/>
              <a:t>učenkim</a:t>
            </a:r>
            <a:r>
              <a:rPr lang="sl-SI" dirty="0"/>
              <a:t> </a:t>
            </a:r>
            <a:r>
              <a:rPr lang="sl-SI" dirty="0" err="1"/>
              <a:t>Maddaleni</a:t>
            </a:r>
            <a:r>
              <a:rPr lang="sl-SI" dirty="0"/>
              <a:t> </a:t>
            </a:r>
            <a:r>
              <a:rPr lang="sl-SI" dirty="0" err="1"/>
              <a:t>Lombardini</a:t>
            </a:r>
            <a:r>
              <a:rPr lang="sl-SI" dirty="0"/>
              <a:t>, v katerem razlaga pravila </a:t>
            </a:r>
            <a:r>
              <a:rPr lang="sl-SI" dirty="0" err="1"/>
              <a:t>lokovne</a:t>
            </a:r>
            <a:r>
              <a:rPr lang="sl-SI" dirty="0"/>
              <a:t> tehnike.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aslov 1">
            <a:extLst>
              <a:ext uri="{FF2B5EF4-FFF2-40B4-BE49-F238E27FC236}">
                <a16:creationId xmlns:a16="http://schemas.microsoft.com/office/drawing/2014/main" id="{3F2EF427-86E7-4ACB-84EF-83AB7D8B55A5}"/>
              </a:ext>
            </a:extLst>
          </p:cNvPr>
          <p:cNvSpPr>
            <a:spLocks noGrp="1"/>
          </p:cNvSpPr>
          <p:nvPr>
            <p:ph type="title"/>
          </p:nvPr>
        </p:nvSpPr>
        <p:spPr/>
        <p:txBody>
          <a:bodyPr/>
          <a:lstStyle/>
          <a:p>
            <a:r>
              <a:rPr lang="sl-SI" altLang="sl-SI"/>
              <a:t>TRG PRVEGA MAJA</a:t>
            </a:r>
            <a:endParaRPr lang="en-US" altLang="sl-SI"/>
          </a:p>
        </p:txBody>
      </p:sp>
      <p:sp>
        <p:nvSpPr>
          <p:cNvPr id="3" name="Ograda vsebine 2">
            <a:extLst>
              <a:ext uri="{FF2B5EF4-FFF2-40B4-BE49-F238E27FC236}">
                <a16:creationId xmlns:a16="http://schemas.microsoft.com/office/drawing/2014/main" id="{1C0937C3-92B3-45D4-A06B-421DB152D39E}"/>
              </a:ext>
            </a:extLst>
          </p:cNvPr>
          <p:cNvSpPr>
            <a:spLocks noGrp="1"/>
          </p:cNvSpPr>
          <p:nvPr>
            <p:ph idx="1"/>
          </p:nvPr>
        </p:nvSpPr>
        <p:spPr/>
        <p:txBody>
          <a:bodyPr rtlCol="0">
            <a:normAutofit fontScale="62500" lnSpcReduction="20000"/>
          </a:bodyPr>
          <a:lstStyle/>
          <a:p>
            <a:pPr fontAlgn="auto">
              <a:spcAft>
                <a:spcPts val="0"/>
              </a:spcAft>
              <a:defRPr/>
            </a:pPr>
            <a:r>
              <a:rPr lang="sl-SI" dirty="0"/>
              <a:t>Trg 1. maja ali Stari trg (</a:t>
            </a:r>
            <a:r>
              <a:rPr lang="sl-SI" dirty="0" err="1"/>
              <a:t>Piazza</a:t>
            </a:r>
            <a:r>
              <a:rPr lang="sl-SI" dirty="0"/>
              <a:t> </a:t>
            </a:r>
            <a:r>
              <a:rPr lang="sl-SI" dirty="0" err="1"/>
              <a:t>vecchia</a:t>
            </a:r>
            <a:r>
              <a:rPr lang="sl-SI" dirty="0"/>
              <a:t>), kot se je </a:t>
            </a:r>
            <a:r>
              <a:rPr lang="sl-SI" dirty="0" err="1"/>
              <a:t>prbvotno</a:t>
            </a:r>
            <a:r>
              <a:rPr lang="sl-SI" dirty="0"/>
              <a:t> imenoval, je središče stare Punte</a:t>
            </a:r>
          </a:p>
          <a:p>
            <a:pPr fontAlgn="auto">
              <a:spcAft>
                <a:spcPts val="0"/>
              </a:spcAft>
              <a:defRPr/>
            </a:pPr>
            <a:r>
              <a:rPr lang="sl-SI" dirty="0"/>
              <a:t> Nanj se stekajo glavne piranske ulice. Trg je priljubljeno zbirališče piranskih otrok. V poletnih mesecih so na osrednji ploščadi številne glasbene, plesne in gledališke prireditve</a:t>
            </a:r>
          </a:p>
          <a:p>
            <a:pPr fontAlgn="auto">
              <a:spcAft>
                <a:spcPts val="0"/>
              </a:spcAft>
              <a:defRPr/>
            </a:pPr>
            <a:r>
              <a:rPr lang="sl-SI" dirty="0"/>
              <a:t>Stari trg je bil upravno središče mesta vse do 13. stoletja. Tu je stala stara mestna palača (Danes na tem mestu stoji gostišče Delfin)</a:t>
            </a:r>
          </a:p>
          <a:p>
            <a:pPr fontAlgn="auto">
              <a:spcAft>
                <a:spcPts val="0"/>
              </a:spcAft>
              <a:defRPr/>
            </a:pPr>
            <a:r>
              <a:rPr lang="sl-SI" dirty="0"/>
              <a:t>Do današnjega dne se je na trgu ohranila cerkev sv. </a:t>
            </a:r>
            <a:r>
              <a:rPr lang="sl-SI" dirty="0" err="1"/>
              <a:t>Donata</a:t>
            </a:r>
            <a:r>
              <a:rPr lang="sl-SI" dirty="0"/>
              <a:t>, zgrajena v prvi polovici 14. stoletja. Njena notranjost je namenjena prodajni galeriji</a:t>
            </a:r>
          </a:p>
          <a:p>
            <a:pPr fontAlgn="auto">
              <a:spcAft>
                <a:spcPts val="0"/>
              </a:spcAft>
              <a:defRPr/>
            </a:pPr>
            <a:r>
              <a:rPr lang="sl-SI" dirty="0"/>
              <a:t>Na sredi trga stoji kamnit </a:t>
            </a:r>
            <a:r>
              <a:rPr lang="sl-SI" dirty="0" err="1"/>
              <a:t>zbirlanik</a:t>
            </a:r>
            <a:r>
              <a:rPr lang="sl-SI" dirty="0"/>
              <a:t> vode - deževnice. Zgradili so ga po hudi suši leta 1775. V zadnjem delu zbiralnika sta dva kipa </a:t>
            </a:r>
            <a:r>
              <a:rPr lang="sl-SI" dirty="0" err="1"/>
              <a:t>puttov</a:t>
            </a:r>
            <a:r>
              <a:rPr lang="sl-SI" dirty="0"/>
              <a:t> na podstavku: prvi drži ribo, drugi posodo. V zbiralnik so speljani žlebovi s streh okoliških hiš. Voda je pronicala </a:t>
            </a:r>
            <a:r>
              <a:rPr lang="sl-SI" dirty="0" err="1"/>
              <a:t>sokozi</a:t>
            </a:r>
            <a:r>
              <a:rPr lang="sl-SI" dirty="0"/>
              <a:t> kamnite bloke, pesek in mivko ter se prečiščena zbirala v velikem vodnjaku</a:t>
            </a:r>
          </a:p>
          <a:p>
            <a:pPr fontAlgn="auto">
              <a:spcAft>
                <a:spcPts val="0"/>
              </a:spcAft>
              <a:defRPr/>
            </a:pPr>
            <a:r>
              <a:rPr lang="sl-SI" dirty="0"/>
              <a:t> Na sredi ploščadi se nahajata dva manjša vodnjaka, ki pa sta služila za čiščenje velikega vodnjaka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slov 1">
            <a:extLst>
              <a:ext uri="{FF2B5EF4-FFF2-40B4-BE49-F238E27FC236}">
                <a16:creationId xmlns:a16="http://schemas.microsoft.com/office/drawing/2014/main" id="{0167A352-76B7-4436-8280-84303B56EE14}"/>
              </a:ext>
            </a:extLst>
          </p:cNvPr>
          <p:cNvSpPr>
            <a:spLocks noGrp="1"/>
          </p:cNvSpPr>
          <p:nvPr>
            <p:ph type="title"/>
          </p:nvPr>
        </p:nvSpPr>
        <p:spPr/>
        <p:txBody>
          <a:bodyPr/>
          <a:lstStyle/>
          <a:p>
            <a:endParaRPr lang="sl-SI" altLang="sl-SI"/>
          </a:p>
        </p:txBody>
      </p:sp>
      <p:pic>
        <p:nvPicPr>
          <p:cNvPr id="4" name="Ograda vsebine 3" descr="trg_prvega_maja.jpg">
            <a:extLst>
              <a:ext uri="{FF2B5EF4-FFF2-40B4-BE49-F238E27FC236}">
                <a16:creationId xmlns:a16="http://schemas.microsoft.com/office/drawing/2014/main" id="{A5C75D11-F62E-42B6-9E62-EAB850348A2D}"/>
              </a:ext>
            </a:extLst>
          </p:cNvPr>
          <p:cNvPicPr>
            <a:picLocks noGrp="1" noChangeAspect="1"/>
          </p:cNvPicPr>
          <p:nvPr>
            <p:ph idx="1"/>
          </p:nvPr>
        </p:nvPicPr>
        <p:blipFill>
          <a:blip r:embed="rId2"/>
          <a:stretch>
            <a:fillRect/>
          </a:stretch>
        </p:blipFill>
        <p:spPr>
          <a:xfrm>
            <a:off x="611188" y="1196975"/>
            <a:ext cx="8064500" cy="4538663"/>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Naslov 1">
            <a:extLst>
              <a:ext uri="{FF2B5EF4-FFF2-40B4-BE49-F238E27FC236}">
                <a16:creationId xmlns:a16="http://schemas.microsoft.com/office/drawing/2014/main" id="{36D64E57-1A64-404F-9224-5FFD63A1EB1C}"/>
              </a:ext>
            </a:extLst>
          </p:cNvPr>
          <p:cNvSpPr>
            <a:spLocks noGrp="1"/>
          </p:cNvSpPr>
          <p:nvPr>
            <p:ph type="title"/>
          </p:nvPr>
        </p:nvSpPr>
        <p:spPr/>
        <p:txBody>
          <a:bodyPr/>
          <a:lstStyle/>
          <a:p>
            <a:r>
              <a:rPr lang="sl-SI" altLang="sl-SI"/>
              <a:t>CERKEV SV. JURIJA</a:t>
            </a:r>
            <a:endParaRPr lang="en-US" altLang="sl-SI"/>
          </a:p>
        </p:txBody>
      </p:sp>
      <p:sp>
        <p:nvSpPr>
          <p:cNvPr id="3" name="Ograda vsebine 2">
            <a:extLst>
              <a:ext uri="{FF2B5EF4-FFF2-40B4-BE49-F238E27FC236}">
                <a16:creationId xmlns:a16="http://schemas.microsoft.com/office/drawing/2014/main" id="{3502C713-1A23-451B-BD97-A3A6001D0C23}"/>
              </a:ext>
            </a:extLst>
          </p:cNvPr>
          <p:cNvSpPr>
            <a:spLocks noGrp="1"/>
          </p:cNvSpPr>
          <p:nvPr>
            <p:ph idx="1"/>
          </p:nvPr>
        </p:nvSpPr>
        <p:spPr/>
        <p:txBody>
          <a:bodyPr rtlCol="0">
            <a:normAutofit fontScale="62500" lnSpcReduction="20000"/>
          </a:bodyPr>
          <a:lstStyle/>
          <a:p>
            <a:pPr fontAlgn="auto">
              <a:spcAft>
                <a:spcPts val="0"/>
              </a:spcAft>
              <a:defRPr/>
            </a:pPr>
            <a:r>
              <a:rPr lang="sl-SI" dirty="0"/>
              <a:t>Nad strnjenim mestnim središčem kraljuje cerkev sv. Jurija, ki daje mestu poseben pečat. O nastanku ni točnih podatkov, domneva pa se, da je nastala v 12. stoletju.</a:t>
            </a:r>
          </a:p>
          <a:p>
            <a:pPr fontAlgn="auto">
              <a:spcAft>
                <a:spcPts val="0"/>
              </a:spcAft>
              <a:defRPr/>
            </a:pPr>
            <a:r>
              <a:rPr lang="sl-SI" dirty="0"/>
              <a:t> V sedanji velikosti je bila sezidana v 14. stoletju. Leta 1344 jo je na praznik svetega Jurija posvetilo devet škofov iz bližnje in daljne okolice. </a:t>
            </a:r>
          </a:p>
          <a:p>
            <a:pPr fontAlgn="auto">
              <a:spcAft>
                <a:spcPts val="0"/>
              </a:spcAft>
              <a:defRPr/>
            </a:pPr>
            <a:r>
              <a:rPr lang="sl-SI" dirty="0"/>
              <a:t>Svojo današnjo podobo je dobila po baročni prenovi leta 1637. Zvonik je bil dograjen leta 1608, krstilnica pa leta 1650. V teh letih so utrdili tudi grič, na katerem stoji cerkev </a:t>
            </a:r>
          </a:p>
          <a:p>
            <a:pPr fontAlgn="auto">
              <a:spcAft>
                <a:spcPts val="0"/>
              </a:spcAft>
              <a:defRPr/>
            </a:pPr>
            <a:r>
              <a:rPr lang="sl-SI" dirty="0"/>
              <a:t>Leta 1737 je cerkev dobila 7 marmornih oltarjev.</a:t>
            </a:r>
          </a:p>
          <a:p>
            <a:pPr fontAlgn="auto">
              <a:spcAft>
                <a:spcPts val="0"/>
              </a:spcAft>
              <a:defRPr/>
            </a:pPr>
            <a:r>
              <a:rPr lang="sl-SI" dirty="0"/>
              <a:t> Od ohranjenih umetnin si je zlasti vredno ogledati dve plastiki svetega Jurija. Večja izhaja iz 17. stoletja in je delo neznanega avtorja, manjša je posrebrena in so jo izdelali v piranski zlatarski delavnici. Stenske slike so delo beneške slikarske šole </a:t>
            </a:r>
          </a:p>
          <a:p>
            <a:pPr fontAlgn="auto">
              <a:spcAft>
                <a:spcPts val="0"/>
              </a:spcAft>
              <a:defRPr/>
            </a:pPr>
            <a:r>
              <a:rPr lang="sl-SI" dirty="0"/>
              <a:t>Dve veliki platni (Maša v </a:t>
            </a:r>
            <a:r>
              <a:rPr lang="sl-SI" dirty="0" err="1"/>
              <a:t>Bolseni</a:t>
            </a:r>
            <a:r>
              <a:rPr lang="sl-SI" dirty="0"/>
              <a:t> in Čudež svetega Jurija) z začetka 17. stoletja je naslikal Angelo De </a:t>
            </a:r>
            <a:r>
              <a:rPr lang="sl-SI" dirty="0" err="1"/>
              <a:t>Coster</a:t>
            </a:r>
            <a:endParaRPr lang="sl-SI"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Naslov 1">
            <a:extLst>
              <a:ext uri="{FF2B5EF4-FFF2-40B4-BE49-F238E27FC236}">
                <a16:creationId xmlns:a16="http://schemas.microsoft.com/office/drawing/2014/main" id="{7947FD97-2272-499D-B190-608DB749F98A}"/>
              </a:ext>
            </a:extLst>
          </p:cNvPr>
          <p:cNvSpPr>
            <a:spLocks noGrp="1"/>
          </p:cNvSpPr>
          <p:nvPr>
            <p:ph type="title"/>
          </p:nvPr>
        </p:nvSpPr>
        <p:spPr/>
        <p:txBody>
          <a:bodyPr/>
          <a:lstStyle/>
          <a:p>
            <a:endParaRPr lang="sl-SI" altLang="sl-SI"/>
          </a:p>
        </p:txBody>
      </p:sp>
      <p:pic>
        <p:nvPicPr>
          <p:cNvPr id="4" name="Ograda vsebine 3" descr="Piran,_Kirche_St._Georg_mit_Baptisterium.JPG">
            <a:extLst>
              <a:ext uri="{FF2B5EF4-FFF2-40B4-BE49-F238E27FC236}">
                <a16:creationId xmlns:a16="http://schemas.microsoft.com/office/drawing/2014/main" id="{EA01C781-43F6-4662-8217-3127A1524CFC}"/>
              </a:ext>
            </a:extLst>
          </p:cNvPr>
          <p:cNvPicPr>
            <a:picLocks noGrp="1" noChangeAspect="1"/>
          </p:cNvPicPr>
          <p:nvPr>
            <p:ph idx="1"/>
          </p:nvPr>
        </p:nvPicPr>
        <p:blipFill>
          <a:blip r:embed="rId2" cstate="print"/>
          <a:stretch>
            <a:fillRect/>
          </a:stretch>
        </p:blipFill>
        <p:spPr>
          <a:xfrm>
            <a:off x="467544" y="332656"/>
            <a:ext cx="8208413" cy="5807386"/>
          </a:xfrm>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C135BC45-BD08-46AD-9F68-91534D0ECA7C}"/>
              </a:ext>
            </a:extLst>
          </p:cNvPr>
          <p:cNvSpPr>
            <a:spLocks noGrp="1"/>
          </p:cNvSpPr>
          <p:nvPr>
            <p:ph type="title"/>
          </p:nvPr>
        </p:nvSpPr>
        <p:spPr/>
        <p:txBody>
          <a:bodyPr/>
          <a:lstStyle/>
          <a:p>
            <a:r>
              <a:rPr lang="sl-SI" altLang="sl-SI"/>
              <a:t>ŠTANJEL</a:t>
            </a:r>
            <a:endParaRPr lang="en-US" altLang="sl-SI"/>
          </a:p>
        </p:txBody>
      </p:sp>
      <p:sp>
        <p:nvSpPr>
          <p:cNvPr id="3" name="Ograda vsebine 2">
            <a:extLst>
              <a:ext uri="{FF2B5EF4-FFF2-40B4-BE49-F238E27FC236}">
                <a16:creationId xmlns:a16="http://schemas.microsoft.com/office/drawing/2014/main" id="{4CA6473B-4129-48A4-85FD-117DFED10840}"/>
              </a:ext>
            </a:extLst>
          </p:cNvPr>
          <p:cNvSpPr>
            <a:spLocks noGrp="1"/>
          </p:cNvSpPr>
          <p:nvPr>
            <p:ph idx="1"/>
          </p:nvPr>
        </p:nvSpPr>
        <p:spPr/>
        <p:txBody>
          <a:bodyPr rtlCol="0">
            <a:normAutofit fontScale="70000" lnSpcReduction="20000"/>
          </a:bodyPr>
          <a:lstStyle/>
          <a:p>
            <a:pPr fontAlgn="auto">
              <a:spcAft>
                <a:spcPts val="0"/>
              </a:spcAft>
              <a:defRPr/>
            </a:pPr>
            <a:r>
              <a:rPr lang="sl-SI" dirty="0"/>
              <a:t>Štanjel je slikovito kraško naselje v občini Komen </a:t>
            </a:r>
          </a:p>
          <a:p>
            <a:pPr fontAlgn="auto">
              <a:spcAft>
                <a:spcPts val="0"/>
              </a:spcAft>
              <a:defRPr/>
            </a:pPr>
            <a:r>
              <a:rPr lang="sl-SI" dirty="0"/>
              <a:t>terasasto razporejeno proti vrhu 363 metrov visokega griča Turn. Značilnost naselja so ozke ulice s kamnitimi hišami</a:t>
            </a:r>
          </a:p>
          <a:p>
            <a:pPr fontAlgn="auto">
              <a:spcAft>
                <a:spcPts val="0"/>
              </a:spcAft>
              <a:defRPr/>
            </a:pPr>
            <a:r>
              <a:rPr lang="en-US" dirty="0"/>
              <a:t> </a:t>
            </a:r>
            <a:r>
              <a:rPr lang="sl-SI" dirty="0"/>
              <a:t>Naselje je največji razcvet doživelo v romanski dobi, ko se je širilo po gozdiču proti vrhu Turna navzgor. V 11. do 12. stoletju je bil grič na novo utrjen - še danes so vidni ostanki stolpa na vrhu Turna. </a:t>
            </a:r>
          </a:p>
          <a:p>
            <a:pPr fontAlgn="auto">
              <a:spcAft>
                <a:spcPts val="0"/>
              </a:spcAft>
              <a:defRPr/>
            </a:pPr>
            <a:r>
              <a:rPr lang="sl-SI" dirty="0"/>
              <a:t>Poseben pečat kraju je dal Fabianijev tržaški prijatelj zdravnik </a:t>
            </a:r>
            <a:r>
              <a:rPr lang="sl-SI" dirty="0" err="1"/>
              <a:t>Enrico</a:t>
            </a:r>
            <a:r>
              <a:rPr lang="sl-SI" dirty="0"/>
              <a:t> Ferrari. Ferrari se je zaljubil v Štanjel. Govoril je dobro slovensko in vsako poletje tu preživel po več mesecev. V Štanjel pa je redno prihajal tudi vse druge proste dneve</a:t>
            </a:r>
          </a:p>
          <a:p>
            <a:pPr fontAlgn="auto">
              <a:spcAft>
                <a:spcPts val="0"/>
              </a:spcAft>
              <a:defRPr/>
            </a:pPr>
            <a:r>
              <a:rPr lang="sl-SI" dirty="0"/>
              <a:t>Leta 1924 sta skupaj s Fabianijem pričela velikopotezno delo, ki je trajalo vse do leta 1942. V tem času sta pod obrambnim zidom naselja uredila obsežen park</a:t>
            </a:r>
            <a:r>
              <a:rPr lang="en-US" dirty="0"/>
              <a:t>.</a:t>
            </a:r>
            <a:endParaRPr lang="sl-SI"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A90B498C-CE27-4A1F-8F0F-0A82FDD687BD}"/>
              </a:ext>
            </a:extLst>
          </p:cNvPr>
          <p:cNvSpPr>
            <a:spLocks noGrp="1"/>
          </p:cNvSpPr>
          <p:nvPr>
            <p:ph type="title"/>
          </p:nvPr>
        </p:nvSpPr>
        <p:spPr/>
        <p:txBody>
          <a:bodyPr/>
          <a:lstStyle/>
          <a:p>
            <a:endParaRPr lang="sl-SI" altLang="sl-SI"/>
          </a:p>
        </p:txBody>
      </p:sp>
      <p:pic>
        <p:nvPicPr>
          <p:cNvPr id="4" name="Ograda vsebine 3" descr="SlikaStanjel_1.jpg">
            <a:extLst>
              <a:ext uri="{FF2B5EF4-FFF2-40B4-BE49-F238E27FC236}">
                <a16:creationId xmlns:a16="http://schemas.microsoft.com/office/drawing/2014/main" id="{F9C6C7A6-03CB-4B18-B6BB-87A3366571BC}"/>
              </a:ext>
            </a:extLst>
          </p:cNvPr>
          <p:cNvPicPr>
            <a:picLocks noGrp="1" noChangeAspect="1"/>
          </p:cNvPicPr>
          <p:nvPr>
            <p:ph idx="1"/>
          </p:nvPr>
        </p:nvPicPr>
        <p:blipFill>
          <a:blip r:embed="rId2" cstate="print"/>
          <a:stretch>
            <a:fillRect/>
          </a:stretch>
        </p:blipFill>
        <p:spPr>
          <a:xfrm>
            <a:off x="323528" y="0"/>
            <a:ext cx="8229600" cy="3562241"/>
          </a:xfrm>
          <a:effectLst>
            <a:softEdge rad="112500"/>
          </a:effectLst>
        </p:spPr>
      </p:pic>
      <p:pic>
        <p:nvPicPr>
          <p:cNvPr id="6" name="Slika 5" descr="20887752.jpg">
            <a:extLst>
              <a:ext uri="{FF2B5EF4-FFF2-40B4-BE49-F238E27FC236}">
                <a16:creationId xmlns:a16="http://schemas.microsoft.com/office/drawing/2014/main" id="{A81BD869-CEDA-4C48-B0D2-E70E34119054}"/>
              </a:ext>
            </a:extLst>
          </p:cNvPr>
          <p:cNvPicPr>
            <a:picLocks noChangeAspect="1"/>
          </p:cNvPicPr>
          <p:nvPr/>
        </p:nvPicPr>
        <p:blipFill>
          <a:blip r:embed="rId3" cstate="print"/>
          <a:stretch>
            <a:fillRect/>
          </a:stretch>
        </p:blipFill>
        <p:spPr>
          <a:xfrm>
            <a:off x="1835696" y="3439363"/>
            <a:ext cx="5328592" cy="3418637"/>
          </a:xfrm>
          <a:prstGeom prst="rect">
            <a:avLst/>
          </a:prstGeom>
          <a:ln>
            <a:noFill/>
          </a:ln>
          <a:effectLst>
            <a:softEdge rad="112500"/>
          </a:effectLst>
        </p:spPr>
      </p:pic>
      <p:sp>
        <p:nvSpPr>
          <p:cNvPr id="6149" name="PoljeZBesedilom 6">
            <a:extLst>
              <a:ext uri="{FF2B5EF4-FFF2-40B4-BE49-F238E27FC236}">
                <a16:creationId xmlns:a16="http://schemas.microsoft.com/office/drawing/2014/main" id="{CC8FF70E-26D5-41E7-9782-9672FC9C8340}"/>
              </a:ext>
            </a:extLst>
          </p:cNvPr>
          <p:cNvSpPr txBox="1">
            <a:spLocks noChangeArrowheads="1"/>
          </p:cNvSpPr>
          <p:nvPr/>
        </p:nvSpPr>
        <p:spPr bwMode="auto">
          <a:xfrm>
            <a:off x="7451725" y="6165850"/>
            <a:ext cx="1216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a:t>Kraška hiša</a:t>
            </a:r>
            <a:endParaRPr lang="en-US" alt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A786E6EF-D1F8-4208-B208-CCF67C665C3F}"/>
              </a:ext>
            </a:extLst>
          </p:cNvPr>
          <p:cNvSpPr>
            <a:spLocks noGrp="1"/>
          </p:cNvSpPr>
          <p:nvPr>
            <p:ph type="title"/>
          </p:nvPr>
        </p:nvSpPr>
        <p:spPr/>
        <p:txBody>
          <a:bodyPr/>
          <a:lstStyle/>
          <a:p>
            <a:r>
              <a:rPr lang="sl-SI" altLang="sl-SI"/>
              <a:t>GRAD ŠTANJEL</a:t>
            </a:r>
            <a:endParaRPr lang="en-US" altLang="sl-SI"/>
          </a:p>
        </p:txBody>
      </p:sp>
      <p:sp>
        <p:nvSpPr>
          <p:cNvPr id="3" name="Ograda vsebine 2">
            <a:extLst>
              <a:ext uri="{FF2B5EF4-FFF2-40B4-BE49-F238E27FC236}">
                <a16:creationId xmlns:a16="http://schemas.microsoft.com/office/drawing/2014/main" id="{205BAE46-3917-4313-9C12-F6FE0EFFCFD3}"/>
              </a:ext>
            </a:extLst>
          </p:cNvPr>
          <p:cNvSpPr>
            <a:spLocks noGrp="1"/>
          </p:cNvSpPr>
          <p:nvPr>
            <p:ph idx="1"/>
          </p:nvPr>
        </p:nvSpPr>
        <p:spPr/>
        <p:txBody>
          <a:bodyPr rtlCol="0">
            <a:normAutofit fontScale="62500" lnSpcReduction="20000"/>
          </a:bodyPr>
          <a:lstStyle/>
          <a:p>
            <a:pPr fontAlgn="auto">
              <a:spcAft>
                <a:spcPts val="0"/>
              </a:spcAft>
              <a:defRPr/>
            </a:pPr>
            <a:r>
              <a:rPr lang="sl-SI" dirty="0"/>
              <a:t>Srednjeveški grad je bil vključen v obzidje iz 15. stoletja, ki je obdajalo naselje. Med prvimi lastniki gradu so omenjeni plemiči </a:t>
            </a:r>
            <a:r>
              <a:rPr lang="sl-SI" dirty="0" err="1"/>
              <a:t>Edlacherji</a:t>
            </a:r>
            <a:r>
              <a:rPr lang="sl-SI" dirty="0"/>
              <a:t> in grofje Thurn. Od leta 1508 do 1810 so na gradu živeli baroni Cobenzli</a:t>
            </a:r>
          </a:p>
          <a:p>
            <a:pPr fontAlgn="auto">
              <a:spcAft>
                <a:spcPts val="0"/>
              </a:spcAft>
              <a:defRPr/>
            </a:pPr>
            <a:r>
              <a:rPr lang="sl-SI" dirty="0"/>
              <a:t>Med leti 1920 in 1935 je grad preurejal Maks Fabiani, po njegovi zamisli je grad postal večnamenski objekt s sedežem občine Štanjel in z drugimi javnimi službami. Tu so bili občina, šola, knjižnica, zdravniška ordinacija, na grajskem dvorišču pa so se odvijali poletni plesi, koncerti in gledališke predstave</a:t>
            </a:r>
          </a:p>
          <a:p>
            <a:pPr fontAlgn="auto">
              <a:spcAft>
                <a:spcPts val="0"/>
              </a:spcAft>
              <a:defRPr/>
            </a:pPr>
            <a:r>
              <a:rPr lang="sl-SI" dirty="0"/>
              <a:t>V drugi svetovni vojni je bil grad zaradi napada Narodno-osvobodilne vojske precej uničen</a:t>
            </a:r>
          </a:p>
          <a:p>
            <a:pPr fontAlgn="auto">
              <a:spcAft>
                <a:spcPts val="0"/>
              </a:spcAft>
              <a:defRPr/>
            </a:pPr>
            <a:r>
              <a:rPr lang="sl-SI" dirty="0"/>
              <a:t>Znana je zgodba, da naj bi tik pred koncem vojne nemška vojska hotela porušiti grad Štanjel, kar naj bi z intervencijo preprečil arhitekt Maks Fabiani. Ta naj bi se skliceval na znanstvo s Hitlerjem, poveljujoči častnik je poklical v Berlin in baje dobil odgovor, »naj staremu </a:t>
            </a:r>
            <a:r>
              <a:rPr lang="sl-SI" dirty="0" err="1"/>
              <a:t>gnjavežu</a:t>
            </a:r>
            <a:r>
              <a:rPr lang="sl-SI" dirty="0"/>
              <a:t> ustreže«. Zgodba je morda le legenda, saj je Fabianijevo znanstvo s Hitlerjem bilo verjetno le bežno, čeprav si je ta želel študirati arhitekturo na Dunaju </a:t>
            </a:r>
          </a:p>
          <a:p>
            <a:pPr fontAlgn="auto">
              <a:spcAft>
                <a:spcPts val="0"/>
              </a:spcAft>
              <a:defRPr/>
            </a:pPr>
            <a:r>
              <a:rPr lang="sl-SI" dirty="0"/>
              <a:t>Danes pa je restavracija, gostilna in mesto za </a:t>
            </a:r>
            <a:r>
              <a:rPr lang="sl-SI" dirty="0" err="1"/>
              <a:t>priredive</a:t>
            </a:r>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D2D9BAB2-E12B-4695-9135-55F58039E4AC}"/>
              </a:ext>
            </a:extLst>
          </p:cNvPr>
          <p:cNvSpPr>
            <a:spLocks noGrp="1"/>
          </p:cNvSpPr>
          <p:nvPr>
            <p:ph type="title"/>
          </p:nvPr>
        </p:nvSpPr>
        <p:spPr/>
        <p:txBody>
          <a:bodyPr/>
          <a:lstStyle/>
          <a:p>
            <a:endParaRPr lang="sl-SI" altLang="sl-SI"/>
          </a:p>
        </p:txBody>
      </p:sp>
      <p:pic>
        <p:nvPicPr>
          <p:cNvPr id="4" name="Ograda vsebine 3" descr="DSC_7895_stanjelski_grad_big.jpg">
            <a:extLst>
              <a:ext uri="{FF2B5EF4-FFF2-40B4-BE49-F238E27FC236}">
                <a16:creationId xmlns:a16="http://schemas.microsoft.com/office/drawing/2014/main" id="{6C00C7F4-3906-4FDA-9E6D-1BA377D1DF49}"/>
              </a:ext>
            </a:extLst>
          </p:cNvPr>
          <p:cNvPicPr>
            <a:picLocks noGrp="1" noChangeAspect="1"/>
          </p:cNvPicPr>
          <p:nvPr>
            <p:ph idx="1"/>
          </p:nvPr>
        </p:nvPicPr>
        <p:blipFill>
          <a:blip r:embed="rId2"/>
          <a:stretch>
            <a:fillRect/>
          </a:stretch>
        </p:blipFill>
        <p:spPr>
          <a:xfrm>
            <a:off x="539750" y="692150"/>
            <a:ext cx="8131175" cy="5400675"/>
          </a:xfrm>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1A22878C-6AD2-4B0E-A263-BEDF9E29E371}"/>
              </a:ext>
            </a:extLst>
          </p:cNvPr>
          <p:cNvSpPr>
            <a:spLocks noGrp="1"/>
          </p:cNvSpPr>
          <p:nvPr>
            <p:ph type="title"/>
          </p:nvPr>
        </p:nvSpPr>
        <p:spPr/>
        <p:txBody>
          <a:bodyPr/>
          <a:lstStyle/>
          <a:p>
            <a:r>
              <a:rPr lang="sl-SI" altLang="sl-SI"/>
              <a:t>FERRARIJEV VRT</a:t>
            </a:r>
            <a:endParaRPr lang="en-US" altLang="sl-SI"/>
          </a:p>
        </p:txBody>
      </p:sp>
      <p:sp>
        <p:nvSpPr>
          <p:cNvPr id="3" name="Ograda vsebine 2">
            <a:extLst>
              <a:ext uri="{FF2B5EF4-FFF2-40B4-BE49-F238E27FC236}">
                <a16:creationId xmlns:a16="http://schemas.microsoft.com/office/drawing/2014/main" id="{4D1B593D-494E-42D1-BDB9-2409ACA8F7F0}"/>
              </a:ext>
            </a:extLst>
          </p:cNvPr>
          <p:cNvSpPr>
            <a:spLocks noGrp="1"/>
          </p:cNvSpPr>
          <p:nvPr>
            <p:ph idx="1"/>
          </p:nvPr>
        </p:nvSpPr>
        <p:spPr/>
        <p:txBody>
          <a:bodyPr rtlCol="0">
            <a:normAutofit fontScale="70000" lnSpcReduction="20000"/>
          </a:bodyPr>
          <a:lstStyle/>
          <a:p>
            <a:pPr fontAlgn="auto">
              <a:spcAft>
                <a:spcPts val="0"/>
              </a:spcAft>
              <a:defRPr/>
            </a:pPr>
            <a:r>
              <a:rPr lang="sl-SI" dirty="0" err="1"/>
              <a:t>Ferrarijev</a:t>
            </a:r>
            <a:r>
              <a:rPr lang="sl-SI" dirty="0"/>
              <a:t> vrt leži pod utrjenim štanjelskim obzidjem. Pot do vrta vodi skozi Kobdiljski stolp ali Stolp na vratih. </a:t>
            </a:r>
          </a:p>
          <a:p>
            <a:pPr fontAlgn="auto">
              <a:spcAft>
                <a:spcPts val="0"/>
              </a:spcAft>
              <a:defRPr/>
            </a:pPr>
            <a:r>
              <a:rPr lang="sl-SI" dirty="0"/>
              <a:t>Kompleks vile z vrtom je nastajal v dvajsetih in tridesetih letih 20. stoletja pod vodstvom arhitekta </a:t>
            </a:r>
            <a:r>
              <a:rPr lang="sl-SI" b="1" dirty="0"/>
              <a:t>Maksa Fabianija</a:t>
            </a:r>
            <a:r>
              <a:rPr lang="sl-SI" dirty="0"/>
              <a:t> in je najpomembnejša parkovna ureditev iz časa med obema vojnama pri nas </a:t>
            </a:r>
          </a:p>
          <a:p>
            <a:pPr fontAlgn="auto">
              <a:spcAft>
                <a:spcPts val="0"/>
              </a:spcAft>
              <a:defRPr/>
            </a:pPr>
            <a:r>
              <a:rPr lang="sl-SI" dirty="0"/>
              <a:t>Lastnik je bil </a:t>
            </a:r>
            <a:r>
              <a:rPr lang="sl-SI" dirty="0" err="1"/>
              <a:t>Enrico</a:t>
            </a:r>
            <a:r>
              <a:rPr lang="sl-SI" dirty="0"/>
              <a:t> Ferrari, zdravnik iz Trsta in svak, Maksa Fabianija, ki je odkupil večino stavb v stavbnem nizu nad parkom </a:t>
            </a:r>
          </a:p>
          <a:p>
            <a:pPr fontAlgn="auto">
              <a:spcAft>
                <a:spcPts val="0"/>
              </a:spcAft>
              <a:defRPr/>
            </a:pPr>
            <a:r>
              <a:rPr lang="sl-SI" dirty="0"/>
              <a:t>Parkovna stran hiš je urejena kot podeželska vila s parkom. Sam vrt je grajen v terasah, s čimer posnema ureditev Štanjela in se staplja z okoliško pokrajino</a:t>
            </a:r>
          </a:p>
          <a:p>
            <a:pPr fontAlgn="auto">
              <a:spcAft>
                <a:spcPts val="0"/>
              </a:spcAft>
              <a:defRPr/>
            </a:pPr>
            <a:r>
              <a:rPr lang="sl-SI" dirty="0"/>
              <a:t>Iz </a:t>
            </a:r>
            <a:r>
              <a:rPr lang="sl-SI" dirty="0" err="1"/>
              <a:t>Ferrarijevega</a:t>
            </a:r>
            <a:r>
              <a:rPr lang="sl-SI" dirty="0"/>
              <a:t> vrta in krožne poti ima obiskovalec lep pogled proti dolini Branice, v novejšem času pa je park postal priljubljen prostor za zaljubljence, ki na beneškem mostičku preizkusijo trdnost svoje ljubezni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slov 1">
            <a:extLst>
              <a:ext uri="{FF2B5EF4-FFF2-40B4-BE49-F238E27FC236}">
                <a16:creationId xmlns:a16="http://schemas.microsoft.com/office/drawing/2014/main" id="{651075DB-67C8-4972-BBEE-F1A774F381E4}"/>
              </a:ext>
            </a:extLst>
          </p:cNvPr>
          <p:cNvSpPr>
            <a:spLocks noGrp="1"/>
          </p:cNvSpPr>
          <p:nvPr>
            <p:ph type="title"/>
          </p:nvPr>
        </p:nvSpPr>
        <p:spPr/>
        <p:txBody>
          <a:bodyPr/>
          <a:lstStyle/>
          <a:p>
            <a:endParaRPr lang="sl-SI" altLang="sl-SI"/>
          </a:p>
        </p:txBody>
      </p:sp>
      <p:pic>
        <p:nvPicPr>
          <p:cNvPr id="4" name="Ograda vsebine 3" descr="File_Stanjel_Ferrari_park_26092009_668_2.jpg">
            <a:extLst>
              <a:ext uri="{FF2B5EF4-FFF2-40B4-BE49-F238E27FC236}">
                <a16:creationId xmlns:a16="http://schemas.microsoft.com/office/drawing/2014/main" id="{B86CD152-281B-4CAE-B11A-0116A3D68D88}"/>
              </a:ext>
            </a:extLst>
          </p:cNvPr>
          <p:cNvPicPr>
            <a:picLocks noGrp="1" noChangeAspect="1"/>
          </p:cNvPicPr>
          <p:nvPr>
            <p:ph idx="1"/>
          </p:nvPr>
        </p:nvPicPr>
        <p:blipFill>
          <a:blip r:embed="rId2" cstate="print"/>
          <a:stretch>
            <a:fillRect/>
          </a:stretch>
        </p:blipFill>
        <p:spPr>
          <a:xfrm>
            <a:off x="539552" y="548680"/>
            <a:ext cx="8160448" cy="5419047"/>
          </a:xfrm>
          <a:effectLst>
            <a:softEdge rad="112500"/>
          </a:effectLst>
        </p:spPr>
      </p:pic>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1528</Words>
  <Application>Microsoft Office PowerPoint</Application>
  <PresentationFormat>On-screen Show (4:3)</PresentationFormat>
  <Paragraphs>129</Paragraphs>
  <Slides>39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Officeova tema</vt:lpstr>
      <vt:lpstr>OBALNO – KRAŠKA REGIJA</vt:lpstr>
      <vt:lpstr>OBČINE</vt:lpstr>
      <vt:lpstr>KOMEN </vt:lpstr>
      <vt:lpstr>ŠTANJEL</vt:lpstr>
      <vt:lpstr>PowerPoint Presentation</vt:lpstr>
      <vt:lpstr>GRAD ŠTANJEL</vt:lpstr>
      <vt:lpstr>PowerPoint Presentation</vt:lpstr>
      <vt:lpstr>FERRARIJEV VRT</vt:lpstr>
      <vt:lpstr>PowerPoint Presentation</vt:lpstr>
      <vt:lpstr>CERKEV SV. DANIJELA</vt:lpstr>
      <vt:lpstr>PowerPoint Presentation</vt:lpstr>
      <vt:lpstr>SEŽANA</vt:lpstr>
      <vt:lpstr>PowerPoint Presentation</vt:lpstr>
      <vt:lpstr>DIVAČA</vt:lpstr>
      <vt:lpstr>ŠKRATELJNOVA HIŠA</vt:lpstr>
      <vt:lpstr>PowerPoint Presentation</vt:lpstr>
      <vt:lpstr>KOPER</vt:lpstr>
      <vt:lpstr>PowerPoint Presentation</vt:lpstr>
      <vt:lpstr>STOLNA CERKEV MARIJINEGA VNEBOZETJA</vt:lpstr>
      <vt:lpstr>PowerPoint Presentation</vt:lpstr>
      <vt:lpstr>PRETORSKA PALAČA</vt:lpstr>
      <vt:lpstr>PowerPoint Presentation</vt:lpstr>
      <vt:lpstr>DA PONTEJEV VODNJAK</vt:lpstr>
      <vt:lpstr>PowerPoint Presentation</vt:lpstr>
      <vt:lpstr>PIRAN</vt:lpstr>
      <vt:lpstr>PowerPoint Presentation</vt:lpstr>
      <vt:lpstr>TARTINIJEV TRG </vt:lpstr>
      <vt:lpstr>PowerPoint Presentation</vt:lpstr>
      <vt:lpstr>OBČINSKA PALAČA</vt:lpstr>
      <vt:lpstr>PowerPoint Presentation</vt:lpstr>
      <vt:lpstr>BENEČANKA</vt:lpstr>
      <vt:lpstr>PowerPoint Presentation</vt:lpstr>
      <vt:lpstr>TARTINIJEV SPOMENIK</vt:lpstr>
      <vt:lpstr>PowerPoint Presentation</vt:lpstr>
      <vt:lpstr>TARTINIJEVA HIŠA</vt:lpstr>
      <vt:lpstr>TRG PRVEGA MAJA</vt:lpstr>
      <vt:lpstr>PowerPoint Presentation</vt:lpstr>
      <vt:lpstr>CERKEV SV. JURIJA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2019-05-31T08:40:36Z</dcterms:created>
  <dcterms:modified xsi:type="dcterms:W3CDTF">2019-05-31T08:40:36Z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