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sldIdLst>
    <p:sldId id="256" r:id="rId2"/>
    <p:sldId id="28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anose="020B0604030504040204" pitchFamily="34" charset="0"/>
        <a:ea typeface="+mn-ea"/>
        <a:cs typeface="+mn-cs"/>
      </a:defRPr>
    </a:lvl1pPr>
    <a:lvl2pPr marL="457200" algn="l" rtl="0" fontAlgn="base">
      <a:spcBef>
        <a:spcPct val="0"/>
      </a:spcBef>
      <a:spcAft>
        <a:spcPct val="0"/>
      </a:spcAft>
      <a:defRPr kern="1200">
        <a:solidFill>
          <a:schemeClr val="tx1"/>
        </a:solidFill>
        <a:latin typeface="Verdana" panose="020B0604030504040204" pitchFamily="34" charset="0"/>
        <a:ea typeface="+mn-ea"/>
        <a:cs typeface="+mn-cs"/>
      </a:defRPr>
    </a:lvl2pPr>
    <a:lvl3pPr marL="914400" algn="l" rtl="0" fontAlgn="base">
      <a:spcBef>
        <a:spcPct val="0"/>
      </a:spcBef>
      <a:spcAft>
        <a:spcPct val="0"/>
      </a:spcAft>
      <a:defRPr kern="1200">
        <a:solidFill>
          <a:schemeClr val="tx1"/>
        </a:solidFill>
        <a:latin typeface="Verdana" panose="020B0604030504040204" pitchFamily="34" charset="0"/>
        <a:ea typeface="+mn-ea"/>
        <a:cs typeface="+mn-cs"/>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mn-cs"/>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4737" autoAdjust="0"/>
  </p:normalViewPr>
  <p:slideViewPr>
    <p:cSldViewPr>
      <p:cViewPr varScale="1">
        <p:scale>
          <a:sx n="154" d="100"/>
          <a:sy n="154" d="100"/>
        </p:scale>
        <p:origin x="1716"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C47040F-1CF0-4BFE-B11D-8263B445E94A}"/>
              </a:ext>
            </a:extLst>
          </p:cNvPr>
          <p:cNvSpPr>
            <a:spLocks noGrp="1" noChangeArrowheads="1"/>
          </p:cNvSpPr>
          <p:nvPr>
            <p:ph type="ctrTitle"/>
          </p:nvPr>
        </p:nvSpPr>
        <p:spPr>
          <a:xfrm>
            <a:off x="685800" y="990600"/>
            <a:ext cx="7772400" cy="1371600"/>
          </a:xfrm>
        </p:spPr>
        <p:txBody>
          <a:bodyPr/>
          <a:lstStyle>
            <a:lvl1pPr>
              <a:defRPr sz="4000"/>
            </a:lvl1pPr>
          </a:lstStyle>
          <a:p>
            <a:pPr lvl="0"/>
            <a:r>
              <a:rPr lang="sl-SI" altLang="sl-SI" noProof="0"/>
              <a:t>Kliknite, če želite urediti slog naslova matrice</a:t>
            </a:r>
          </a:p>
        </p:txBody>
      </p:sp>
      <p:sp>
        <p:nvSpPr>
          <p:cNvPr id="13315" name="Rectangle 3">
            <a:extLst>
              <a:ext uri="{FF2B5EF4-FFF2-40B4-BE49-F238E27FC236}">
                <a16:creationId xmlns:a16="http://schemas.microsoft.com/office/drawing/2014/main" id="{ECD131F2-4AE9-4F83-B327-9E339FB61B23}"/>
              </a:ext>
            </a:extLst>
          </p:cNvPr>
          <p:cNvSpPr>
            <a:spLocks noGrp="1" noChangeArrowheads="1"/>
          </p:cNvSpPr>
          <p:nvPr>
            <p:ph type="subTitle" idx="1"/>
          </p:nvPr>
        </p:nvSpPr>
        <p:spPr>
          <a:xfrm>
            <a:off x="1447800" y="3429000"/>
            <a:ext cx="7010400" cy="1600200"/>
          </a:xfrm>
        </p:spPr>
        <p:txBody>
          <a:bodyPr/>
          <a:lstStyle>
            <a:lvl1pPr marL="0" indent="0">
              <a:buFont typeface="Wingdings" panose="05000000000000000000" pitchFamily="2" charset="2"/>
              <a:buNone/>
              <a:defRPr sz="2800"/>
            </a:lvl1pPr>
          </a:lstStyle>
          <a:p>
            <a:pPr lvl="0"/>
            <a:r>
              <a:rPr lang="sl-SI" altLang="sl-SI" noProof="0"/>
              <a:t>Kliknite, če želite urediti slog podnaslova matrice</a:t>
            </a:r>
          </a:p>
        </p:txBody>
      </p:sp>
      <p:sp>
        <p:nvSpPr>
          <p:cNvPr id="13316" name="Rectangle 4">
            <a:extLst>
              <a:ext uri="{FF2B5EF4-FFF2-40B4-BE49-F238E27FC236}">
                <a16:creationId xmlns:a16="http://schemas.microsoft.com/office/drawing/2014/main" id="{D7C669F5-E32E-46D9-B0FE-FA9CE9B060F0}"/>
              </a:ext>
            </a:extLst>
          </p:cNvPr>
          <p:cNvSpPr>
            <a:spLocks noGrp="1" noChangeArrowheads="1"/>
          </p:cNvSpPr>
          <p:nvPr>
            <p:ph type="dt" sz="half" idx="2"/>
          </p:nvPr>
        </p:nvSpPr>
        <p:spPr>
          <a:xfrm>
            <a:off x="685800" y="6248400"/>
            <a:ext cx="1905000" cy="457200"/>
          </a:xfrm>
        </p:spPr>
        <p:txBody>
          <a:bodyPr/>
          <a:lstStyle>
            <a:lvl1pPr>
              <a:defRPr/>
            </a:lvl1pPr>
          </a:lstStyle>
          <a:p>
            <a:endParaRPr lang="sl-SI" altLang="sl-SI"/>
          </a:p>
        </p:txBody>
      </p:sp>
      <p:sp>
        <p:nvSpPr>
          <p:cNvPr id="13317" name="Rectangle 5">
            <a:extLst>
              <a:ext uri="{FF2B5EF4-FFF2-40B4-BE49-F238E27FC236}">
                <a16:creationId xmlns:a16="http://schemas.microsoft.com/office/drawing/2014/main" id="{ACEBD193-4C2E-402A-8D3F-769B7E8D9E47}"/>
              </a:ext>
            </a:extLst>
          </p:cNvPr>
          <p:cNvSpPr>
            <a:spLocks noGrp="1" noChangeArrowheads="1"/>
          </p:cNvSpPr>
          <p:nvPr>
            <p:ph type="ftr" sz="quarter" idx="3"/>
          </p:nvPr>
        </p:nvSpPr>
        <p:spPr>
          <a:xfrm>
            <a:off x="3124200" y="6248400"/>
            <a:ext cx="2895600" cy="457200"/>
          </a:xfrm>
        </p:spPr>
        <p:txBody>
          <a:bodyPr/>
          <a:lstStyle>
            <a:lvl1pPr>
              <a:defRPr/>
            </a:lvl1pPr>
          </a:lstStyle>
          <a:p>
            <a:endParaRPr lang="sl-SI" altLang="sl-SI"/>
          </a:p>
        </p:txBody>
      </p:sp>
      <p:sp>
        <p:nvSpPr>
          <p:cNvPr id="13318" name="Rectangle 6">
            <a:extLst>
              <a:ext uri="{FF2B5EF4-FFF2-40B4-BE49-F238E27FC236}">
                <a16:creationId xmlns:a16="http://schemas.microsoft.com/office/drawing/2014/main" id="{F4CF41E1-3240-42B2-B251-634D2A33406A}"/>
              </a:ext>
            </a:extLst>
          </p:cNvPr>
          <p:cNvSpPr>
            <a:spLocks noGrp="1" noChangeArrowheads="1"/>
          </p:cNvSpPr>
          <p:nvPr>
            <p:ph type="sldNum" sz="quarter" idx="4"/>
          </p:nvPr>
        </p:nvSpPr>
        <p:spPr>
          <a:xfrm>
            <a:off x="6553200" y="6248400"/>
            <a:ext cx="1905000" cy="457200"/>
          </a:xfrm>
        </p:spPr>
        <p:txBody>
          <a:bodyPr/>
          <a:lstStyle>
            <a:lvl1pPr>
              <a:defRPr/>
            </a:lvl1pPr>
          </a:lstStyle>
          <a:p>
            <a:fld id="{21B50BC8-3DEB-4D48-9310-966E05291478}" type="slidenum">
              <a:rPr lang="sl-SI" altLang="sl-SI"/>
              <a:pPr/>
              <a:t>‹#›</a:t>
            </a:fld>
            <a:endParaRPr lang="sl-SI" altLang="sl-SI"/>
          </a:p>
        </p:txBody>
      </p:sp>
      <p:sp>
        <p:nvSpPr>
          <p:cNvPr id="13319" name="AutoShape 7">
            <a:extLst>
              <a:ext uri="{FF2B5EF4-FFF2-40B4-BE49-F238E27FC236}">
                <a16:creationId xmlns:a16="http://schemas.microsoft.com/office/drawing/2014/main" id="{44ABCB8D-AEB7-4FD6-90EA-6873C3727618}"/>
              </a:ext>
            </a:extLst>
          </p:cNvPr>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sl-SI" altLang="sl-SI" sz="2400">
              <a:latin typeface="Times New Roman" panose="02020603050405020304" pitchFamily="18" charset="0"/>
            </a:endParaRPr>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D44A4-B5E9-4139-910F-F70C4CC10141}"/>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D8C84684-DAC0-4030-9F89-663388DE61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BBB724F-2D07-488C-9182-D6E755970D0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4721C01-8848-4479-9D74-ADED2D95C68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DE0055B-43AC-496F-81BF-D445E845C6FF}"/>
              </a:ext>
            </a:extLst>
          </p:cNvPr>
          <p:cNvSpPr>
            <a:spLocks noGrp="1"/>
          </p:cNvSpPr>
          <p:nvPr>
            <p:ph type="sldNum" sz="quarter" idx="12"/>
          </p:nvPr>
        </p:nvSpPr>
        <p:spPr/>
        <p:txBody>
          <a:bodyPr/>
          <a:lstStyle>
            <a:lvl1pPr>
              <a:defRPr/>
            </a:lvl1pPr>
          </a:lstStyle>
          <a:p>
            <a:fld id="{E8381E5A-2287-4291-83F7-04D1768B45EB}" type="slidenum">
              <a:rPr lang="sl-SI" altLang="sl-SI"/>
              <a:pPr/>
              <a:t>‹#›</a:t>
            </a:fld>
            <a:endParaRPr lang="sl-SI" altLang="sl-SI"/>
          </a:p>
        </p:txBody>
      </p:sp>
    </p:spTree>
    <p:extLst>
      <p:ext uri="{BB962C8B-B14F-4D97-AF65-F5344CB8AC3E}">
        <p14:creationId xmlns:p14="http://schemas.microsoft.com/office/powerpoint/2010/main" val="1427854988"/>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CEF0F4-BE96-41EA-88F9-FDAC3A0A2456}"/>
              </a:ext>
            </a:extLst>
          </p:cNvPr>
          <p:cNvSpPr>
            <a:spLocks noGrp="1"/>
          </p:cNvSpPr>
          <p:nvPr>
            <p:ph type="title" orient="vert"/>
          </p:nvPr>
        </p:nvSpPr>
        <p:spPr>
          <a:xfrm>
            <a:off x="6573838" y="304800"/>
            <a:ext cx="2001837" cy="57150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E5ACA953-912D-4734-B247-B3AF9CAEFE10}"/>
              </a:ext>
            </a:extLst>
          </p:cNvPr>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205065A-FB68-4DAC-AEB0-D46CC65ABFE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D1E6237-57C5-4BFF-AB1A-9254B099F57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EAAB0B8-7613-4F72-A308-25C7CEA9C9C3}"/>
              </a:ext>
            </a:extLst>
          </p:cNvPr>
          <p:cNvSpPr>
            <a:spLocks noGrp="1"/>
          </p:cNvSpPr>
          <p:nvPr>
            <p:ph type="sldNum" sz="quarter" idx="12"/>
          </p:nvPr>
        </p:nvSpPr>
        <p:spPr/>
        <p:txBody>
          <a:bodyPr/>
          <a:lstStyle>
            <a:lvl1pPr>
              <a:defRPr/>
            </a:lvl1pPr>
          </a:lstStyle>
          <a:p>
            <a:fld id="{6378BF4C-B67C-437A-A480-9C4168B37B20}" type="slidenum">
              <a:rPr lang="sl-SI" altLang="sl-SI"/>
              <a:pPr/>
              <a:t>‹#›</a:t>
            </a:fld>
            <a:endParaRPr lang="sl-SI" altLang="sl-SI"/>
          </a:p>
        </p:txBody>
      </p:sp>
    </p:spTree>
    <p:extLst>
      <p:ext uri="{BB962C8B-B14F-4D97-AF65-F5344CB8AC3E}">
        <p14:creationId xmlns:p14="http://schemas.microsoft.com/office/powerpoint/2010/main" val="3762620261"/>
      </p:ext>
    </p:extLst>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61B70-2217-4CB9-A974-78CF4EC58418}"/>
              </a:ext>
            </a:extLst>
          </p:cNvPr>
          <p:cNvSpPr>
            <a:spLocks noGrp="1"/>
          </p:cNvSpPr>
          <p:nvPr>
            <p:ph type="title"/>
          </p:nvPr>
        </p:nvSpPr>
        <p:spPr>
          <a:xfrm>
            <a:off x="574675" y="304800"/>
            <a:ext cx="8001000" cy="1216025"/>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7942B9A4-42D1-407A-8927-9B13F38ABF6D}"/>
              </a:ext>
            </a:extLst>
          </p:cNvPr>
          <p:cNvSpPr>
            <a:spLocks noGrp="1"/>
          </p:cNvSpPr>
          <p:nvPr>
            <p:ph type="body" sz="half" idx="1"/>
          </p:nvPr>
        </p:nvSpPr>
        <p:spPr>
          <a:xfrm>
            <a:off x="5667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DB36EEB6-B7BB-443F-AF09-C5BD3D294903}"/>
              </a:ext>
            </a:extLst>
          </p:cNvPr>
          <p:cNvSpPr>
            <a:spLocks noGrp="1"/>
          </p:cNvSpPr>
          <p:nvPr>
            <p:ph sz="half" idx="2"/>
          </p:nvPr>
        </p:nvSpPr>
        <p:spPr>
          <a:xfrm>
            <a:off x="46434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FCDE603C-24EB-440F-BFA3-E46901321640}"/>
              </a:ext>
            </a:extLst>
          </p:cNvPr>
          <p:cNvSpPr>
            <a:spLocks noGrp="1"/>
          </p:cNvSpPr>
          <p:nvPr>
            <p:ph type="dt" sz="half" idx="10"/>
          </p:nvPr>
        </p:nvSpPr>
        <p:spPr>
          <a:xfrm>
            <a:off x="609600" y="6245225"/>
            <a:ext cx="1981200" cy="4762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AE2BBF1-4840-4F29-BD0D-B5A6A3BE297E}"/>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5DB9FEC-1DB7-4F81-835A-48D2BB8C341F}"/>
              </a:ext>
            </a:extLst>
          </p:cNvPr>
          <p:cNvSpPr>
            <a:spLocks noGrp="1"/>
          </p:cNvSpPr>
          <p:nvPr>
            <p:ph type="sldNum" sz="quarter" idx="12"/>
          </p:nvPr>
        </p:nvSpPr>
        <p:spPr>
          <a:xfrm>
            <a:off x="6553200" y="6245225"/>
            <a:ext cx="1981200" cy="476250"/>
          </a:xfrm>
        </p:spPr>
        <p:txBody>
          <a:bodyPr/>
          <a:lstStyle>
            <a:lvl1pPr>
              <a:defRPr/>
            </a:lvl1pPr>
          </a:lstStyle>
          <a:p>
            <a:fld id="{73474083-CE81-4532-9F3E-3ADF8273CCF7}" type="slidenum">
              <a:rPr lang="sl-SI" altLang="sl-SI"/>
              <a:pPr/>
              <a:t>‹#›</a:t>
            </a:fld>
            <a:endParaRPr lang="sl-SI" altLang="sl-SI"/>
          </a:p>
        </p:txBody>
      </p:sp>
    </p:spTree>
    <p:extLst>
      <p:ext uri="{BB962C8B-B14F-4D97-AF65-F5344CB8AC3E}">
        <p14:creationId xmlns:p14="http://schemas.microsoft.com/office/powerpoint/2010/main" val="366141529"/>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766D2-346E-4017-9A8B-6B168DBCBBFE}"/>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A03258CA-D305-42FC-84B8-CF4176FD73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3944B99-849D-41DD-8567-ADC311F74BD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E48028E-F183-4B14-B585-B77A97D75A2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31A494A-59D6-4B12-8DA4-13F6971831AC}"/>
              </a:ext>
            </a:extLst>
          </p:cNvPr>
          <p:cNvSpPr>
            <a:spLocks noGrp="1"/>
          </p:cNvSpPr>
          <p:nvPr>
            <p:ph type="sldNum" sz="quarter" idx="12"/>
          </p:nvPr>
        </p:nvSpPr>
        <p:spPr/>
        <p:txBody>
          <a:bodyPr/>
          <a:lstStyle>
            <a:lvl1pPr>
              <a:defRPr/>
            </a:lvl1pPr>
          </a:lstStyle>
          <a:p>
            <a:fld id="{DB20D3DA-3E57-467C-B561-AA0F000298D5}" type="slidenum">
              <a:rPr lang="sl-SI" altLang="sl-SI"/>
              <a:pPr/>
              <a:t>‹#›</a:t>
            </a:fld>
            <a:endParaRPr lang="sl-SI" altLang="sl-SI"/>
          </a:p>
        </p:txBody>
      </p:sp>
    </p:spTree>
    <p:extLst>
      <p:ext uri="{BB962C8B-B14F-4D97-AF65-F5344CB8AC3E}">
        <p14:creationId xmlns:p14="http://schemas.microsoft.com/office/powerpoint/2010/main" val="1471340525"/>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542B7-2D32-4CE2-B95A-39043C6554CF}"/>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D6CD6F00-3F56-4CC2-BBF2-2BE9F40DBA5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87D3726-E60F-4BC7-9C18-048E6A621FC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F3BB384-81D0-48CE-A482-586FA4992F2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8A4D779-4875-4C78-97FA-2CC0BF90F132}"/>
              </a:ext>
            </a:extLst>
          </p:cNvPr>
          <p:cNvSpPr>
            <a:spLocks noGrp="1"/>
          </p:cNvSpPr>
          <p:nvPr>
            <p:ph type="sldNum" sz="quarter" idx="12"/>
          </p:nvPr>
        </p:nvSpPr>
        <p:spPr/>
        <p:txBody>
          <a:bodyPr/>
          <a:lstStyle>
            <a:lvl1pPr>
              <a:defRPr/>
            </a:lvl1pPr>
          </a:lstStyle>
          <a:p>
            <a:fld id="{8E13CC5E-CEFC-4F10-9C17-1CAA4A3FF7C2}" type="slidenum">
              <a:rPr lang="sl-SI" altLang="sl-SI"/>
              <a:pPr/>
              <a:t>‹#›</a:t>
            </a:fld>
            <a:endParaRPr lang="sl-SI" altLang="sl-SI"/>
          </a:p>
        </p:txBody>
      </p:sp>
    </p:spTree>
    <p:extLst>
      <p:ext uri="{BB962C8B-B14F-4D97-AF65-F5344CB8AC3E}">
        <p14:creationId xmlns:p14="http://schemas.microsoft.com/office/powerpoint/2010/main" val="977127051"/>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39167-5ACD-4A24-8F82-22BF2F48E01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B2CF6DB-0441-490C-A20B-747E5F27A308}"/>
              </a:ext>
            </a:extLst>
          </p:cNvPr>
          <p:cNvSpPr>
            <a:spLocks noGrp="1"/>
          </p:cNvSpPr>
          <p:nvPr>
            <p:ph sz="half" idx="1"/>
          </p:nvPr>
        </p:nvSpPr>
        <p:spPr>
          <a:xfrm>
            <a:off x="5667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B1501FA1-C213-4694-A539-8BECEAFA1555}"/>
              </a:ext>
            </a:extLst>
          </p:cNvPr>
          <p:cNvSpPr>
            <a:spLocks noGrp="1"/>
          </p:cNvSpPr>
          <p:nvPr>
            <p:ph sz="half" idx="2"/>
          </p:nvPr>
        </p:nvSpPr>
        <p:spPr>
          <a:xfrm>
            <a:off x="46434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FCDC382F-2FEC-4B7D-928C-CDD9C3F32DD9}"/>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E1DECD1-5C94-421B-9933-E4C285E5ADDE}"/>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80E2148-4943-4040-89A9-448235748B39}"/>
              </a:ext>
            </a:extLst>
          </p:cNvPr>
          <p:cNvSpPr>
            <a:spLocks noGrp="1"/>
          </p:cNvSpPr>
          <p:nvPr>
            <p:ph type="sldNum" sz="quarter" idx="12"/>
          </p:nvPr>
        </p:nvSpPr>
        <p:spPr/>
        <p:txBody>
          <a:bodyPr/>
          <a:lstStyle>
            <a:lvl1pPr>
              <a:defRPr/>
            </a:lvl1pPr>
          </a:lstStyle>
          <a:p>
            <a:fld id="{C659B7C1-FE21-4D3A-ACFD-E7F52EA25879}" type="slidenum">
              <a:rPr lang="sl-SI" altLang="sl-SI"/>
              <a:pPr/>
              <a:t>‹#›</a:t>
            </a:fld>
            <a:endParaRPr lang="sl-SI" altLang="sl-SI"/>
          </a:p>
        </p:txBody>
      </p:sp>
    </p:spTree>
    <p:extLst>
      <p:ext uri="{BB962C8B-B14F-4D97-AF65-F5344CB8AC3E}">
        <p14:creationId xmlns:p14="http://schemas.microsoft.com/office/powerpoint/2010/main" val="4200320112"/>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641D9-F800-4FCB-924E-48A616017878}"/>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C54D19B1-43BA-4899-8AD2-E692523C6B8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59DA10-3628-4799-A4B9-DBBA95CAB19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1B6B2D17-4C0C-452B-BEC2-9626A7512E4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909F97-5910-4303-A880-2D0C4FB729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E65340FA-FF53-46C4-89A2-2C3F37B2D4D4}"/>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1A08139F-0BB3-407E-BD98-60848083C9A5}"/>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C39AFFF3-8242-46EF-BC4F-E9D4901AEA11}"/>
              </a:ext>
            </a:extLst>
          </p:cNvPr>
          <p:cNvSpPr>
            <a:spLocks noGrp="1"/>
          </p:cNvSpPr>
          <p:nvPr>
            <p:ph type="sldNum" sz="quarter" idx="12"/>
          </p:nvPr>
        </p:nvSpPr>
        <p:spPr/>
        <p:txBody>
          <a:bodyPr/>
          <a:lstStyle>
            <a:lvl1pPr>
              <a:defRPr/>
            </a:lvl1pPr>
          </a:lstStyle>
          <a:p>
            <a:fld id="{F21C21A5-E5F2-4A8D-9BEC-BB179CE5E9EC}" type="slidenum">
              <a:rPr lang="sl-SI" altLang="sl-SI"/>
              <a:pPr/>
              <a:t>‹#›</a:t>
            </a:fld>
            <a:endParaRPr lang="sl-SI" altLang="sl-SI"/>
          </a:p>
        </p:txBody>
      </p:sp>
    </p:spTree>
    <p:extLst>
      <p:ext uri="{BB962C8B-B14F-4D97-AF65-F5344CB8AC3E}">
        <p14:creationId xmlns:p14="http://schemas.microsoft.com/office/powerpoint/2010/main" val="4221725589"/>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6D82-553E-47CF-8C1A-DCA1F83E60C7}"/>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D9BCEA11-44CE-48E4-8FED-D1B70FB8EA3B}"/>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4D861CD3-9D88-41CC-9E45-A5B8DE8F082E}"/>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C28E946D-397A-41A5-95DA-AF7E83D63B92}"/>
              </a:ext>
            </a:extLst>
          </p:cNvPr>
          <p:cNvSpPr>
            <a:spLocks noGrp="1"/>
          </p:cNvSpPr>
          <p:nvPr>
            <p:ph type="sldNum" sz="quarter" idx="12"/>
          </p:nvPr>
        </p:nvSpPr>
        <p:spPr/>
        <p:txBody>
          <a:bodyPr/>
          <a:lstStyle>
            <a:lvl1pPr>
              <a:defRPr/>
            </a:lvl1pPr>
          </a:lstStyle>
          <a:p>
            <a:fld id="{4327E4B5-BE10-4CC9-A747-69A790A2BCBB}" type="slidenum">
              <a:rPr lang="sl-SI" altLang="sl-SI"/>
              <a:pPr/>
              <a:t>‹#›</a:t>
            </a:fld>
            <a:endParaRPr lang="sl-SI" altLang="sl-SI"/>
          </a:p>
        </p:txBody>
      </p:sp>
    </p:spTree>
    <p:extLst>
      <p:ext uri="{BB962C8B-B14F-4D97-AF65-F5344CB8AC3E}">
        <p14:creationId xmlns:p14="http://schemas.microsoft.com/office/powerpoint/2010/main" val="1719496386"/>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008A1D-6690-4AC6-8D57-1CA30EA7762F}"/>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D6142E09-1EA5-4CD0-A215-2E749BBB573C}"/>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EB303122-4427-4352-9F7B-7DED5A0CA923}"/>
              </a:ext>
            </a:extLst>
          </p:cNvPr>
          <p:cNvSpPr>
            <a:spLocks noGrp="1"/>
          </p:cNvSpPr>
          <p:nvPr>
            <p:ph type="sldNum" sz="quarter" idx="12"/>
          </p:nvPr>
        </p:nvSpPr>
        <p:spPr/>
        <p:txBody>
          <a:bodyPr/>
          <a:lstStyle>
            <a:lvl1pPr>
              <a:defRPr/>
            </a:lvl1pPr>
          </a:lstStyle>
          <a:p>
            <a:fld id="{D628E30C-A0D5-47BE-B962-7B4FCD14C5A7}" type="slidenum">
              <a:rPr lang="sl-SI" altLang="sl-SI"/>
              <a:pPr/>
              <a:t>‹#›</a:t>
            </a:fld>
            <a:endParaRPr lang="sl-SI" altLang="sl-SI"/>
          </a:p>
        </p:txBody>
      </p:sp>
    </p:spTree>
    <p:extLst>
      <p:ext uri="{BB962C8B-B14F-4D97-AF65-F5344CB8AC3E}">
        <p14:creationId xmlns:p14="http://schemas.microsoft.com/office/powerpoint/2010/main" val="774820539"/>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78A37-CCC6-4022-B46B-7F77680DDBA0}"/>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D4F755C4-7894-4202-A36B-E745E93C15E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6B3B887D-8D65-4BF8-A851-0ABF27D9AA5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CCB7A-8BC7-4C32-BB2D-F08E688C41C9}"/>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1196C9D-2ABF-4D7D-9FE8-E98D794FBD39}"/>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EEE9C7A-C3A3-408C-B4A7-3754A70367A9}"/>
              </a:ext>
            </a:extLst>
          </p:cNvPr>
          <p:cNvSpPr>
            <a:spLocks noGrp="1"/>
          </p:cNvSpPr>
          <p:nvPr>
            <p:ph type="sldNum" sz="quarter" idx="12"/>
          </p:nvPr>
        </p:nvSpPr>
        <p:spPr/>
        <p:txBody>
          <a:bodyPr/>
          <a:lstStyle>
            <a:lvl1pPr>
              <a:defRPr/>
            </a:lvl1pPr>
          </a:lstStyle>
          <a:p>
            <a:fld id="{09074E97-3D99-4D44-97D3-FAB08466D916}" type="slidenum">
              <a:rPr lang="sl-SI" altLang="sl-SI"/>
              <a:pPr/>
              <a:t>‹#›</a:t>
            </a:fld>
            <a:endParaRPr lang="sl-SI" altLang="sl-SI"/>
          </a:p>
        </p:txBody>
      </p:sp>
    </p:spTree>
    <p:extLst>
      <p:ext uri="{BB962C8B-B14F-4D97-AF65-F5344CB8AC3E}">
        <p14:creationId xmlns:p14="http://schemas.microsoft.com/office/powerpoint/2010/main" val="1751479581"/>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9F3DB-0675-4B45-9C13-985FC88F352E}"/>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FF9232BC-9DBC-4E1A-B905-C9F4FD96B7C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01671FF5-D199-4FC7-923A-B6481954657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CFCEEA-4F7B-494D-80BA-280A266A5483}"/>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D22288D-5243-429A-931A-D392D846E2D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E7D956C8-0DD5-48BC-A9AC-D48D7E70B320}"/>
              </a:ext>
            </a:extLst>
          </p:cNvPr>
          <p:cNvSpPr>
            <a:spLocks noGrp="1"/>
          </p:cNvSpPr>
          <p:nvPr>
            <p:ph type="sldNum" sz="quarter" idx="12"/>
          </p:nvPr>
        </p:nvSpPr>
        <p:spPr/>
        <p:txBody>
          <a:bodyPr/>
          <a:lstStyle>
            <a:lvl1pPr>
              <a:defRPr/>
            </a:lvl1pPr>
          </a:lstStyle>
          <a:p>
            <a:fld id="{CE23CF06-D03F-477D-86C6-0DA39318875D}" type="slidenum">
              <a:rPr lang="sl-SI" altLang="sl-SI"/>
              <a:pPr/>
              <a:t>‹#›</a:t>
            </a:fld>
            <a:endParaRPr lang="sl-SI" altLang="sl-SI"/>
          </a:p>
        </p:txBody>
      </p:sp>
    </p:spTree>
    <p:extLst>
      <p:ext uri="{BB962C8B-B14F-4D97-AF65-F5344CB8AC3E}">
        <p14:creationId xmlns:p14="http://schemas.microsoft.com/office/powerpoint/2010/main" val="466703491"/>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CB53489-C5DB-49E4-80DF-9DD6D3784F73}"/>
              </a:ext>
            </a:extLst>
          </p:cNvPr>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sl-SI" altLang="sl-SI"/>
              <a:t>Kliknite, če želite urediti slog naslova matrice</a:t>
            </a:r>
          </a:p>
        </p:txBody>
      </p:sp>
      <p:sp>
        <p:nvSpPr>
          <p:cNvPr id="12291" name="Rectangle 3">
            <a:extLst>
              <a:ext uri="{FF2B5EF4-FFF2-40B4-BE49-F238E27FC236}">
                <a16:creationId xmlns:a16="http://schemas.microsoft.com/office/drawing/2014/main" id="{15A671E2-1A4E-44F8-BB77-8F880C649B2B}"/>
              </a:ext>
            </a:extLst>
          </p:cNvPr>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2295" name="AutoShape 7">
            <a:extLst>
              <a:ext uri="{FF2B5EF4-FFF2-40B4-BE49-F238E27FC236}">
                <a16:creationId xmlns:a16="http://schemas.microsoft.com/office/drawing/2014/main" id="{74374D4B-8D2D-490B-BB7D-E0AB79DABAA8}"/>
              </a:ext>
            </a:extLst>
          </p:cNvPr>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sl-SI" altLang="sl-SI" sz="2400">
              <a:latin typeface="Times New Roman" panose="02020603050405020304" pitchFamily="18" charset="0"/>
            </a:endParaRPr>
          </a:p>
        </p:txBody>
      </p:sp>
      <p:sp>
        <p:nvSpPr>
          <p:cNvPr id="12296" name="Line 8">
            <a:extLst>
              <a:ext uri="{FF2B5EF4-FFF2-40B4-BE49-F238E27FC236}">
                <a16:creationId xmlns:a16="http://schemas.microsoft.com/office/drawing/2014/main" id="{DC2645D4-398B-48BE-AA3F-B86A2818FABA}"/>
              </a:ext>
            </a:extLst>
          </p:cNvPr>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2297" name="Rectangle 9">
            <a:extLst>
              <a:ext uri="{FF2B5EF4-FFF2-40B4-BE49-F238E27FC236}">
                <a16:creationId xmlns:a16="http://schemas.microsoft.com/office/drawing/2014/main" id="{E90D1726-8B56-4A3B-99E2-C3BB6F6A74F5}"/>
              </a:ext>
            </a:extLst>
          </p:cNvPr>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l-SI" altLang="sl-SI"/>
          </a:p>
        </p:txBody>
      </p:sp>
      <p:sp>
        <p:nvSpPr>
          <p:cNvPr id="12298" name="Rectangle 10">
            <a:extLst>
              <a:ext uri="{FF2B5EF4-FFF2-40B4-BE49-F238E27FC236}">
                <a16:creationId xmlns:a16="http://schemas.microsoft.com/office/drawing/2014/main" id="{35AB0EDB-EF6A-4B57-9709-B569DE68446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endParaRPr lang="sl-SI" altLang="sl-SI"/>
          </a:p>
        </p:txBody>
      </p:sp>
      <p:sp>
        <p:nvSpPr>
          <p:cNvPr id="12299" name="Rectangle 11">
            <a:extLst>
              <a:ext uri="{FF2B5EF4-FFF2-40B4-BE49-F238E27FC236}">
                <a16:creationId xmlns:a16="http://schemas.microsoft.com/office/drawing/2014/main" id="{B967F4D8-E5D9-4CEA-BD87-B1D9F9EC79E0}"/>
              </a:ext>
            </a:extLst>
          </p:cNvPr>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FA76401C-85C9-4729-87AF-0316E81916D1}"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ransition spd="med">
    <p:random/>
  </p:transition>
  <p:txStyles>
    <p:title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anose="020B0604030504040204" pitchFamily="34" charset="0"/>
        </a:defRPr>
      </a:lvl2pPr>
      <a:lvl3pPr algn="l" rtl="0" fontAlgn="base">
        <a:spcBef>
          <a:spcPct val="0"/>
        </a:spcBef>
        <a:spcAft>
          <a:spcPct val="0"/>
        </a:spcAft>
        <a:defRPr sz="3800">
          <a:solidFill>
            <a:schemeClr val="tx2"/>
          </a:solidFill>
          <a:latin typeface="Verdana" panose="020B0604030504040204" pitchFamily="34" charset="0"/>
        </a:defRPr>
      </a:lvl3pPr>
      <a:lvl4pPr algn="l" rtl="0" fontAlgn="base">
        <a:spcBef>
          <a:spcPct val="0"/>
        </a:spcBef>
        <a:spcAft>
          <a:spcPct val="0"/>
        </a:spcAft>
        <a:defRPr sz="3800">
          <a:solidFill>
            <a:schemeClr val="tx2"/>
          </a:solidFill>
          <a:latin typeface="Verdana" panose="020B0604030504040204" pitchFamily="34" charset="0"/>
        </a:defRPr>
      </a:lvl4pPr>
      <a:lvl5pPr algn="l" rtl="0" fontAlgn="base">
        <a:spcBef>
          <a:spcPct val="0"/>
        </a:spcBef>
        <a:spcAft>
          <a:spcPct val="0"/>
        </a:spcAft>
        <a:defRPr sz="3800">
          <a:solidFill>
            <a:schemeClr val="tx2"/>
          </a:solidFill>
          <a:latin typeface="Verdana" panose="020B0604030504040204" pitchFamily="34" charset="0"/>
        </a:defRPr>
      </a:lvl5pPr>
      <a:lvl6pPr marL="457200" algn="l" rtl="0" fontAlgn="base">
        <a:spcBef>
          <a:spcPct val="0"/>
        </a:spcBef>
        <a:spcAft>
          <a:spcPct val="0"/>
        </a:spcAft>
        <a:defRPr sz="3800">
          <a:solidFill>
            <a:schemeClr val="tx2"/>
          </a:solidFill>
          <a:latin typeface="Verdana" panose="020B0604030504040204" pitchFamily="34" charset="0"/>
        </a:defRPr>
      </a:lvl6pPr>
      <a:lvl7pPr marL="914400" algn="l" rtl="0" fontAlgn="base">
        <a:spcBef>
          <a:spcPct val="0"/>
        </a:spcBef>
        <a:spcAft>
          <a:spcPct val="0"/>
        </a:spcAft>
        <a:defRPr sz="3800">
          <a:solidFill>
            <a:schemeClr val="tx2"/>
          </a:solidFill>
          <a:latin typeface="Verdana" panose="020B0604030504040204" pitchFamily="34" charset="0"/>
        </a:defRPr>
      </a:lvl7pPr>
      <a:lvl8pPr marL="1371600" algn="l" rtl="0" fontAlgn="base">
        <a:spcBef>
          <a:spcPct val="0"/>
        </a:spcBef>
        <a:spcAft>
          <a:spcPct val="0"/>
        </a:spcAft>
        <a:defRPr sz="3800">
          <a:solidFill>
            <a:schemeClr val="tx2"/>
          </a:solidFill>
          <a:latin typeface="Verdana" panose="020B0604030504040204" pitchFamily="34" charset="0"/>
        </a:defRPr>
      </a:lvl8pPr>
      <a:lvl9pPr marL="1828800" algn="l" rtl="0" fontAlgn="base">
        <a:spcBef>
          <a:spcPct val="0"/>
        </a:spcBef>
        <a:spcAft>
          <a:spcPct val="0"/>
        </a:spcAft>
        <a:defRPr sz="3800">
          <a:solidFill>
            <a:schemeClr val="tx2"/>
          </a:solidFill>
          <a:latin typeface="Verdana" panose="020B0604030504040204" pitchFamily="34" charset="0"/>
        </a:defRPr>
      </a:lvl9pPr>
    </p:titleStyle>
    <p:bodyStyle>
      <a:lvl1pPr marL="469900" indent="-469900" algn="l" rtl="0" fontAlgn="base">
        <a:spcBef>
          <a:spcPct val="20000"/>
        </a:spcBef>
        <a:spcAft>
          <a:spcPct val="0"/>
        </a:spcAft>
        <a:buClr>
          <a:schemeClr val="accent2"/>
        </a:buClr>
        <a:buFont typeface="Wingdings" panose="05000000000000000000" pitchFamily="2" charset="2"/>
        <a:buChar char="o"/>
        <a:defRPr sz="3000" kern="12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anose="05000000000000000000" pitchFamily="2" charset="2"/>
        <a:buChar char="n"/>
        <a:defRPr sz="2600" kern="1200">
          <a:solidFill>
            <a:schemeClr val="tx1"/>
          </a:solidFill>
          <a:latin typeface="+mn-lt"/>
          <a:ea typeface="+mn-ea"/>
          <a:cs typeface="+mn-cs"/>
        </a:defRPr>
      </a:lvl2pPr>
      <a:lvl3pPr marL="1304925" indent="-395288" algn="l" rtl="0" fontAlgn="base">
        <a:spcBef>
          <a:spcPct val="20000"/>
        </a:spcBef>
        <a:spcAft>
          <a:spcPct val="0"/>
        </a:spcAft>
        <a:buClr>
          <a:schemeClr val="accent2"/>
        </a:buClr>
        <a:buFont typeface="Wingdings" panose="05000000000000000000" pitchFamily="2" charset="2"/>
        <a:buChar char="o"/>
        <a:defRPr sz="2300" kern="1200">
          <a:solidFill>
            <a:schemeClr val="tx1"/>
          </a:solidFill>
          <a:latin typeface="+mn-lt"/>
          <a:ea typeface="+mn-ea"/>
          <a:cs typeface="+mn-cs"/>
        </a:defRPr>
      </a:lvl3pPr>
      <a:lvl4pPr marL="1693863" indent="-387350" algn="l" rtl="0" fontAlgn="base">
        <a:spcBef>
          <a:spcPct val="20000"/>
        </a:spcBef>
        <a:spcAft>
          <a:spcPct val="0"/>
        </a:spcAft>
        <a:buClr>
          <a:schemeClr val="accent2"/>
        </a:buClr>
        <a:buFont typeface="Wingdings" panose="05000000000000000000" pitchFamily="2" charset="2"/>
        <a:buChar char="n"/>
        <a:defRPr sz="2000" kern="1200">
          <a:solidFill>
            <a:schemeClr val="tx1"/>
          </a:solidFill>
          <a:latin typeface="+mn-lt"/>
          <a:ea typeface="+mn-ea"/>
          <a:cs typeface="+mn-cs"/>
        </a:defRPr>
      </a:lvl4pPr>
      <a:lvl5pPr marL="2093913" indent="-398463" algn="l" rtl="0" fontAlgn="base">
        <a:spcBef>
          <a:spcPct val="25000"/>
        </a:spcBef>
        <a:spcAft>
          <a:spcPct val="0"/>
        </a:spcAft>
        <a:buClr>
          <a:schemeClr val="accent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5.xml"/><Relationship Id="rId3" Type="http://schemas.openxmlformats.org/officeDocument/2006/relationships/slide" Target="slide4.xml"/><Relationship Id="rId7" Type="http://schemas.openxmlformats.org/officeDocument/2006/relationships/slide" Target="slide9.xml"/><Relationship Id="rId12" Type="http://schemas.openxmlformats.org/officeDocument/2006/relationships/slide" Target="slide14.xml"/><Relationship Id="rId17" Type="http://schemas.openxmlformats.org/officeDocument/2006/relationships/slide" Target="slide22.xml"/><Relationship Id="rId2" Type="http://schemas.openxmlformats.org/officeDocument/2006/relationships/slide" Target="slide3.xml"/><Relationship Id="rId16" Type="http://schemas.openxmlformats.org/officeDocument/2006/relationships/slide" Target="slide18.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3.xml"/><Relationship Id="rId5" Type="http://schemas.openxmlformats.org/officeDocument/2006/relationships/slide" Target="slide6.xml"/><Relationship Id="rId15" Type="http://schemas.openxmlformats.org/officeDocument/2006/relationships/slide" Target="slide17.xml"/><Relationship Id="rId10" Type="http://schemas.openxmlformats.org/officeDocument/2006/relationships/slide" Target="slide12.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16.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603FD69-96A5-481A-82BD-AEB4688C0361}"/>
              </a:ext>
            </a:extLst>
          </p:cNvPr>
          <p:cNvSpPr>
            <a:spLocks noGrp="1" noChangeArrowheads="1"/>
          </p:cNvSpPr>
          <p:nvPr>
            <p:ph type="ctrTitle"/>
          </p:nvPr>
        </p:nvSpPr>
        <p:spPr/>
        <p:txBody>
          <a:bodyPr/>
          <a:lstStyle/>
          <a:p>
            <a:r>
              <a:rPr lang="sl-SI" altLang="sl-SI" b="1" i="1"/>
              <a:t>OBČINA VIDEM</a:t>
            </a:r>
            <a:r>
              <a:rPr lang="sl-SI" altLang="sl-SI"/>
              <a:t> </a:t>
            </a:r>
          </a:p>
        </p:txBody>
      </p:sp>
      <p:pic>
        <p:nvPicPr>
          <p:cNvPr id="31748" name="Picture 4">
            <a:extLst>
              <a:ext uri="{FF2B5EF4-FFF2-40B4-BE49-F238E27FC236}">
                <a16:creationId xmlns:a16="http://schemas.microsoft.com/office/drawing/2014/main" id="{34681B7B-700D-4DC6-975A-B1C964447F61}"/>
              </a:ext>
            </a:extLst>
          </p:cNvPr>
          <p:cNvPicPr>
            <a:picLocks noGrp="1" noChangeAspect="1" noChangeArrowheads="1"/>
          </p:cNvPicPr>
          <p:nvPr>
            <p:ph type="subTitle" idx="1"/>
          </p:nvPr>
        </p:nvPicPr>
        <p:blipFill>
          <a:blip r:embed="rId2">
            <a:extLst>
              <a:ext uri="{28A0092B-C50C-407E-A947-70E740481C1C}">
                <a14:useLocalDpi xmlns:a14="http://schemas.microsoft.com/office/drawing/2010/main" val="0"/>
              </a:ext>
            </a:extLst>
          </a:blip>
          <a:srcRect/>
          <a:stretch>
            <a:fillRect/>
          </a:stretch>
        </p:blipFill>
        <p:spPr>
          <a:xfrm>
            <a:off x="684213" y="3068638"/>
            <a:ext cx="4751387" cy="2814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1749" name="Text Box 5">
            <a:extLst>
              <a:ext uri="{FF2B5EF4-FFF2-40B4-BE49-F238E27FC236}">
                <a16:creationId xmlns:a16="http://schemas.microsoft.com/office/drawing/2014/main" id="{C136B2B6-45FF-40AE-8A2D-0886A1E70329}"/>
              </a:ext>
            </a:extLst>
          </p:cNvPr>
          <p:cNvSpPr txBox="1">
            <a:spLocks noChangeArrowheads="1"/>
          </p:cNvSpPr>
          <p:nvPr/>
        </p:nvSpPr>
        <p:spPr bwMode="auto">
          <a:xfrm>
            <a:off x="5580063" y="5876925"/>
            <a:ext cx="1360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Pripravila:</a:t>
            </a:r>
          </a:p>
        </p:txBody>
      </p:sp>
      <p:sp>
        <p:nvSpPr>
          <p:cNvPr id="31750" name="Text Box 6">
            <a:extLst>
              <a:ext uri="{FF2B5EF4-FFF2-40B4-BE49-F238E27FC236}">
                <a16:creationId xmlns:a16="http://schemas.microsoft.com/office/drawing/2014/main" id="{48BDECDC-BA79-4894-A3B4-222C4EEC6BDA}"/>
              </a:ext>
            </a:extLst>
          </p:cNvPr>
          <p:cNvSpPr txBox="1">
            <a:spLocks noChangeArrowheads="1"/>
          </p:cNvSpPr>
          <p:nvPr/>
        </p:nvSpPr>
        <p:spPr bwMode="auto">
          <a:xfrm>
            <a:off x="5435600" y="6237288"/>
            <a:ext cx="26642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a:t> </a:t>
            </a:r>
            <a:endParaRPr lang="sl-SI" altLang="sl-SI"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grpId="0" nodeType="clickEffect">
                                  <p:stCondLst>
                                    <p:cond delay="0"/>
                                  </p:stCondLst>
                                  <p:childTnLst>
                                    <p:animMotion origin="layout" path="M 0.0 0.0  L 0.25 0.0  E" pathEditMode="relative" ptsTypes="">
                                      <p:cBhvr>
                                        <p:cTn id="6" dur="2000" fill="hold"/>
                                        <p:tgtEl>
                                          <p:spTgt spid="31746"/>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ntr" presetSubtype="16" fill="hold" nodeType="clickEffect">
                                  <p:stCondLst>
                                    <p:cond delay="0"/>
                                  </p:stCondLst>
                                  <p:childTnLst>
                                    <p:set>
                                      <p:cBhvr>
                                        <p:cTn id="10" dur="1" fill="hold">
                                          <p:stCondLst>
                                            <p:cond delay="0"/>
                                          </p:stCondLst>
                                        </p:cTn>
                                        <p:tgtEl>
                                          <p:spTgt spid="31748"/>
                                        </p:tgtEl>
                                        <p:attrNameLst>
                                          <p:attrName>style.visibility</p:attrName>
                                        </p:attrNameLst>
                                      </p:cBhvr>
                                      <p:to>
                                        <p:strVal val="visible"/>
                                      </p:to>
                                    </p:set>
                                    <p:animEffect transition="in" filter="diamond(in)">
                                      <p:cBhvr>
                                        <p:cTn id="11" dur="2000"/>
                                        <p:tgtEl>
                                          <p:spTgt spid="317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5" presetClass="entr" presetSubtype="0" fill="hold" nodeType="clickEffect">
                                  <p:stCondLst>
                                    <p:cond delay="0"/>
                                  </p:stCondLst>
                                  <p:iterate type="lt">
                                    <p:tmPct val="10000"/>
                                  </p:iterate>
                                  <p:childTnLst>
                                    <p:set>
                                      <p:cBhvr>
                                        <p:cTn id="15" dur="1" fill="hold">
                                          <p:stCondLst>
                                            <p:cond delay="0"/>
                                          </p:stCondLst>
                                        </p:cTn>
                                        <p:tgtEl>
                                          <p:spTgt spid="31749">
                                            <p:txEl>
                                              <p:pRg st="0" end="0"/>
                                            </p:txEl>
                                          </p:spTgt>
                                        </p:tgtEl>
                                        <p:attrNameLst>
                                          <p:attrName>style.visibility</p:attrName>
                                        </p:attrNameLst>
                                      </p:cBhvr>
                                      <p:to>
                                        <p:strVal val="visible"/>
                                      </p:to>
                                    </p:set>
                                    <p:animEffect transition="in" filter="fade">
                                      <p:cBhvr>
                                        <p:cTn id="16" dur="2000"/>
                                        <p:tgtEl>
                                          <p:spTgt spid="31749">
                                            <p:txEl>
                                              <p:pRg st="0" end="0"/>
                                            </p:txEl>
                                          </p:spTgt>
                                        </p:tgtEl>
                                      </p:cBhvr>
                                    </p:animEffect>
                                    <p:anim calcmode="lin" valueType="num">
                                      <p:cBhvr>
                                        <p:cTn id="17" dur="2000" fill="hold"/>
                                        <p:tgtEl>
                                          <p:spTgt spid="31749">
                                            <p:txEl>
                                              <p:pRg st="0" end="0"/>
                                            </p:txEl>
                                          </p:spTgt>
                                        </p:tgtEl>
                                        <p:attrNameLst>
                                          <p:attrName>ppt_w</p:attrName>
                                        </p:attrNameLst>
                                      </p:cBhvr>
                                      <p:tavLst>
                                        <p:tav tm="0" fmla="#ppt_w*sin(2.5*pi*$)">
                                          <p:val>
                                            <p:fltVal val="0"/>
                                          </p:val>
                                        </p:tav>
                                        <p:tav tm="100000">
                                          <p:val>
                                            <p:fltVal val="1"/>
                                          </p:val>
                                        </p:tav>
                                      </p:tavLst>
                                    </p:anim>
                                    <p:anim calcmode="lin" valueType="num">
                                      <p:cBhvr>
                                        <p:cTn id="18" dur="2000" fill="hold"/>
                                        <p:tgtEl>
                                          <p:spTgt spid="3174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7" presetClass="entr" presetSubtype="0" fill="hold" nodeType="clickEffect">
                                  <p:stCondLst>
                                    <p:cond delay="0"/>
                                  </p:stCondLst>
                                  <p:iterate type="lt">
                                    <p:tmPct val="50000"/>
                                  </p:iterate>
                                  <p:childTnLst>
                                    <p:set>
                                      <p:cBhvr>
                                        <p:cTn id="22" dur="1" fill="hold">
                                          <p:stCondLst>
                                            <p:cond delay="0"/>
                                          </p:stCondLst>
                                        </p:cTn>
                                        <p:tgtEl>
                                          <p:spTgt spid="31750">
                                            <p:txEl>
                                              <p:pRg st="0" end="0"/>
                                            </p:txEl>
                                          </p:spTgt>
                                        </p:tgtEl>
                                        <p:attrNameLst>
                                          <p:attrName>style.visibility</p:attrName>
                                        </p:attrNameLst>
                                      </p:cBhvr>
                                      <p:to>
                                        <p:strVal val="visible"/>
                                      </p:to>
                                    </p:set>
                                    <p:anim calcmode="discrete" valueType="clr">
                                      <p:cBhvr override="childStyle">
                                        <p:cTn id="23" dur="80"/>
                                        <p:tgtEl>
                                          <p:spTgt spid="3175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31750">
                                            <p:txEl>
                                              <p:pRg st="0" end="0"/>
                                            </p:txEl>
                                          </p:spTgt>
                                        </p:tgtEl>
                                        <p:attrNameLst>
                                          <p:attrName>fillcolor</p:attrName>
                                        </p:attrNameLst>
                                      </p:cBhvr>
                                      <p:tavLst>
                                        <p:tav tm="0">
                                          <p:val>
                                            <p:clrVal>
                                              <a:schemeClr val="accent2"/>
                                            </p:clrVal>
                                          </p:val>
                                        </p:tav>
                                        <p:tav tm="50000">
                                          <p:val>
                                            <p:clrVal>
                                              <a:schemeClr val="hlink"/>
                                            </p:clrVal>
                                          </p:val>
                                        </p:tav>
                                      </p:tavLst>
                                    </p:anim>
                                    <p:set>
                                      <p:cBhvr>
                                        <p:cTn id="25" dur="80"/>
                                        <p:tgtEl>
                                          <p:spTgt spid="31750">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989206F2-82AC-46EB-A23F-2B779509D063}"/>
              </a:ext>
            </a:extLst>
          </p:cNvPr>
          <p:cNvSpPr>
            <a:spLocks noGrp="1" noChangeArrowheads="1"/>
          </p:cNvSpPr>
          <p:nvPr>
            <p:ph type="title"/>
          </p:nvPr>
        </p:nvSpPr>
        <p:spPr/>
        <p:txBody>
          <a:bodyPr/>
          <a:lstStyle/>
          <a:p>
            <a:r>
              <a:rPr lang="sl-SI" altLang="sl-SI" b="1"/>
              <a:t>PODRUŽNICA SELA</a:t>
            </a:r>
            <a:r>
              <a:rPr lang="sl-SI" altLang="sl-SI"/>
              <a:t> </a:t>
            </a:r>
          </a:p>
        </p:txBody>
      </p:sp>
      <p:sp>
        <p:nvSpPr>
          <p:cNvPr id="40963" name="Rectangle 3">
            <a:extLst>
              <a:ext uri="{FF2B5EF4-FFF2-40B4-BE49-F238E27FC236}">
                <a16:creationId xmlns:a16="http://schemas.microsoft.com/office/drawing/2014/main" id="{67B2CE4C-82E9-41A0-90E6-18F044EA6A73}"/>
              </a:ext>
            </a:extLst>
          </p:cNvPr>
          <p:cNvSpPr>
            <a:spLocks noGrp="1" noChangeArrowheads="1"/>
          </p:cNvSpPr>
          <p:nvPr>
            <p:ph type="body" idx="1"/>
          </p:nvPr>
        </p:nvSpPr>
        <p:spPr/>
        <p:txBody>
          <a:bodyPr/>
          <a:lstStyle/>
          <a:p>
            <a:pPr>
              <a:lnSpc>
                <a:spcPct val="90000"/>
              </a:lnSpc>
            </a:pPr>
            <a:r>
              <a:rPr lang="sl-SI" altLang="sl-SI" b="1"/>
              <a:t>Potreba po šoli v kraju </a:t>
            </a:r>
            <a:endParaRPr lang="sl-SI" altLang="sl-SI"/>
          </a:p>
          <a:p>
            <a:pPr>
              <a:lnSpc>
                <a:spcPct val="90000"/>
              </a:lnSpc>
              <a:buFont typeface="Wingdings" panose="05000000000000000000" pitchFamily="2" charset="2"/>
              <a:buNone/>
            </a:pPr>
            <a:r>
              <a:rPr lang="sl-SI" altLang="sl-SI"/>
              <a:t>   Začetki šole na Selih segajo po zapisih v leto 1874. De­želni šolski svet za Štajersko je izdal potrebo po postavi­tvi osnovne šole na Selih in določil že šolski okoliš z va­smi: Sela, Barislovci, Trnovec, Zgornja Pristava, Popovci in Lancova vas. Prvi učenci so obiskovali šolo v Svetem Vidu. </a:t>
            </a:r>
          </a:p>
        </p:txBody>
      </p:sp>
      <p:sp>
        <p:nvSpPr>
          <p:cNvPr id="40964" name="AutoShape 4">
            <a:hlinkClick r:id="rId2" action="ppaction://hlinksldjump" highlightClick="1"/>
            <a:extLst>
              <a:ext uri="{FF2B5EF4-FFF2-40B4-BE49-F238E27FC236}">
                <a16:creationId xmlns:a16="http://schemas.microsoft.com/office/drawing/2014/main" id="{5CD23574-E3D6-4938-88C5-2EC208A1F0EE}"/>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500" fill="hold"/>
                                        <p:tgtEl>
                                          <p:spTgt spid="40962"/>
                                        </p:tgtEl>
                                        <p:attrNameLst>
                                          <p:attrName>ppt_w</p:attrName>
                                        </p:attrNameLst>
                                      </p:cBhvr>
                                      <p:tavLst>
                                        <p:tav tm="0">
                                          <p:val>
                                            <p:fltVal val="0"/>
                                          </p:val>
                                        </p:tav>
                                        <p:tav tm="100000">
                                          <p:val>
                                            <p:strVal val="#ppt_w"/>
                                          </p:val>
                                        </p:tav>
                                      </p:tavLst>
                                    </p:anim>
                                    <p:anim calcmode="lin" valueType="num">
                                      <p:cBhvr>
                                        <p:cTn id="8" dur="500" fill="hold"/>
                                        <p:tgtEl>
                                          <p:spTgt spid="4096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nodeType="clickEffect">
                                  <p:stCondLst>
                                    <p:cond delay="0"/>
                                  </p:stCondLst>
                                  <p:childTnLst>
                                    <p:set>
                                      <p:cBhvr>
                                        <p:cTn id="12" dur="1" fill="hold">
                                          <p:stCondLst>
                                            <p:cond delay="0"/>
                                          </p:stCondLst>
                                        </p:cTn>
                                        <p:tgtEl>
                                          <p:spTgt spid="40963">
                                            <p:txEl>
                                              <p:pRg st="0" end="0"/>
                                            </p:txEl>
                                          </p:spTgt>
                                        </p:tgtEl>
                                        <p:attrNameLst>
                                          <p:attrName>style.visibility</p:attrName>
                                        </p:attrNameLst>
                                      </p:cBhvr>
                                      <p:to>
                                        <p:strVal val="visible"/>
                                      </p:to>
                                    </p:set>
                                    <p:animEffect transition="in" filter="barn(inHorizontal)">
                                      <p:cBhvr>
                                        <p:cTn id="13" dur="500"/>
                                        <p:tgtEl>
                                          <p:spTgt spid="40963">
                                            <p:txEl>
                                              <p:pRg st="0" end="0"/>
                                            </p:txEl>
                                          </p:spTgt>
                                        </p:tgtEl>
                                      </p:cBhvr>
                                    </p:animEffect>
                                  </p:childTnLst>
                                </p:cTn>
                              </p:par>
                              <p:par>
                                <p:cTn id="14" presetID="16" presetClass="entr" presetSubtype="26" fill="hold" nodeType="withEffect">
                                  <p:stCondLst>
                                    <p:cond delay="0"/>
                                  </p:stCondLst>
                                  <p:childTnLst>
                                    <p:set>
                                      <p:cBhvr>
                                        <p:cTn id="15" dur="1" fill="hold">
                                          <p:stCondLst>
                                            <p:cond delay="0"/>
                                          </p:stCondLst>
                                        </p:cTn>
                                        <p:tgtEl>
                                          <p:spTgt spid="40963">
                                            <p:txEl>
                                              <p:pRg st="1" end="1"/>
                                            </p:txEl>
                                          </p:spTgt>
                                        </p:tgtEl>
                                        <p:attrNameLst>
                                          <p:attrName>style.visibility</p:attrName>
                                        </p:attrNameLst>
                                      </p:cBhvr>
                                      <p:to>
                                        <p:strVal val="visible"/>
                                      </p:to>
                                    </p:set>
                                    <p:animEffect transition="in" filter="barn(inHorizontal)">
                                      <p:cBhvr>
                                        <p:cTn id="16" dur="500"/>
                                        <p:tgtEl>
                                          <p:spTgt spid="409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348BAB3-8272-4CB4-A8C9-88F754001278}"/>
              </a:ext>
            </a:extLst>
          </p:cNvPr>
          <p:cNvSpPr>
            <a:spLocks noGrp="1" noChangeArrowheads="1"/>
          </p:cNvSpPr>
          <p:nvPr>
            <p:ph type="title"/>
          </p:nvPr>
        </p:nvSpPr>
        <p:spPr/>
        <p:txBody>
          <a:bodyPr/>
          <a:lstStyle/>
          <a:p>
            <a:r>
              <a:rPr lang="sl-SI" altLang="sl-SI" sz="3400" b="1"/>
              <a:t>OTVORITEV PRVE ŠOLE NA SELIH 14. NOVEMBRA 1880</a:t>
            </a:r>
            <a:r>
              <a:rPr lang="sl-SI" altLang="sl-SI" sz="3400"/>
              <a:t> </a:t>
            </a:r>
          </a:p>
        </p:txBody>
      </p:sp>
      <p:sp>
        <p:nvSpPr>
          <p:cNvPr id="41987" name="Rectangle 3">
            <a:extLst>
              <a:ext uri="{FF2B5EF4-FFF2-40B4-BE49-F238E27FC236}">
                <a16:creationId xmlns:a16="http://schemas.microsoft.com/office/drawing/2014/main" id="{448FF2B9-5BEC-4DA6-ADFA-079AA0009E17}"/>
              </a:ext>
            </a:extLst>
          </p:cNvPr>
          <p:cNvSpPr>
            <a:spLocks noGrp="1" noChangeArrowheads="1"/>
          </p:cNvSpPr>
          <p:nvPr>
            <p:ph type="body" idx="1"/>
          </p:nvPr>
        </p:nvSpPr>
        <p:spPr/>
        <p:txBody>
          <a:bodyPr/>
          <a:lstStyle/>
          <a:p>
            <a:pPr>
              <a:lnSpc>
                <a:spcPct val="80000"/>
              </a:lnSpc>
            </a:pPr>
            <a:r>
              <a:rPr lang="sl-SI" altLang="sl-SI" sz="1700"/>
              <a:t>Novembra 1880 je bila na Selih slovesna otvoritev šolskega poslopja. V šolsko poslopje je bila preurejena stanovanjska hiša, kupljena od lastnika Vida Kmetec. V hiši je bila ena učil­nica s stanovanjskim prostorom za učitelja. Izvajal se je enorazredni pouk. Leta 1885 je šolo obiskalo 145 šoloob­veznih otrok. Zaradi prevelike stiske so uvedli poldnevni pouk. </a:t>
            </a:r>
          </a:p>
          <a:p>
            <a:pPr>
              <a:lnSpc>
                <a:spcPct val="80000"/>
              </a:lnSpc>
            </a:pPr>
            <a:endParaRPr lang="sl-SI" altLang="sl-SI" sz="1700"/>
          </a:p>
          <a:p>
            <a:pPr>
              <a:lnSpc>
                <a:spcPct val="80000"/>
              </a:lnSpc>
            </a:pPr>
            <a:r>
              <a:rPr lang="sl-SI" altLang="sl-SI" sz="1700"/>
              <a:t>Leta 1890 je bil v vasi velik požar, ki je poškodoval tudi šolsko poslopje. Pri obnovitvi so šoli dogradili še drugo učilnico. Leta 1892 so odprli še drugi razred in tako imeli dvorazrednico. Ob posvetitvi cerkve Svete Družine je šolo obiskal knez in škof Mihael Napotnik in je ob tej priložnosti zapisal v šolsko kroniko :</a:t>
            </a:r>
            <a:br>
              <a:rPr lang="sl-SI" altLang="sl-SI" sz="1700"/>
            </a:br>
            <a:r>
              <a:rPr lang="sl-SI" altLang="sl-SI" sz="1700" i="1"/>
              <a:t>&gt;Dom, šola in cerkev morajo vzajemno bistriti glave in blažiti srca ljubih otrok.&lt;</a:t>
            </a:r>
            <a:br>
              <a:rPr lang="sl-SI" altLang="sl-SI" sz="1700" i="1"/>
            </a:br>
            <a:r>
              <a:rPr lang="sl-SI" altLang="sl-SI" sz="1700"/>
              <a:t>Potreba po širitvi šole se je večala, predvsem zaradi nara­ščanja šoloobveznih otrok. Tako so šolo razširili še v tri in nato v štirirazredno šolo.</a:t>
            </a:r>
          </a:p>
        </p:txBody>
      </p:sp>
      <p:sp>
        <p:nvSpPr>
          <p:cNvPr id="41988" name="AutoShape 4">
            <a:hlinkClick r:id="rId2" action="ppaction://hlinksldjump" highlightClick="1"/>
            <a:extLst>
              <a:ext uri="{FF2B5EF4-FFF2-40B4-BE49-F238E27FC236}">
                <a16:creationId xmlns:a16="http://schemas.microsoft.com/office/drawing/2014/main" id="{0455DE61-BC1B-447D-9E14-853347694C91}"/>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1000" fill="hold"/>
                                        <p:tgtEl>
                                          <p:spTgt spid="41986"/>
                                        </p:tgtEl>
                                        <p:attrNameLst>
                                          <p:attrName>ppt_w</p:attrName>
                                        </p:attrNameLst>
                                      </p:cBhvr>
                                      <p:tavLst>
                                        <p:tav tm="0">
                                          <p:val>
                                            <p:strVal val="#ppt_w+.3"/>
                                          </p:val>
                                        </p:tav>
                                        <p:tav tm="100000">
                                          <p:val>
                                            <p:strVal val="#ppt_w"/>
                                          </p:val>
                                        </p:tav>
                                      </p:tavLst>
                                    </p:anim>
                                    <p:anim calcmode="lin" valueType="num">
                                      <p:cBhvr>
                                        <p:cTn id="8" dur="1000" fill="hold"/>
                                        <p:tgtEl>
                                          <p:spTgt spid="41986"/>
                                        </p:tgtEl>
                                        <p:attrNameLst>
                                          <p:attrName>ppt_h</p:attrName>
                                        </p:attrNameLst>
                                      </p:cBhvr>
                                      <p:tavLst>
                                        <p:tav tm="0">
                                          <p:val>
                                            <p:strVal val="#ppt_h"/>
                                          </p:val>
                                        </p:tav>
                                        <p:tav tm="100000">
                                          <p:val>
                                            <p:strVal val="#ppt_h"/>
                                          </p:val>
                                        </p:tav>
                                      </p:tavLst>
                                    </p:anim>
                                    <p:animEffect transition="in" filter="fade">
                                      <p:cBhvr>
                                        <p:cTn id="9" dur="1000"/>
                                        <p:tgtEl>
                                          <p:spTgt spid="4198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12" fill="hold" nodeType="clickEffect">
                                  <p:stCondLst>
                                    <p:cond delay="0"/>
                                  </p:stCondLst>
                                  <p:childTnLst>
                                    <p:set>
                                      <p:cBhvr>
                                        <p:cTn id="13" dur="1" fill="hold">
                                          <p:stCondLst>
                                            <p:cond delay="0"/>
                                          </p:stCondLst>
                                        </p:cTn>
                                        <p:tgtEl>
                                          <p:spTgt spid="41987">
                                            <p:txEl>
                                              <p:pRg st="0" end="0"/>
                                            </p:txEl>
                                          </p:spTgt>
                                        </p:tgtEl>
                                        <p:attrNameLst>
                                          <p:attrName>style.visibility</p:attrName>
                                        </p:attrNameLst>
                                      </p:cBhvr>
                                      <p:to>
                                        <p:strVal val="visible"/>
                                      </p:to>
                                    </p:set>
                                    <p:animEffect transition="in" filter="strips(downLeft)">
                                      <p:cBhvr>
                                        <p:cTn id="14" dur="500"/>
                                        <p:tgtEl>
                                          <p:spTgt spid="4198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Effect transition="in" filter="dissolve">
                                      <p:cBhvr>
                                        <p:cTn id="19" dur="500"/>
                                        <p:tgtEl>
                                          <p:spTgt spid="41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FE510386-0B04-475E-8B27-AE0F276869A8}"/>
              </a:ext>
            </a:extLst>
          </p:cNvPr>
          <p:cNvSpPr>
            <a:spLocks noGrp="1" noChangeArrowheads="1"/>
          </p:cNvSpPr>
          <p:nvPr>
            <p:ph type="title"/>
          </p:nvPr>
        </p:nvSpPr>
        <p:spPr/>
        <p:txBody>
          <a:bodyPr/>
          <a:lstStyle/>
          <a:p>
            <a:r>
              <a:rPr lang="sl-SI" altLang="sl-SI" sz="3400" b="1"/>
              <a:t>MED PRVO IN DRUGO VOJNO</a:t>
            </a:r>
          </a:p>
        </p:txBody>
      </p:sp>
      <p:sp>
        <p:nvSpPr>
          <p:cNvPr id="43011" name="Rectangle 3">
            <a:extLst>
              <a:ext uri="{FF2B5EF4-FFF2-40B4-BE49-F238E27FC236}">
                <a16:creationId xmlns:a16="http://schemas.microsoft.com/office/drawing/2014/main" id="{0DE40868-E036-48EA-8800-6A81668486D7}"/>
              </a:ext>
            </a:extLst>
          </p:cNvPr>
          <p:cNvSpPr>
            <a:spLocks noGrp="1" noChangeArrowheads="1"/>
          </p:cNvSpPr>
          <p:nvPr>
            <p:ph type="body" idx="1"/>
          </p:nvPr>
        </p:nvSpPr>
        <p:spPr/>
        <p:txBody>
          <a:bodyPr/>
          <a:lstStyle/>
          <a:p>
            <a:r>
              <a:rPr lang="sl-SI" altLang="sl-SI"/>
              <a:t>Med okupacijo od 1941 do 1945 leta, se je v šoli iz­vajal pouk v nemškem jeziku. Izvajali so ga nemški učitelji. Otroci se v tem času niso učili pisati in brati. 25. februarja 1945, je bilo šolsko poslopje z vsem inven­tarjem požgano. Vas in s tem mladina, je utrpela veliko vrzel predvsem v izobraževanju in vzgoji.</a:t>
            </a:r>
          </a:p>
        </p:txBody>
      </p:sp>
      <p:sp>
        <p:nvSpPr>
          <p:cNvPr id="43012" name="AutoShape 4">
            <a:hlinkClick r:id="rId2" action="ppaction://hlinksldjump" highlightClick="1"/>
            <a:extLst>
              <a:ext uri="{FF2B5EF4-FFF2-40B4-BE49-F238E27FC236}">
                <a16:creationId xmlns:a16="http://schemas.microsoft.com/office/drawing/2014/main" id="{1DC638D1-3607-4582-A339-DB6B6FEE6F93}"/>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fade">
                                      <p:cBhvr>
                                        <p:cTn id="7" dur="100"/>
                                        <p:tgtEl>
                                          <p:spTgt spid="43010"/>
                                        </p:tgtEl>
                                      </p:cBhvr>
                                    </p:animEffect>
                                    <p:anim calcmode="lin" valueType="num">
                                      <p:cBhvr>
                                        <p:cTn id="8" dur="400" fill="hold"/>
                                        <p:tgtEl>
                                          <p:spTgt spid="43010"/>
                                        </p:tgtEl>
                                        <p:attrNameLst>
                                          <p:attrName>ppt_x</p:attrName>
                                        </p:attrNameLst>
                                      </p:cBhvr>
                                      <p:tavLst>
                                        <p:tav tm="0">
                                          <p:val>
                                            <p:strVal val="#ppt_x"/>
                                          </p:val>
                                        </p:tav>
                                        <p:tav tm="100000">
                                          <p:val>
                                            <p:strVal val="#ppt_x"/>
                                          </p:val>
                                        </p:tav>
                                      </p:tavLst>
                                    </p:anim>
                                    <p:anim calcmode="lin" valueType="num">
                                      <p:cBhvr>
                                        <p:cTn id="9" dur="400" fill="hold"/>
                                        <p:tgtEl>
                                          <p:spTgt spid="43010"/>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301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301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3" presetClass="emph" presetSubtype="0" fill="hold" nodeType="clickEffect">
                                  <p:stCondLst>
                                    <p:cond delay="0"/>
                                  </p:stCondLst>
                                  <p:childTnLst>
                                    <p:animClr clrSpc="hsl" dir="cw">
                                      <p:cBhvr override="childStyle">
                                        <p:cTn id="15" dur="500" fill="hold"/>
                                        <p:tgtEl>
                                          <p:spTgt spid="43011">
                                            <p:txEl>
                                              <p:pRg st="0" end="0"/>
                                            </p:txEl>
                                          </p:spTgt>
                                        </p:tgtEl>
                                        <p:attrNameLst>
                                          <p:attrName>style.color</p:attrName>
                                        </p:attrNameLst>
                                      </p:cBhvr>
                                      <p:by>
                                        <p:hsl h="10842353" s="0" l="0"/>
                                      </p:by>
                                    </p:animClr>
                                    <p:animClr clrSpc="hsl" dir="cw">
                                      <p:cBhvr>
                                        <p:cTn id="16" dur="500" fill="hold"/>
                                        <p:tgtEl>
                                          <p:spTgt spid="43011">
                                            <p:txEl>
                                              <p:pRg st="0" end="0"/>
                                            </p:txEl>
                                          </p:spTgt>
                                        </p:tgtEl>
                                        <p:attrNameLst>
                                          <p:attrName>fillcolor</p:attrName>
                                        </p:attrNameLst>
                                      </p:cBhvr>
                                      <p:by>
                                        <p:hsl h="10842353" s="0" l="0"/>
                                      </p:by>
                                    </p:animClr>
                                    <p:animClr clrSpc="hsl" dir="cw">
                                      <p:cBhvr>
                                        <p:cTn id="17" dur="500" fill="hold"/>
                                        <p:tgtEl>
                                          <p:spTgt spid="43011">
                                            <p:txEl>
                                              <p:pRg st="0" end="0"/>
                                            </p:txEl>
                                          </p:spTgt>
                                        </p:tgtEl>
                                        <p:attrNameLst>
                                          <p:attrName>stroke.color</p:attrName>
                                        </p:attrNameLst>
                                      </p:cBhvr>
                                      <p:by>
                                        <p:hsl h="10842353" s="0" l="0"/>
                                      </p:by>
                                    </p:animClr>
                                    <p:set>
                                      <p:cBhvr>
                                        <p:cTn id="18" dur="500" fill="hold"/>
                                        <p:tgtEl>
                                          <p:spTgt spid="43011">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8A689E2E-64D7-4D58-8C05-45CBDA7ED951}"/>
              </a:ext>
            </a:extLst>
          </p:cNvPr>
          <p:cNvSpPr>
            <a:spLocks noGrp="1" noChangeArrowheads="1"/>
          </p:cNvSpPr>
          <p:nvPr>
            <p:ph type="title"/>
          </p:nvPr>
        </p:nvSpPr>
        <p:spPr/>
        <p:txBody>
          <a:bodyPr/>
          <a:lstStyle/>
          <a:p>
            <a:r>
              <a:rPr lang="sl-SI" altLang="sl-SI"/>
              <a:t>PO VOJNI POUK V BARAKI </a:t>
            </a:r>
          </a:p>
        </p:txBody>
      </p:sp>
      <p:sp>
        <p:nvSpPr>
          <p:cNvPr id="44035" name="Rectangle 3">
            <a:extLst>
              <a:ext uri="{FF2B5EF4-FFF2-40B4-BE49-F238E27FC236}">
                <a16:creationId xmlns:a16="http://schemas.microsoft.com/office/drawing/2014/main" id="{617780DF-7ACD-456C-BC13-BD9EDC0D1020}"/>
              </a:ext>
            </a:extLst>
          </p:cNvPr>
          <p:cNvSpPr>
            <a:spLocks noGrp="1" noChangeArrowheads="1"/>
          </p:cNvSpPr>
          <p:nvPr>
            <p:ph type="body" idx="1"/>
          </p:nvPr>
        </p:nvSpPr>
        <p:spPr/>
        <p:txBody>
          <a:bodyPr/>
          <a:lstStyle/>
          <a:p>
            <a:pPr>
              <a:lnSpc>
                <a:spcPct val="90000"/>
              </a:lnSpc>
            </a:pPr>
            <a:r>
              <a:rPr lang="sl-SI" altLang="sl-SI" sz="2600"/>
              <a:t>Leta 1946 so postavili barako od narodne imovine za šol­ske prostore. V baraki sta bili dve učilnici in dve manjši sobi, primerni za pisarni. Prostori so bili vlažni, temni in mrzli. Potreba po izgradnji nove šole je bila vse večja. V povojni porušeni domovini je bilo veliko porušenih šol, zato so bila prizadevanja za pomoč države pri novo­gradnji, neuslišana. Tudi KLO ni mogel ničesar prispe­vati. Šoli je bila priznana le vojna škoda.</a:t>
            </a:r>
          </a:p>
        </p:txBody>
      </p:sp>
      <p:sp>
        <p:nvSpPr>
          <p:cNvPr id="44036" name="AutoShape 4">
            <a:hlinkClick r:id="rId2" action="ppaction://hlinksldjump" highlightClick="1"/>
            <a:extLst>
              <a:ext uri="{FF2B5EF4-FFF2-40B4-BE49-F238E27FC236}">
                <a16:creationId xmlns:a16="http://schemas.microsoft.com/office/drawing/2014/main" id="{51A6D32B-9CE6-4A50-94BC-2F22D60A72EC}"/>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500" fill="hold"/>
                                        <p:tgtEl>
                                          <p:spTgt spid="44034"/>
                                        </p:tgtEl>
                                        <p:attrNameLst>
                                          <p:attrName>ppt_w</p:attrName>
                                        </p:attrNameLst>
                                      </p:cBhvr>
                                      <p:tavLst>
                                        <p:tav tm="0">
                                          <p:val>
                                            <p:fltVal val="0"/>
                                          </p:val>
                                        </p:tav>
                                        <p:tav tm="100000">
                                          <p:val>
                                            <p:strVal val="#ppt_w"/>
                                          </p:val>
                                        </p:tav>
                                      </p:tavLst>
                                    </p:anim>
                                    <p:anim calcmode="lin" valueType="num">
                                      <p:cBhvr>
                                        <p:cTn id="8" dur="500" fill="hold"/>
                                        <p:tgtEl>
                                          <p:spTgt spid="440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E2FF35A5-4693-4D72-A396-D1479344C4AC}"/>
              </a:ext>
            </a:extLst>
          </p:cNvPr>
          <p:cNvSpPr>
            <a:spLocks noGrp="1" noChangeArrowheads="1"/>
          </p:cNvSpPr>
          <p:nvPr>
            <p:ph type="title"/>
          </p:nvPr>
        </p:nvSpPr>
        <p:spPr/>
        <p:txBody>
          <a:bodyPr/>
          <a:lstStyle/>
          <a:p>
            <a:r>
              <a:rPr lang="sl-SI" altLang="sl-SI"/>
              <a:t>ZAČETEK GRADNJE NOVE ŠOLE </a:t>
            </a:r>
          </a:p>
        </p:txBody>
      </p:sp>
      <p:sp>
        <p:nvSpPr>
          <p:cNvPr id="45059" name="Rectangle 3">
            <a:extLst>
              <a:ext uri="{FF2B5EF4-FFF2-40B4-BE49-F238E27FC236}">
                <a16:creationId xmlns:a16="http://schemas.microsoft.com/office/drawing/2014/main" id="{888806C3-5D91-4919-B344-63F6F9F1AB80}"/>
              </a:ext>
            </a:extLst>
          </p:cNvPr>
          <p:cNvSpPr>
            <a:spLocks noGrp="1" noChangeArrowheads="1"/>
          </p:cNvSpPr>
          <p:nvPr>
            <p:ph type="body" idx="1"/>
          </p:nvPr>
        </p:nvSpPr>
        <p:spPr/>
        <p:txBody>
          <a:bodyPr/>
          <a:lstStyle/>
          <a:p>
            <a:pPr>
              <a:lnSpc>
                <a:spcPct val="90000"/>
              </a:lnSpc>
            </a:pPr>
            <a:r>
              <a:rPr lang="sl-SI" altLang="sl-SI" sz="2100"/>
              <a:t>Prostor za gradnjo šole so označili na šolski njivi in raz­laščenem travniku Jurija in Marije Anžel. Potreba po novi šoli je bila velika in organiziralo se je udarniško delo. V oktobru 1947 se je začela gradnja nove šole. Ljudje so zelo radi pomagali in veliko nare­dili prostovoljno. Sami so se organizirali in opravljali različna dela pri gradnji. Skopali so temelje in klet. V zimskem času so navozili pesek, gramoz in opeko, da so lahko z deli v pomladnem času ponovno nadaljevali. Do konca leta 1948 je bila šola v surovem stanju gotova in pokrita. Kljub prizadevnosti, so šolsko leto 1949 pričeli v baraki. Razmere v baraki so bile tako slabe, da so zaprosili za kredit in že v zimskem času uredili dve učilnici v novi šoli.</a:t>
            </a:r>
          </a:p>
        </p:txBody>
      </p:sp>
      <p:sp>
        <p:nvSpPr>
          <p:cNvPr id="45060" name="AutoShape 4">
            <a:hlinkClick r:id="rId2" action="ppaction://hlinksldjump" highlightClick="1"/>
            <a:extLst>
              <a:ext uri="{FF2B5EF4-FFF2-40B4-BE49-F238E27FC236}">
                <a16:creationId xmlns:a16="http://schemas.microsoft.com/office/drawing/2014/main" id="{C4EE70A5-1CA0-44BF-9B6E-A85B84313459}"/>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5058"/>
                                        </p:tgtEl>
                                        <p:attrNameLst>
                                          <p:attrName>style.visibility</p:attrName>
                                        </p:attrNameLst>
                                      </p:cBhvr>
                                      <p:to>
                                        <p:strVal val="visible"/>
                                      </p:to>
                                    </p:set>
                                    <p:anim calcmode="lin" valueType="num">
                                      <p:cBhvr>
                                        <p:cTn id="7" dur="500" fill="hold"/>
                                        <p:tgtEl>
                                          <p:spTgt spid="4505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5058"/>
                                        </p:tgtEl>
                                        <p:attrNameLst>
                                          <p:attrName>ppt_y</p:attrName>
                                        </p:attrNameLst>
                                      </p:cBhvr>
                                      <p:tavLst>
                                        <p:tav tm="0">
                                          <p:val>
                                            <p:strVal val="#ppt_y"/>
                                          </p:val>
                                        </p:tav>
                                        <p:tav tm="100000">
                                          <p:val>
                                            <p:strVal val="#ppt_y"/>
                                          </p:val>
                                        </p:tav>
                                      </p:tavLst>
                                    </p:anim>
                                    <p:anim calcmode="lin" valueType="num">
                                      <p:cBhvr>
                                        <p:cTn id="9" dur="500" fill="hold"/>
                                        <p:tgtEl>
                                          <p:spTgt spid="4505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505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E29B46BB-BDD6-4E23-A4D2-D004F1744CCA}"/>
              </a:ext>
            </a:extLst>
          </p:cNvPr>
          <p:cNvSpPr>
            <a:spLocks noGrp="1" noChangeArrowheads="1"/>
          </p:cNvSpPr>
          <p:nvPr>
            <p:ph type="title"/>
          </p:nvPr>
        </p:nvSpPr>
        <p:spPr/>
        <p:txBody>
          <a:bodyPr/>
          <a:lstStyle/>
          <a:p>
            <a:r>
              <a:rPr lang="sl-SI" altLang="sl-SI" sz="3400"/>
              <a:t>PRESELITEV IZ BARAKE V NEDOGRAJENO ŠOLO </a:t>
            </a:r>
          </a:p>
        </p:txBody>
      </p:sp>
      <p:sp>
        <p:nvSpPr>
          <p:cNvPr id="46083" name="Rectangle 3">
            <a:extLst>
              <a:ext uri="{FF2B5EF4-FFF2-40B4-BE49-F238E27FC236}">
                <a16:creationId xmlns:a16="http://schemas.microsoft.com/office/drawing/2014/main" id="{063DE8DE-FADF-4BFF-A1C7-B67C9B4445A4}"/>
              </a:ext>
            </a:extLst>
          </p:cNvPr>
          <p:cNvSpPr>
            <a:spLocks noGrp="1" noChangeArrowheads="1"/>
          </p:cNvSpPr>
          <p:nvPr>
            <p:ph type="body" idx="1"/>
          </p:nvPr>
        </p:nvSpPr>
        <p:spPr/>
        <p:txBody>
          <a:bodyPr/>
          <a:lstStyle/>
          <a:p>
            <a:pPr>
              <a:lnSpc>
                <a:spcPct val="90000"/>
              </a:lnSpc>
            </a:pPr>
            <a:r>
              <a:rPr lang="sl-SI" altLang="sl-SI"/>
              <a:t>V letu 1951 se je gradnja zaradi porabljenega denarja zaustavila. V nadstropju so uredili le stanovanje za učitelja. V maju 1952 leta je bil šoli dodeljen kredit. Gradbeno podjetje Drava je nadaljevalo z gradbenimi deli. V naslednjem letu je bila šola v glavnem dograjena. Januarja je bilo izdano začasno uporabno dovoljenje za učilnice in eno stanovanje .</a:t>
            </a:r>
          </a:p>
        </p:txBody>
      </p:sp>
      <p:sp>
        <p:nvSpPr>
          <p:cNvPr id="46084" name="AutoShape 4">
            <a:hlinkClick r:id="rId2" action="ppaction://hlinksldjump" highlightClick="1"/>
            <a:extLst>
              <a:ext uri="{FF2B5EF4-FFF2-40B4-BE49-F238E27FC236}">
                <a16:creationId xmlns:a16="http://schemas.microsoft.com/office/drawing/2014/main" id="{CA8AA895-DEF0-4472-BED4-88B473E446F1}"/>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500" decel="50000" fill="hold">
                                          <p:stCondLst>
                                            <p:cond delay="0"/>
                                          </p:stCondLst>
                                        </p:cTn>
                                        <p:tgtEl>
                                          <p:spTgt spid="4608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608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6082"/>
                                        </p:tgtEl>
                                        <p:attrNameLst>
                                          <p:attrName>ppt_w</p:attrName>
                                        </p:attrNameLst>
                                      </p:cBhvr>
                                      <p:tavLst>
                                        <p:tav tm="0">
                                          <p:val>
                                            <p:strVal val="#ppt_w*.05"/>
                                          </p:val>
                                        </p:tav>
                                        <p:tav tm="100000">
                                          <p:val>
                                            <p:strVal val="#ppt_w"/>
                                          </p:val>
                                        </p:tav>
                                      </p:tavLst>
                                    </p:anim>
                                    <p:anim calcmode="lin" valueType="num">
                                      <p:cBhvr>
                                        <p:cTn id="10" dur="1000" fill="hold"/>
                                        <p:tgtEl>
                                          <p:spTgt spid="4608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608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608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608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6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F36295A-51A7-4100-9F0D-3D50A0067600}"/>
              </a:ext>
            </a:extLst>
          </p:cNvPr>
          <p:cNvSpPr>
            <a:spLocks noGrp="1" noChangeArrowheads="1"/>
          </p:cNvSpPr>
          <p:nvPr>
            <p:ph type="title"/>
          </p:nvPr>
        </p:nvSpPr>
        <p:spPr/>
        <p:txBody>
          <a:bodyPr/>
          <a:lstStyle/>
          <a:p>
            <a:r>
              <a:rPr lang="sl-SI" altLang="sl-SI"/>
              <a:t>OTVORITEV SEDANJE ŠOLE </a:t>
            </a:r>
          </a:p>
        </p:txBody>
      </p:sp>
      <p:sp>
        <p:nvSpPr>
          <p:cNvPr id="47107" name="Rectangle 3">
            <a:extLst>
              <a:ext uri="{FF2B5EF4-FFF2-40B4-BE49-F238E27FC236}">
                <a16:creationId xmlns:a16="http://schemas.microsoft.com/office/drawing/2014/main" id="{6C965E97-C30C-4AEE-978E-8F052278C6F7}"/>
              </a:ext>
            </a:extLst>
          </p:cNvPr>
          <p:cNvSpPr>
            <a:spLocks noGrp="1" noChangeArrowheads="1"/>
          </p:cNvSpPr>
          <p:nvPr>
            <p:ph type="body" idx="1"/>
          </p:nvPr>
        </p:nvSpPr>
        <p:spPr/>
        <p:txBody>
          <a:bodyPr/>
          <a:lstStyle/>
          <a:p>
            <a:pPr>
              <a:lnSpc>
                <a:spcPct val="80000"/>
              </a:lnSpc>
            </a:pPr>
            <a:r>
              <a:rPr lang="sl-SI" altLang="sl-SI" sz="2000"/>
              <a:t>Oktobra 1953, je bila otvoritev nove šole. Otvoritve so se udeležili mnogi gostje, vaščani in učenci, ki so bili pridobitve najbolj veseli. V programu so nastopali pionirji iz šole. V naslednjih letih so šolo opremili s šolskim pohištvom ter dogradili fasado. Tudi ograjo pred šolo so krajani zgradili z udarniškim delom. Leta 1959, so v šoli uredili prostor za šolsko mlečno ku­hinjo. Od takrat naprej so otroci dobivali v šoli toplo malico. </a:t>
            </a:r>
          </a:p>
          <a:p>
            <a:pPr>
              <a:lnSpc>
                <a:spcPct val="80000"/>
              </a:lnSpc>
            </a:pPr>
            <a:endParaRPr lang="sl-SI" altLang="sl-SI" sz="2000"/>
          </a:p>
          <a:p>
            <a:pPr>
              <a:lnSpc>
                <a:spcPct val="80000"/>
              </a:lnSpc>
            </a:pPr>
            <a:r>
              <a:rPr lang="sl-SI" altLang="sl-SI" sz="2000"/>
              <a:t>Šola Sela je ostala štirirazredna šola vse do danes. Učenci so 5. razred nadaljevali v šoli Breg, v šoli Lovrenc, naj­več pa se jih je vpisalo v šolo Videm. Leta 1961 je postala šola Sela podružnična šola Osnovne šole Videm. Tako je še danes. Ustanoviteljica naše šole pa je Občina Videm, ki skrbi in bo poskrbela za osnovnošol­ski prostor tudi v naprej. </a:t>
            </a:r>
          </a:p>
        </p:txBody>
      </p:sp>
      <p:sp>
        <p:nvSpPr>
          <p:cNvPr id="47108" name="AutoShape 4">
            <a:hlinkClick r:id="rId2" action="ppaction://hlinksldjump" highlightClick="1"/>
            <a:extLst>
              <a:ext uri="{FF2B5EF4-FFF2-40B4-BE49-F238E27FC236}">
                <a16:creationId xmlns:a16="http://schemas.microsoft.com/office/drawing/2014/main" id="{DE983C9F-3292-4E84-B68E-8F0809587D3D}"/>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fade">
                                      <p:cBhvr>
                                        <p:cTn id="7" dur="770" decel="100000"/>
                                        <p:tgtEl>
                                          <p:spTgt spid="47106"/>
                                        </p:tgtEl>
                                      </p:cBhvr>
                                    </p:animEffect>
                                    <p:animScale>
                                      <p:cBhvr>
                                        <p:cTn id="8" dur="770" decel="100000"/>
                                        <p:tgtEl>
                                          <p:spTgt spid="47106"/>
                                        </p:tgtEl>
                                      </p:cBhvr>
                                      <p:from x="10000" y="10000"/>
                                      <p:to x="200000" y="450000"/>
                                    </p:animScale>
                                    <p:animScale>
                                      <p:cBhvr>
                                        <p:cTn id="9" dur="1230" accel="100000" fill="hold">
                                          <p:stCondLst>
                                            <p:cond delay="770"/>
                                          </p:stCondLst>
                                        </p:cTn>
                                        <p:tgtEl>
                                          <p:spTgt spid="47106"/>
                                        </p:tgtEl>
                                      </p:cBhvr>
                                      <p:from x="200000" y="450000"/>
                                      <p:to x="100000" y="100000"/>
                                    </p:animScale>
                                    <p:set>
                                      <p:cBhvr>
                                        <p:cTn id="10" dur="770" fill="hold"/>
                                        <p:tgtEl>
                                          <p:spTgt spid="47106"/>
                                        </p:tgtEl>
                                        <p:attrNameLst>
                                          <p:attrName>ppt_x</p:attrName>
                                        </p:attrNameLst>
                                      </p:cBhvr>
                                      <p:to>
                                        <p:strVal val="(0.5)"/>
                                      </p:to>
                                    </p:set>
                                    <p:anim from="(0.5)" to="(#ppt_x)" calcmode="lin" valueType="num">
                                      <p:cBhvr>
                                        <p:cTn id="11" dur="1230" accel="100000" fill="hold">
                                          <p:stCondLst>
                                            <p:cond delay="770"/>
                                          </p:stCondLst>
                                        </p:cTn>
                                        <p:tgtEl>
                                          <p:spTgt spid="47106"/>
                                        </p:tgtEl>
                                        <p:attrNameLst>
                                          <p:attrName>ppt_x</p:attrName>
                                        </p:attrNameLst>
                                      </p:cBhvr>
                                    </p:anim>
                                    <p:set>
                                      <p:cBhvr>
                                        <p:cTn id="12" dur="770" fill="hold"/>
                                        <p:tgtEl>
                                          <p:spTgt spid="47106"/>
                                        </p:tgtEl>
                                        <p:attrNameLst>
                                          <p:attrName>ppt_y</p:attrName>
                                        </p:attrNameLst>
                                      </p:cBhvr>
                                      <p:to>
                                        <p:strVal val="(#ppt_y+0.4)"/>
                                      </p:to>
                                    </p:set>
                                    <p:anim from="(#ppt_y+0.4)" to="(#ppt_y)" calcmode="lin" valueType="num">
                                      <p:cBhvr>
                                        <p:cTn id="13" dur="1230" accel="100000" fill="hold">
                                          <p:stCondLst>
                                            <p:cond delay="770"/>
                                          </p:stCondLst>
                                        </p:cTn>
                                        <p:tgtEl>
                                          <p:spTgt spid="4710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mph" presetSubtype="0" fill="hold" nodeType="clickEffect">
                                  <p:stCondLst>
                                    <p:cond delay="0"/>
                                  </p:stCondLst>
                                  <p:childTnLst>
                                    <p:animScale>
                                      <p:cBhvr>
                                        <p:cTn id="17" dur="2000" fill="hold"/>
                                        <p:tgtEl>
                                          <p:spTgt spid="47107">
                                            <p:txEl>
                                              <p:pRg st="0" end="0"/>
                                            </p:txEl>
                                          </p:spTgt>
                                        </p:tgtEl>
                                      </p:cBhvr>
                                      <p:by x="150000" y="150000"/>
                                    </p:animScale>
                                  </p:childTnLst>
                                </p:cTn>
                              </p:par>
                            </p:childTnLst>
                          </p:cTn>
                        </p:par>
                      </p:childTnLst>
                    </p:cTn>
                  </p:par>
                  <p:par>
                    <p:cTn id="18" fill="hold" nodeType="clickPar">
                      <p:stCondLst>
                        <p:cond delay="indefinite"/>
                      </p:stCondLst>
                      <p:childTnLst>
                        <p:par>
                          <p:cTn id="19" fill="hold" nodeType="withGroup">
                            <p:stCondLst>
                              <p:cond delay="0"/>
                            </p:stCondLst>
                            <p:childTnLst>
                              <p:par>
                                <p:cTn id="20" presetID="19" presetClass="emph" presetSubtype="0" fill="hold" nodeType="clickEffect">
                                  <p:stCondLst>
                                    <p:cond delay="0"/>
                                  </p:stCondLst>
                                  <p:childTnLst>
                                    <p:animClr clrSpc="rgb" dir="cw">
                                      <p:cBhvr override="childStyle">
                                        <p:cTn id="21" dur="500" fill="hold"/>
                                        <p:tgtEl>
                                          <p:spTgt spid="47107">
                                            <p:txEl>
                                              <p:pRg st="2" end="2"/>
                                            </p:txEl>
                                          </p:spTgt>
                                        </p:tgtEl>
                                        <p:attrNameLst>
                                          <p:attrName>style.color</p:attrName>
                                        </p:attrNameLst>
                                      </p:cBhvr>
                                      <p:to>
                                        <a:schemeClr val="accent2"/>
                                      </p:to>
                                    </p:animClr>
                                    <p:animClr clrSpc="rgb" dir="cw">
                                      <p:cBhvr>
                                        <p:cTn id="22" dur="500" fill="hold"/>
                                        <p:tgtEl>
                                          <p:spTgt spid="47107">
                                            <p:txEl>
                                              <p:pRg st="2" end="2"/>
                                            </p:txEl>
                                          </p:spTgt>
                                        </p:tgtEl>
                                        <p:attrNameLst>
                                          <p:attrName>fillcolor</p:attrName>
                                        </p:attrNameLst>
                                      </p:cBhvr>
                                      <p:to>
                                        <a:schemeClr val="accent2"/>
                                      </p:to>
                                    </p:animClr>
                                    <p:set>
                                      <p:cBhvr>
                                        <p:cTn id="23" dur="500" fill="hold"/>
                                        <p:tgtEl>
                                          <p:spTgt spid="47107">
                                            <p:txEl>
                                              <p:pRg st="2" end="2"/>
                                            </p:txEl>
                                          </p:spTgt>
                                        </p:tgtEl>
                                        <p:attrNameLst>
                                          <p:attrName>fill.type</p:attrName>
                                        </p:attrNameLst>
                                      </p:cBhvr>
                                      <p:to>
                                        <p:strVal val="solid"/>
                                      </p:to>
                                    </p:set>
                                    <p:set>
                                      <p:cBhvr>
                                        <p:cTn id="24" dur="500" fill="hold"/>
                                        <p:tgtEl>
                                          <p:spTgt spid="47107">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297BE4BE-7AC7-4475-A9A0-47C3C7634CE1}"/>
              </a:ext>
            </a:extLst>
          </p:cNvPr>
          <p:cNvSpPr>
            <a:spLocks noGrp="1" noChangeArrowheads="1"/>
          </p:cNvSpPr>
          <p:nvPr>
            <p:ph type="title"/>
          </p:nvPr>
        </p:nvSpPr>
        <p:spPr/>
        <p:txBody>
          <a:bodyPr/>
          <a:lstStyle/>
          <a:p>
            <a:r>
              <a:rPr lang="sl-SI" altLang="sl-SI"/>
              <a:t>VRTEC</a:t>
            </a:r>
          </a:p>
        </p:txBody>
      </p:sp>
      <p:sp>
        <p:nvSpPr>
          <p:cNvPr id="48131" name="Rectangle 3">
            <a:extLst>
              <a:ext uri="{FF2B5EF4-FFF2-40B4-BE49-F238E27FC236}">
                <a16:creationId xmlns:a16="http://schemas.microsoft.com/office/drawing/2014/main" id="{1AFBB253-3514-45F1-AA0A-6C9D5E981F65}"/>
              </a:ext>
            </a:extLst>
          </p:cNvPr>
          <p:cNvSpPr>
            <a:spLocks noGrp="1" noChangeArrowheads="1"/>
          </p:cNvSpPr>
          <p:nvPr>
            <p:ph type="body" idx="1"/>
          </p:nvPr>
        </p:nvSpPr>
        <p:spPr/>
        <p:txBody>
          <a:bodyPr/>
          <a:lstStyle/>
          <a:p>
            <a:pPr>
              <a:lnSpc>
                <a:spcPct val="80000"/>
              </a:lnSpc>
            </a:pPr>
            <a:r>
              <a:rPr lang="sl-SI" altLang="sl-SI" sz="2600"/>
              <a:t>Oddelka vrtca izvajata program po predpisanem kurikulumu. Temeljni vzgojno izobraževalni cilj je optimalni razvoj otroka ne glede na spol, socialno in kulturno poreklo, veroizpoved, narodno pripadnost ter telesni in duševni razvoj. Vrtec ne sme biti priprava na življenje, vrtec mora biti življenje, zato otrokom z vzgojnim delom nudimo prijetna in vesela doživetja, spodbujamo pozitiven odnos do sovrstnikov in medsebojno pomoč. Otroci najdejo čas za počitek in prosti čas, za igro in razvedrilo, primerno njihovi starosti.</a:t>
            </a:r>
          </a:p>
        </p:txBody>
      </p:sp>
      <p:sp>
        <p:nvSpPr>
          <p:cNvPr id="48132" name="AutoShape 4">
            <a:hlinkClick r:id="rId2" action="ppaction://hlinksldjump" highlightClick="1"/>
            <a:extLst>
              <a:ext uri="{FF2B5EF4-FFF2-40B4-BE49-F238E27FC236}">
                <a16:creationId xmlns:a16="http://schemas.microsoft.com/office/drawing/2014/main" id="{A5495EB8-83EE-4FEE-9F1A-7426106EE39F}"/>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48131">
                                            <p:txEl>
                                              <p:pRg st="0" end="0"/>
                                            </p:txEl>
                                          </p:spTgt>
                                        </p:tgtEl>
                                        <p:attrNameLst>
                                          <p:attrName>style.visibility</p:attrName>
                                        </p:attrNameLst>
                                      </p:cBhvr>
                                      <p:to>
                                        <p:strVal val="visible"/>
                                      </p:to>
                                    </p:set>
                                    <p:set>
                                      <p:cBhvr>
                                        <p:cTn id="7" dur="455" fill="hold">
                                          <p:stCondLst>
                                            <p:cond delay="0"/>
                                          </p:stCondLst>
                                        </p:cTn>
                                        <p:tgtEl>
                                          <p:spTgt spid="48131">
                                            <p:txEl>
                                              <p:pRg st="0" end="0"/>
                                            </p:txEl>
                                          </p:spTgt>
                                        </p:tgtEl>
                                        <p:attrNameLst>
                                          <p:attrName>style.rotation</p:attrName>
                                        </p:attrNameLst>
                                      </p:cBhvr>
                                      <p:to>
                                        <p:strVal val="-45.0"/>
                                      </p:to>
                                    </p:set>
                                    <p:anim calcmode="lin" valueType="num">
                                      <p:cBhvr>
                                        <p:cTn id="8" dur="455" fill="hold">
                                          <p:stCondLst>
                                            <p:cond delay="455"/>
                                          </p:stCondLst>
                                        </p:cTn>
                                        <p:tgtEl>
                                          <p:spTgt spid="48131">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8131">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8131">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8131">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48" presetClass="entr" presetSubtype="0" accel="50000" fill="hold" grpId="0" nodeType="clickEffect">
                                  <p:stCondLst>
                                    <p:cond delay="0"/>
                                  </p:stCondLst>
                                  <p:childTnLst>
                                    <p:set>
                                      <p:cBhvr>
                                        <p:cTn id="15" dur="1" fill="hold">
                                          <p:stCondLst>
                                            <p:cond delay="0"/>
                                          </p:stCondLst>
                                        </p:cTn>
                                        <p:tgtEl>
                                          <p:spTgt spid="48130"/>
                                        </p:tgtEl>
                                        <p:attrNameLst>
                                          <p:attrName>style.visibility</p:attrName>
                                        </p:attrNameLst>
                                      </p:cBhvr>
                                      <p:to>
                                        <p:strVal val="visible"/>
                                      </p:to>
                                    </p:set>
                                    <p:anim calcmode="lin" valueType="num">
                                      <p:cBhvr>
                                        <p:cTn id="16" dur="1000" fill="hold"/>
                                        <p:tgtEl>
                                          <p:spTgt spid="4813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7" dur="1000" fill="hold"/>
                                        <p:tgtEl>
                                          <p:spTgt spid="48130"/>
                                        </p:tgtEl>
                                        <p:attrNameLst>
                                          <p:attrName>ppt_x</p:attrName>
                                        </p:attrNameLst>
                                      </p:cBhvr>
                                      <p:tavLst>
                                        <p:tav tm="0">
                                          <p:val>
                                            <p:fltVal val="-1"/>
                                          </p:val>
                                        </p:tav>
                                        <p:tav tm="50000">
                                          <p:val>
                                            <p:fltVal val="0.95"/>
                                          </p:val>
                                        </p:tav>
                                        <p:tav tm="100000">
                                          <p:val>
                                            <p:strVal val="#ppt_x"/>
                                          </p:val>
                                        </p:tav>
                                      </p:tavLst>
                                    </p:anim>
                                    <p:anim calcmode="lin" valueType="num">
                                      <p:cBhvr>
                                        <p:cTn id="18" dur="1000" fill="hold"/>
                                        <p:tgtEl>
                                          <p:spTgt spid="48130"/>
                                        </p:tgtEl>
                                        <p:attrNameLst>
                                          <p:attrName>ppt_y</p:attrName>
                                        </p:attrNameLst>
                                      </p:cBhvr>
                                      <p:tavLst>
                                        <p:tav tm="0">
                                          <p:val>
                                            <p:strVal val="#ppt_y"/>
                                          </p:val>
                                        </p:tav>
                                        <p:tav tm="100000">
                                          <p:val>
                                            <p:strVal val="#ppt_y"/>
                                          </p:val>
                                        </p:tav>
                                      </p:tavLst>
                                    </p:anim>
                                    <p:animEffect transition="in" filter="fade">
                                      <p:cBhvr>
                                        <p:cTn id="19" dur="1000"/>
                                        <p:tgtEl>
                                          <p:spTgt spid="48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33466350-A6D0-4062-9B94-D2AEE5B37241}"/>
              </a:ext>
            </a:extLst>
          </p:cNvPr>
          <p:cNvSpPr>
            <a:spLocks noGrp="1" noChangeArrowheads="1"/>
          </p:cNvSpPr>
          <p:nvPr>
            <p:ph type="title"/>
          </p:nvPr>
        </p:nvSpPr>
        <p:spPr/>
        <p:txBody>
          <a:bodyPr/>
          <a:lstStyle/>
          <a:p>
            <a:r>
              <a:rPr lang="sl-SI" altLang="sl-SI" sz="3400" b="1"/>
              <a:t>SAMOSTAN SV. VIDA - VIDEM PRI PTUJU</a:t>
            </a:r>
          </a:p>
        </p:txBody>
      </p:sp>
      <p:pic>
        <p:nvPicPr>
          <p:cNvPr id="49156" name="Picture 4">
            <a:extLst>
              <a:ext uri="{FF2B5EF4-FFF2-40B4-BE49-F238E27FC236}">
                <a16:creationId xmlns:a16="http://schemas.microsoft.com/office/drawing/2014/main" id="{24C9D7E5-8D26-4741-8593-3A72692248B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8175" y="1916113"/>
            <a:ext cx="5400675" cy="39004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9158" name="AutoShape 6">
            <a:hlinkClick r:id="rId3" action="ppaction://hlinksldjump" highlightClick="1"/>
            <a:extLst>
              <a:ext uri="{FF2B5EF4-FFF2-40B4-BE49-F238E27FC236}">
                <a16:creationId xmlns:a16="http://schemas.microsoft.com/office/drawing/2014/main" id="{BAC1D154-1790-4ED5-9239-5FA9ACEEB8E0}"/>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blinds(horizontal)">
                                      <p:cBhvr>
                                        <p:cTn id="7" dur="500"/>
                                        <p:tgtEl>
                                          <p:spTgt spid="491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49154"/>
                                        </p:tgtEl>
                                        <p:attrNameLst>
                                          <p:attrName>style.visibility</p:attrName>
                                        </p:attrNameLst>
                                      </p:cBhvr>
                                      <p:to>
                                        <p:strVal val="visible"/>
                                      </p:to>
                                    </p:set>
                                    <p:anim calcmode="lin" valueType="num">
                                      <p:cBhvr>
                                        <p:cTn id="12" dur="500" fill="hold"/>
                                        <p:tgtEl>
                                          <p:spTgt spid="49154"/>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49154"/>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49154"/>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491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Rectangle 5">
            <a:extLst>
              <a:ext uri="{FF2B5EF4-FFF2-40B4-BE49-F238E27FC236}">
                <a16:creationId xmlns:a16="http://schemas.microsoft.com/office/drawing/2014/main" id="{1F574137-4B71-4F51-A4FD-4194FC2D43E3}"/>
              </a:ext>
            </a:extLst>
          </p:cNvPr>
          <p:cNvSpPr>
            <a:spLocks noGrp="1" noChangeArrowheads="1"/>
          </p:cNvSpPr>
          <p:nvPr>
            <p:ph type="title"/>
          </p:nvPr>
        </p:nvSpPr>
        <p:spPr/>
        <p:txBody>
          <a:bodyPr/>
          <a:lstStyle/>
          <a:p>
            <a:endParaRPr lang="sl-SI" altLang="sl-SI"/>
          </a:p>
        </p:txBody>
      </p:sp>
      <p:sp>
        <p:nvSpPr>
          <p:cNvPr id="51203" name="Rectangle 3">
            <a:extLst>
              <a:ext uri="{FF2B5EF4-FFF2-40B4-BE49-F238E27FC236}">
                <a16:creationId xmlns:a16="http://schemas.microsoft.com/office/drawing/2014/main" id="{78A04549-3DE4-42CE-9C59-306DFA8B5E71}"/>
              </a:ext>
            </a:extLst>
          </p:cNvPr>
          <p:cNvSpPr>
            <a:spLocks noGrp="1" noChangeArrowheads="1"/>
          </p:cNvSpPr>
          <p:nvPr>
            <p:ph type="body" sz="half" idx="1"/>
          </p:nvPr>
        </p:nvSpPr>
        <p:spPr/>
        <p:txBody>
          <a:bodyPr/>
          <a:lstStyle/>
          <a:p>
            <a:r>
              <a:rPr lang="sl-SI" altLang="sl-SI" sz="2600"/>
              <a:t>Samostan nosi ime po sv. Vidu - mučencu, ki je za svojo vero še mlad pretrpel mučeniško smrt. Bilo je to okoli leta 305 v južni Italiji, za časa cesarja Dioklecijana.</a:t>
            </a:r>
          </a:p>
        </p:txBody>
      </p:sp>
      <p:pic>
        <p:nvPicPr>
          <p:cNvPr id="51204" name="Picture 4">
            <a:extLst>
              <a:ext uri="{FF2B5EF4-FFF2-40B4-BE49-F238E27FC236}">
                <a16:creationId xmlns:a16="http://schemas.microsoft.com/office/drawing/2014/main" id="{CC61E3F5-51DF-4251-9F01-54902F1F601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72088" y="1844675"/>
            <a:ext cx="3130550" cy="3556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07" name="AutoShape 7">
            <a:hlinkClick r:id="rId3" action="ppaction://hlinksldjump" highlightClick="1"/>
            <a:extLst>
              <a:ext uri="{FF2B5EF4-FFF2-40B4-BE49-F238E27FC236}">
                <a16:creationId xmlns:a16="http://schemas.microsoft.com/office/drawing/2014/main" id="{BD3BAB79-DA74-4173-AFA7-DDD2AECC97E8}"/>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strips(downLeft)">
                                      <p:cBhvr>
                                        <p:cTn id="7" dur="500"/>
                                        <p:tgtEl>
                                          <p:spTgt spid="512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6" presetClass="entr" presetSubtype="0" fill="hold" nodeType="clickEffect">
                                  <p:stCondLst>
                                    <p:cond delay="0"/>
                                  </p:stCondLst>
                                  <p:iterate type="lt">
                                    <p:tmPct val="10000"/>
                                  </p:iterate>
                                  <p:childTnLst>
                                    <p:set>
                                      <p:cBhvr>
                                        <p:cTn id="11" dur="1" fill="hold">
                                          <p:stCondLst>
                                            <p:cond delay="0"/>
                                          </p:stCondLst>
                                        </p:cTn>
                                        <p:tgtEl>
                                          <p:spTgt spid="51203">
                                            <p:txEl>
                                              <p:pRg st="0" end="0"/>
                                            </p:txEl>
                                          </p:spTgt>
                                        </p:tgtEl>
                                        <p:attrNameLst>
                                          <p:attrName>style.visibility</p:attrName>
                                        </p:attrNameLst>
                                      </p:cBhvr>
                                      <p:to>
                                        <p:strVal val="visible"/>
                                      </p:to>
                                    </p:set>
                                    <p:anim by="(-#ppt_w*2)" calcmode="lin" valueType="num">
                                      <p:cBhvr rctx="PPT">
                                        <p:cTn id="12" dur="500" autoRev="1" fill="hold">
                                          <p:stCondLst>
                                            <p:cond delay="0"/>
                                          </p:stCondLst>
                                        </p:cTn>
                                        <p:tgtEl>
                                          <p:spTgt spid="51203">
                                            <p:txEl>
                                              <p:pRg st="0" end="0"/>
                                            </p:txEl>
                                          </p:spTgt>
                                        </p:tgtEl>
                                        <p:attrNameLst>
                                          <p:attrName>ppt_w</p:attrName>
                                        </p:attrNameLst>
                                      </p:cBhvr>
                                    </p:anim>
                                    <p:anim by="(#ppt_w*0.50)" calcmode="lin" valueType="num">
                                      <p:cBhvr>
                                        <p:cTn id="13" dur="500" decel="50000" autoRev="1" fill="hold">
                                          <p:stCondLst>
                                            <p:cond delay="0"/>
                                          </p:stCondLst>
                                        </p:cTn>
                                        <p:tgtEl>
                                          <p:spTgt spid="51203">
                                            <p:txEl>
                                              <p:pRg st="0" end="0"/>
                                            </p:txEl>
                                          </p:spTgt>
                                        </p:tgtEl>
                                        <p:attrNameLst>
                                          <p:attrName>ppt_x</p:attrName>
                                        </p:attrNameLst>
                                      </p:cBhvr>
                                    </p:anim>
                                    <p:anim from="(-#ppt_h/2)" to="(#ppt_y)" calcmode="lin" valueType="num">
                                      <p:cBhvr>
                                        <p:cTn id="14" dur="1000" fill="hold">
                                          <p:stCondLst>
                                            <p:cond delay="0"/>
                                          </p:stCondLst>
                                        </p:cTn>
                                        <p:tgtEl>
                                          <p:spTgt spid="51203">
                                            <p:txEl>
                                              <p:pRg st="0" end="0"/>
                                            </p:txEl>
                                          </p:spTgt>
                                        </p:tgtEl>
                                        <p:attrNameLst>
                                          <p:attrName>ppt_y</p:attrName>
                                        </p:attrNameLst>
                                      </p:cBhvr>
                                    </p:anim>
                                    <p:animRot by="21600000">
                                      <p:cBhvr>
                                        <p:cTn id="15" dur="1000" fill="hold">
                                          <p:stCondLst>
                                            <p:cond delay="0"/>
                                          </p:stCondLst>
                                        </p:cTn>
                                        <p:tgtEl>
                                          <p:spTgt spid="51203">
                                            <p:txEl>
                                              <p:pRg st="0" end="0"/>
                                            </p:txEl>
                                          </p:spTgt>
                                        </p:tgtEl>
                                        <p:attrNameLst>
                                          <p:attrName>r</p:attrName>
                                        </p:attrNameLst>
                                      </p:cBhvr>
                                    </p:animRot>
                                  </p:childTnLst>
                                  <p:subTnLst>
                                    <p:animClr clrSpc="rgb" dir="cw">
                                      <p:cBhvr override="childStyle">
                                        <p:cTn dur="1" fill="hold" display="0" masterRel="nextClick" afterEffect="1"/>
                                        <p:tgtEl>
                                          <p:spTgt spid="51203">
                                            <p:txEl>
                                              <p:pRg st="0" end="0"/>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83C153F9-6DEB-4EBB-BED8-E3EBF774BB49}"/>
              </a:ext>
            </a:extLst>
          </p:cNvPr>
          <p:cNvSpPr>
            <a:spLocks noGrp="1" noChangeArrowheads="1"/>
          </p:cNvSpPr>
          <p:nvPr>
            <p:ph type="title"/>
          </p:nvPr>
        </p:nvSpPr>
        <p:spPr/>
        <p:txBody>
          <a:bodyPr/>
          <a:lstStyle/>
          <a:p>
            <a:r>
              <a:rPr lang="sl-SI" altLang="sl-SI" b="1"/>
              <a:t>KAZALO:</a:t>
            </a:r>
          </a:p>
        </p:txBody>
      </p:sp>
      <p:sp>
        <p:nvSpPr>
          <p:cNvPr id="62467" name="Rectangle 3">
            <a:extLst>
              <a:ext uri="{FF2B5EF4-FFF2-40B4-BE49-F238E27FC236}">
                <a16:creationId xmlns:a16="http://schemas.microsoft.com/office/drawing/2014/main" id="{FA04A3DD-9680-4668-BD88-AB28AC258911}"/>
              </a:ext>
            </a:extLst>
          </p:cNvPr>
          <p:cNvSpPr>
            <a:spLocks noGrp="1" noChangeArrowheads="1"/>
          </p:cNvSpPr>
          <p:nvPr>
            <p:ph type="body" idx="1"/>
          </p:nvPr>
        </p:nvSpPr>
        <p:spPr/>
        <p:txBody>
          <a:bodyPr/>
          <a:lstStyle/>
          <a:p>
            <a:pPr>
              <a:lnSpc>
                <a:spcPct val="80000"/>
              </a:lnSpc>
            </a:pPr>
            <a:r>
              <a:rPr lang="sl-SI" altLang="sl-SI" sz="1700">
                <a:hlinkClick r:id="rId2" action="ppaction://hlinksldjump"/>
              </a:rPr>
              <a:t>ZGODOVINA ŠOLE VIDEM</a:t>
            </a:r>
            <a:endParaRPr lang="sl-SI" altLang="sl-SI" sz="1700"/>
          </a:p>
          <a:p>
            <a:pPr>
              <a:lnSpc>
                <a:spcPct val="80000"/>
              </a:lnSpc>
            </a:pPr>
            <a:r>
              <a:rPr lang="sl-SI" altLang="sl-SI" sz="1700">
                <a:hlinkClick r:id="rId3" action="ppaction://hlinksldjump"/>
              </a:rPr>
              <a:t>EKO ŠOLA</a:t>
            </a:r>
            <a:endParaRPr lang="sl-SI" altLang="sl-SI" sz="1700"/>
          </a:p>
          <a:p>
            <a:pPr>
              <a:lnSpc>
                <a:spcPct val="80000"/>
              </a:lnSpc>
            </a:pPr>
            <a:r>
              <a:rPr lang="sl-SI" altLang="sl-SI" sz="1700">
                <a:hlinkClick r:id="rId4" action="ppaction://hlinksldjump"/>
              </a:rPr>
              <a:t>PROGRAM  EKO ŠOLE</a:t>
            </a:r>
            <a:endParaRPr lang="sl-SI" altLang="sl-SI" sz="1700"/>
          </a:p>
          <a:p>
            <a:pPr>
              <a:lnSpc>
                <a:spcPct val="80000"/>
              </a:lnSpc>
            </a:pPr>
            <a:r>
              <a:rPr lang="sl-SI" altLang="sl-SI" sz="1700">
                <a:hlinkClick r:id="rId5" action="ppaction://hlinksldjump"/>
              </a:rPr>
              <a:t>COMENIUS</a:t>
            </a:r>
            <a:endParaRPr lang="sl-SI" altLang="sl-SI" sz="1700"/>
          </a:p>
          <a:p>
            <a:pPr>
              <a:lnSpc>
                <a:spcPct val="80000"/>
              </a:lnSpc>
            </a:pPr>
            <a:r>
              <a:rPr lang="sl-SI" altLang="sl-SI" sz="1700" b="1">
                <a:effectLst>
                  <a:outerShdw blurRad="38100" dist="38100" dir="2700000" algn="tl">
                    <a:srgbClr val="C0C0C0"/>
                  </a:outerShdw>
                </a:effectLst>
                <a:hlinkClick r:id="rId6" action="ppaction://hlinksldjump"/>
              </a:rPr>
              <a:t>PODRUŽNICA LESKOVEC</a:t>
            </a:r>
            <a:endParaRPr lang="sl-SI" altLang="sl-SI" sz="1700" b="1">
              <a:effectLst>
                <a:outerShdw blurRad="38100" dist="38100" dir="2700000" algn="tl">
                  <a:srgbClr val="C0C0C0"/>
                </a:outerShdw>
              </a:effectLst>
            </a:endParaRPr>
          </a:p>
          <a:p>
            <a:pPr>
              <a:lnSpc>
                <a:spcPct val="80000"/>
              </a:lnSpc>
            </a:pPr>
            <a:r>
              <a:rPr lang="sl-SI" altLang="sl-SI" sz="1700">
                <a:hlinkClick r:id="rId7" action="ppaction://hlinksldjump"/>
              </a:rPr>
              <a:t>RAZISKOVALNE NALOGE:</a:t>
            </a:r>
            <a:endParaRPr lang="sl-SI" altLang="sl-SI" sz="1700"/>
          </a:p>
          <a:p>
            <a:pPr>
              <a:lnSpc>
                <a:spcPct val="80000"/>
              </a:lnSpc>
            </a:pPr>
            <a:r>
              <a:rPr lang="sl-SI" altLang="sl-SI" sz="1700" b="1">
                <a:hlinkClick r:id="rId8" action="ppaction://hlinksldjump"/>
              </a:rPr>
              <a:t>PODRUŽNICA SELA</a:t>
            </a:r>
            <a:endParaRPr lang="sl-SI" altLang="sl-SI" sz="1700" b="1"/>
          </a:p>
          <a:p>
            <a:pPr>
              <a:lnSpc>
                <a:spcPct val="80000"/>
              </a:lnSpc>
            </a:pPr>
            <a:r>
              <a:rPr lang="sl-SI" altLang="sl-SI" sz="1700" b="1">
                <a:hlinkClick r:id="rId9" action="ppaction://hlinksldjump"/>
              </a:rPr>
              <a:t>OTVORITEV PRVE ŠOLE NA SELIH 14. NOVEMBRA 1880</a:t>
            </a:r>
            <a:endParaRPr lang="sl-SI" altLang="sl-SI" sz="1700" b="1"/>
          </a:p>
          <a:p>
            <a:pPr>
              <a:lnSpc>
                <a:spcPct val="80000"/>
              </a:lnSpc>
            </a:pPr>
            <a:r>
              <a:rPr lang="sl-SI" altLang="sl-SI" sz="1700" b="1">
                <a:hlinkClick r:id="rId10" action="ppaction://hlinksldjump"/>
              </a:rPr>
              <a:t>MED PRVO IN DRUGO VOJNO</a:t>
            </a:r>
            <a:endParaRPr lang="sl-SI" altLang="sl-SI" sz="1700" b="1"/>
          </a:p>
          <a:p>
            <a:pPr>
              <a:lnSpc>
                <a:spcPct val="80000"/>
              </a:lnSpc>
            </a:pPr>
            <a:r>
              <a:rPr lang="sl-SI" altLang="sl-SI" sz="1700">
                <a:hlinkClick r:id="rId11" action="ppaction://hlinksldjump"/>
              </a:rPr>
              <a:t>PO VOJNI POUK V BARAKI</a:t>
            </a:r>
            <a:endParaRPr lang="sl-SI" altLang="sl-SI" sz="1700"/>
          </a:p>
          <a:p>
            <a:pPr>
              <a:lnSpc>
                <a:spcPct val="80000"/>
              </a:lnSpc>
            </a:pPr>
            <a:r>
              <a:rPr lang="sl-SI" altLang="sl-SI" sz="1700">
                <a:hlinkClick r:id="rId12" action="ppaction://hlinksldjump"/>
              </a:rPr>
              <a:t>ZAČETEK GRADNJE NOVE ŠOLE</a:t>
            </a:r>
            <a:endParaRPr lang="sl-SI" altLang="sl-SI" sz="1700"/>
          </a:p>
          <a:p>
            <a:pPr>
              <a:lnSpc>
                <a:spcPct val="80000"/>
              </a:lnSpc>
            </a:pPr>
            <a:r>
              <a:rPr lang="sl-SI" altLang="sl-SI" sz="1700">
                <a:hlinkClick r:id="rId13" action="ppaction://hlinksldjump"/>
              </a:rPr>
              <a:t>PRESELITEV IZ BARAKE V NEDOGRAJENO ŠOLO</a:t>
            </a:r>
            <a:endParaRPr lang="sl-SI" altLang="sl-SI" sz="1700"/>
          </a:p>
          <a:p>
            <a:pPr>
              <a:lnSpc>
                <a:spcPct val="80000"/>
              </a:lnSpc>
            </a:pPr>
            <a:r>
              <a:rPr lang="sl-SI" altLang="sl-SI" sz="1700">
                <a:hlinkClick r:id="rId14" action="ppaction://hlinksldjump"/>
              </a:rPr>
              <a:t>OTVORITEV SEDANJE ŠOLE</a:t>
            </a:r>
            <a:endParaRPr lang="sl-SI" altLang="sl-SI" sz="1700"/>
          </a:p>
          <a:p>
            <a:pPr>
              <a:lnSpc>
                <a:spcPct val="80000"/>
              </a:lnSpc>
            </a:pPr>
            <a:r>
              <a:rPr lang="sl-SI" altLang="sl-SI" sz="1700">
                <a:hlinkClick r:id="rId15" action="ppaction://hlinksldjump"/>
              </a:rPr>
              <a:t>VRTEC</a:t>
            </a:r>
            <a:endParaRPr lang="sl-SI" altLang="sl-SI" sz="1700"/>
          </a:p>
          <a:p>
            <a:pPr>
              <a:lnSpc>
                <a:spcPct val="80000"/>
              </a:lnSpc>
            </a:pPr>
            <a:r>
              <a:rPr lang="sl-SI" altLang="sl-SI" sz="1700"/>
              <a:t> </a:t>
            </a:r>
            <a:r>
              <a:rPr lang="sl-SI" altLang="sl-SI" sz="1700" b="1">
                <a:hlinkClick r:id="rId16" action="ppaction://hlinksldjump"/>
              </a:rPr>
              <a:t>SAMOSTAN SV. VIDA - VIDEM PRI PTUJU</a:t>
            </a:r>
            <a:endParaRPr lang="sl-SI" altLang="sl-SI" sz="1700" b="1"/>
          </a:p>
          <a:p>
            <a:pPr>
              <a:lnSpc>
                <a:spcPct val="80000"/>
              </a:lnSpc>
            </a:pPr>
            <a:r>
              <a:rPr lang="sl-SI" altLang="sl-SI" sz="1700" b="1">
                <a:hlinkClick r:id="rId17" action="ppaction://hlinksldjump"/>
              </a:rPr>
              <a:t>KRAJINSKI PARK ŠTURMOVCI</a:t>
            </a:r>
            <a:endParaRPr lang="sl-SI" altLang="sl-SI" sz="1700" b="1"/>
          </a:p>
          <a:p>
            <a:pPr>
              <a:lnSpc>
                <a:spcPct val="80000"/>
              </a:lnSpc>
            </a:pPr>
            <a:endParaRPr lang="sl-SI" altLang="sl-SI" sz="1700" b="1"/>
          </a:p>
          <a:p>
            <a:pPr>
              <a:lnSpc>
                <a:spcPct val="80000"/>
              </a:lnSpc>
            </a:pPr>
            <a:endParaRPr lang="sl-SI" altLang="sl-SI" sz="1900"/>
          </a:p>
          <a:p>
            <a:pPr>
              <a:lnSpc>
                <a:spcPct val="80000"/>
              </a:lnSpc>
            </a:pPr>
            <a:endParaRPr lang="sl-SI" altLang="sl-SI" sz="1000"/>
          </a:p>
          <a:p>
            <a:pPr>
              <a:lnSpc>
                <a:spcPct val="80000"/>
              </a:lnSpc>
            </a:pPr>
            <a:endParaRPr lang="sl-SI" altLang="sl-SI" sz="1000"/>
          </a:p>
          <a:p>
            <a:pPr>
              <a:lnSpc>
                <a:spcPct val="80000"/>
              </a:lnSpc>
            </a:pPr>
            <a:endParaRPr lang="sl-SI" altLang="sl-SI" sz="1000" b="1"/>
          </a:p>
          <a:p>
            <a:pPr>
              <a:lnSpc>
                <a:spcPct val="80000"/>
              </a:lnSpc>
            </a:pPr>
            <a:endParaRPr lang="sl-SI" altLang="sl-SI" sz="1000" b="1"/>
          </a:p>
          <a:p>
            <a:pPr>
              <a:lnSpc>
                <a:spcPct val="80000"/>
              </a:lnSpc>
            </a:pPr>
            <a:endParaRPr lang="sl-SI" altLang="sl-SI" sz="1000"/>
          </a:p>
          <a:p>
            <a:pPr>
              <a:lnSpc>
                <a:spcPct val="80000"/>
              </a:lnSpc>
            </a:pPr>
            <a:endParaRPr lang="sl-SI" altLang="sl-SI" sz="1000"/>
          </a:p>
          <a:p>
            <a:pPr>
              <a:lnSpc>
                <a:spcPct val="80000"/>
              </a:lnSpc>
            </a:pPr>
            <a:endParaRPr lang="sl-SI" altLang="sl-SI" sz="1900"/>
          </a:p>
          <a:p>
            <a:pPr>
              <a:lnSpc>
                <a:spcPct val="80000"/>
              </a:lnSpc>
            </a:pPr>
            <a:endParaRPr lang="sl-SI" altLang="sl-SI" sz="1000"/>
          </a:p>
          <a:p>
            <a:pPr>
              <a:lnSpc>
                <a:spcPct val="80000"/>
              </a:lnSpc>
            </a:pPr>
            <a:endParaRPr lang="sl-SI" altLang="sl-SI" sz="1000"/>
          </a:p>
        </p:txBody>
      </p:sp>
    </p:spTree>
  </p:cSld>
  <p:clrMapOvr>
    <a:masterClrMapping/>
  </p:clrMapOvr>
  <p:transition spd="med">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fade">
                                      <p:cBhvr>
                                        <p:cTn id="7" dur="1000"/>
                                        <p:tgtEl>
                                          <p:spTgt spid="62466"/>
                                        </p:tgtEl>
                                      </p:cBhvr>
                                    </p:animEffect>
                                    <p:anim calcmode="lin" valueType="num">
                                      <p:cBhvr>
                                        <p:cTn id="8" dur="1000" fill="hold"/>
                                        <p:tgtEl>
                                          <p:spTgt spid="62466"/>
                                        </p:tgtEl>
                                        <p:attrNameLst>
                                          <p:attrName>ppt_x</p:attrName>
                                        </p:attrNameLst>
                                      </p:cBhvr>
                                      <p:tavLst>
                                        <p:tav tm="0">
                                          <p:val>
                                            <p:strVal val="#ppt_x"/>
                                          </p:val>
                                        </p:tav>
                                        <p:tav tm="100000">
                                          <p:val>
                                            <p:strVal val="#ppt_x"/>
                                          </p:val>
                                        </p:tav>
                                      </p:tavLst>
                                    </p:anim>
                                    <p:anim calcmode="lin" valueType="num">
                                      <p:cBhvr>
                                        <p:cTn id="9" dur="1000" fill="hold"/>
                                        <p:tgtEl>
                                          <p:spTgt spid="624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655A63BD-ADC6-43EB-847D-F216AF2D3DFC}"/>
              </a:ext>
            </a:extLst>
          </p:cNvPr>
          <p:cNvSpPr>
            <a:spLocks noGrp="1" noChangeArrowheads="1"/>
          </p:cNvSpPr>
          <p:nvPr>
            <p:ph type="title"/>
          </p:nvPr>
        </p:nvSpPr>
        <p:spPr/>
        <p:txBody>
          <a:bodyPr/>
          <a:lstStyle/>
          <a:p>
            <a:endParaRPr lang="sl-SI" altLang="sl-SI"/>
          </a:p>
        </p:txBody>
      </p:sp>
      <p:sp>
        <p:nvSpPr>
          <p:cNvPr id="53251" name="Rectangle 3">
            <a:extLst>
              <a:ext uri="{FF2B5EF4-FFF2-40B4-BE49-F238E27FC236}">
                <a16:creationId xmlns:a16="http://schemas.microsoft.com/office/drawing/2014/main" id="{04C4418F-025C-4399-AD59-E63C9007684B}"/>
              </a:ext>
            </a:extLst>
          </p:cNvPr>
          <p:cNvSpPr>
            <a:spLocks noGrp="1" noChangeArrowheads="1"/>
          </p:cNvSpPr>
          <p:nvPr>
            <p:ph type="body" idx="1"/>
          </p:nvPr>
        </p:nvSpPr>
        <p:spPr/>
        <p:txBody>
          <a:bodyPr/>
          <a:lstStyle/>
          <a:p>
            <a:pPr>
              <a:lnSpc>
                <a:spcPct val="80000"/>
              </a:lnSpc>
            </a:pPr>
            <a:r>
              <a:rPr lang="sl-SI" altLang="sl-SI" sz="1700"/>
              <a:t>Samostan na Vidmu je bil ustanovljen 4. 4. 1960 prej pa je redovna hiša minoritov spadala pod samostan v Gradcu in pod samostan sv. Petra in Pavla na Ptuju. Vsekakor pa župnijo sv. Vida že od leta 1617 upravljamo minoriti. Tega leta je župnijo sv. Vida cesar Ferdinand II. kot vrhovni patron izročil minoritom v Gradcu. Papež Urban VIII. je na prošnjo graškega gvardijana inkorporiral župnijo minoritskemu redu.</a:t>
            </a:r>
          </a:p>
          <a:p>
            <a:pPr>
              <a:lnSpc>
                <a:spcPct val="80000"/>
              </a:lnSpc>
            </a:pPr>
            <a:r>
              <a:rPr lang="sl-SI" altLang="sl-SI" sz="1700"/>
              <a:t>Samostan leži v neposredni bližini župnijske cerkve ob cesti Ptuj - Leskovec, na vzhodnem delu dravskega polja in v podnožju haloških gričev. Mimo samostana in njegovega velikega dvorišča teče Dravinja. Sedanji samostan je bil grajen po fazah iz nekdanjih gospodarskih prostorov in novega prizidka v sedemdesetih letih. V prostorih samostana je tudi noviciat za našo slovensko minoritsko provinco sv. Jožefa. Samostan in okolica sta lepo urejena, cvetlice krasijo samostan in dvorišče. V neposredni bližini samostana imamo tudi park sv. Frančiška. V parku so tri kapelice, stara hrastova drevesa, klopi za oddih in kurišče. Namenjen je za sprostitev v prijetni naravi. Park radi koristijo za taborjenje, piknike in rekreacijske dejavnosti. </a:t>
            </a:r>
          </a:p>
        </p:txBody>
      </p:sp>
      <p:sp>
        <p:nvSpPr>
          <p:cNvPr id="53252" name="AutoShape 4">
            <a:hlinkClick r:id="rId2" action="ppaction://hlinksldjump" highlightClick="1"/>
            <a:extLst>
              <a:ext uri="{FF2B5EF4-FFF2-40B4-BE49-F238E27FC236}">
                <a16:creationId xmlns:a16="http://schemas.microsoft.com/office/drawing/2014/main" id="{D405F552-1275-4311-86CD-C540D439D8E5}"/>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p:cTn id="7" dur="1000" fill="hold"/>
                                        <p:tgtEl>
                                          <p:spTgt spid="5325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325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325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325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ntr" presetSubtype="0" fill="hold"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fade">
                                      <p:cBhvr>
                                        <p:cTn id="15" dur="2000"/>
                                        <p:tgtEl>
                                          <p:spTgt spid="53251">
                                            <p:txEl>
                                              <p:pRg st="1" end="1"/>
                                            </p:txEl>
                                          </p:spTgt>
                                        </p:tgtEl>
                                      </p:cBhvr>
                                    </p:animEffect>
                                    <p:anim calcmode="lin" valueType="num">
                                      <p:cBhvr>
                                        <p:cTn id="16" dur="2000" fill="hold"/>
                                        <p:tgtEl>
                                          <p:spTgt spid="53251">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53251">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53251">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ACE87577-2E63-493B-8D86-CFE539B8457A}"/>
              </a:ext>
            </a:extLst>
          </p:cNvPr>
          <p:cNvSpPr>
            <a:spLocks noGrp="1" noChangeArrowheads="1"/>
          </p:cNvSpPr>
          <p:nvPr>
            <p:ph type="title"/>
          </p:nvPr>
        </p:nvSpPr>
        <p:spPr/>
        <p:txBody>
          <a:bodyPr/>
          <a:lstStyle/>
          <a:p>
            <a:endParaRPr lang="sl-SI" altLang="sl-SI"/>
          </a:p>
        </p:txBody>
      </p:sp>
      <p:sp>
        <p:nvSpPr>
          <p:cNvPr id="54275" name="Rectangle 3">
            <a:extLst>
              <a:ext uri="{FF2B5EF4-FFF2-40B4-BE49-F238E27FC236}">
                <a16:creationId xmlns:a16="http://schemas.microsoft.com/office/drawing/2014/main" id="{8EFFCE41-C5C0-4CB9-A95E-9FD05E836C45}"/>
              </a:ext>
            </a:extLst>
          </p:cNvPr>
          <p:cNvSpPr>
            <a:spLocks noGrp="1" noChangeArrowheads="1"/>
          </p:cNvSpPr>
          <p:nvPr>
            <p:ph type="body" idx="1"/>
          </p:nvPr>
        </p:nvSpPr>
        <p:spPr/>
        <p:txBody>
          <a:bodyPr/>
          <a:lstStyle/>
          <a:p>
            <a:pPr>
              <a:lnSpc>
                <a:spcPct val="80000"/>
              </a:lnSpc>
            </a:pPr>
            <a:r>
              <a:rPr lang="sl-SI" altLang="sl-SI" sz="1900"/>
              <a:t>Bratje, ki bivamo v samostanu upravljamo veliko župnijo sv. Vida. Vsi bratje smo aktivni v pastorali. Delamo z najrazličnejšimi skupinami kot so: župnijski pastoralni svet, pevski zbori so kar trije (otroški, mladinski in mešani), Karitas, zakonci, Frančiškovi otroci in Frančiškova mladina, mladina, bralci, ministranti. Vsa pastorala pa se odvija na dveh mestih in sicer na Vidmu in na Selih. Tam je podružnična cerkev sv. Družine in župnijski dom. V Dravinjskem Vrhu pa imamo še eno častitljivo cerkev (mater) cerkvico sv. Janeza Krstnika (Janž). V njej so občasno tudi koncerti. </a:t>
            </a:r>
          </a:p>
          <a:p>
            <a:pPr>
              <a:lnSpc>
                <a:spcPct val="80000"/>
              </a:lnSpc>
            </a:pPr>
            <a:r>
              <a:rPr lang="sl-SI" altLang="sl-SI" sz="1900"/>
              <a:t>Samostan ima velik vrt, na katerem zraste vse potrebno, seveda če ga prepojiš z lastnim znojem. Bratje imamo vse možnosti za molitveno, delovno in sicer redovno življenje. </a:t>
            </a:r>
          </a:p>
        </p:txBody>
      </p:sp>
      <p:sp>
        <p:nvSpPr>
          <p:cNvPr id="54276" name="AutoShape 4">
            <a:hlinkClick r:id="rId2" action="ppaction://hlinksldjump" highlightClick="1"/>
            <a:extLst>
              <a:ext uri="{FF2B5EF4-FFF2-40B4-BE49-F238E27FC236}">
                <a16:creationId xmlns:a16="http://schemas.microsoft.com/office/drawing/2014/main" id="{80232F34-BA7F-418F-B57F-8C182C055428}"/>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p:cTn id="7" dur="500" fill="hold"/>
                                        <p:tgtEl>
                                          <p:spTgt spid="54275">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54275">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54275">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5427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1" presetClass="entr" presetSubtype="0" fill="hold" nodeType="clickEffect">
                                  <p:stCondLst>
                                    <p:cond delay="0"/>
                                  </p:stCondLst>
                                  <p:childTnLst>
                                    <p:set>
                                      <p:cBhvr>
                                        <p:cTn id="15" dur="1" fill="hold">
                                          <p:stCondLst>
                                            <p:cond delay="0"/>
                                          </p:stCondLst>
                                        </p:cTn>
                                        <p:tgtEl>
                                          <p:spTgt spid="54275">
                                            <p:txEl>
                                              <p:pRg st="1" end="1"/>
                                            </p:txEl>
                                          </p:spTgt>
                                        </p:tgtEl>
                                        <p:attrNameLst>
                                          <p:attrName>style.visibility</p:attrName>
                                        </p:attrNameLst>
                                      </p:cBhvr>
                                      <p:to>
                                        <p:strVal val="visible"/>
                                      </p:to>
                                    </p:set>
                                    <p:animEffect transition="in" filter="fade">
                                      <p:cBhvr>
                                        <p:cTn id="16" dur="770" decel="100000"/>
                                        <p:tgtEl>
                                          <p:spTgt spid="54275">
                                            <p:txEl>
                                              <p:pRg st="1" end="1"/>
                                            </p:txEl>
                                          </p:spTgt>
                                        </p:tgtEl>
                                      </p:cBhvr>
                                    </p:animEffect>
                                    <p:animScale>
                                      <p:cBhvr>
                                        <p:cTn id="17" dur="770" decel="100000"/>
                                        <p:tgtEl>
                                          <p:spTgt spid="54275">
                                            <p:txEl>
                                              <p:pRg st="1" end="1"/>
                                            </p:txEl>
                                          </p:spTgt>
                                        </p:tgtEl>
                                      </p:cBhvr>
                                      <p:from x="10000" y="10000"/>
                                      <p:to x="200000" y="450000"/>
                                    </p:animScale>
                                    <p:animScale>
                                      <p:cBhvr>
                                        <p:cTn id="18" dur="1230" accel="100000" fill="hold">
                                          <p:stCondLst>
                                            <p:cond delay="770"/>
                                          </p:stCondLst>
                                        </p:cTn>
                                        <p:tgtEl>
                                          <p:spTgt spid="54275">
                                            <p:txEl>
                                              <p:pRg st="1" end="1"/>
                                            </p:txEl>
                                          </p:spTgt>
                                        </p:tgtEl>
                                      </p:cBhvr>
                                      <p:from x="200000" y="450000"/>
                                      <p:to x="100000" y="100000"/>
                                    </p:animScale>
                                    <p:set>
                                      <p:cBhvr>
                                        <p:cTn id="19" dur="770" fill="hold"/>
                                        <p:tgtEl>
                                          <p:spTgt spid="54275">
                                            <p:txEl>
                                              <p:pRg st="1" end="1"/>
                                            </p:txEl>
                                          </p:spTgt>
                                        </p:tgtEl>
                                        <p:attrNameLst>
                                          <p:attrName>ppt_x</p:attrName>
                                        </p:attrNameLst>
                                      </p:cBhvr>
                                      <p:to>
                                        <p:strVal val="(0.5)"/>
                                      </p:to>
                                    </p:set>
                                    <p:anim from="(0.5)" to="(#ppt_x)" calcmode="lin" valueType="num">
                                      <p:cBhvr>
                                        <p:cTn id="20" dur="1230" accel="100000" fill="hold">
                                          <p:stCondLst>
                                            <p:cond delay="770"/>
                                          </p:stCondLst>
                                        </p:cTn>
                                        <p:tgtEl>
                                          <p:spTgt spid="54275">
                                            <p:txEl>
                                              <p:pRg st="1" end="1"/>
                                            </p:txEl>
                                          </p:spTgt>
                                        </p:tgtEl>
                                        <p:attrNameLst>
                                          <p:attrName>ppt_x</p:attrName>
                                        </p:attrNameLst>
                                      </p:cBhvr>
                                    </p:anim>
                                    <p:set>
                                      <p:cBhvr>
                                        <p:cTn id="21" dur="770" fill="hold"/>
                                        <p:tgtEl>
                                          <p:spTgt spid="54275">
                                            <p:txEl>
                                              <p:pRg st="1" end="1"/>
                                            </p:txEl>
                                          </p:spTgt>
                                        </p:tgtEl>
                                        <p:attrNameLst>
                                          <p:attrName>ppt_y</p:attrName>
                                        </p:attrNameLst>
                                      </p:cBhvr>
                                      <p:to>
                                        <p:strVal val="(#ppt_y+0.4)"/>
                                      </p:to>
                                    </p:set>
                                    <p:anim from="(#ppt_y+0.4)" to="(#ppt_y)" calcmode="lin" valueType="num">
                                      <p:cBhvr>
                                        <p:cTn id="22" dur="1230" accel="100000" fill="hold">
                                          <p:stCondLst>
                                            <p:cond delay="770"/>
                                          </p:stCondLst>
                                        </p:cTn>
                                        <p:tgtEl>
                                          <p:spTgt spid="54275">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079B2BE7-07D2-4586-BE1E-C92876C48B81}"/>
              </a:ext>
            </a:extLst>
          </p:cNvPr>
          <p:cNvSpPr>
            <a:spLocks noGrp="1" noChangeArrowheads="1"/>
          </p:cNvSpPr>
          <p:nvPr>
            <p:ph type="title"/>
          </p:nvPr>
        </p:nvSpPr>
        <p:spPr/>
        <p:txBody>
          <a:bodyPr/>
          <a:lstStyle/>
          <a:p>
            <a:r>
              <a:rPr lang="sl-SI" altLang="sl-SI" sz="3400" b="1"/>
              <a:t>KRAJINSKI PARK ŠTURMOVCI</a:t>
            </a:r>
          </a:p>
        </p:txBody>
      </p:sp>
      <p:pic>
        <p:nvPicPr>
          <p:cNvPr id="55300" name="Picture 4">
            <a:extLst>
              <a:ext uri="{FF2B5EF4-FFF2-40B4-BE49-F238E27FC236}">
                <a16:creationId xmlns:a16="http://schemas.microsoft.com/office/drawing/2014/main" id="{8A06D66E-B2CA-4D1A-AE5B-CEF2E566AC7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39975" y="2060575"/>
            <a:ext cx="4818063" cy="3608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5302" name="AutoShape 6">
            <a:hlinkClick r:id="rId3" action="ppaction://hlinksldjump" highlightClick="1"/>
            <a:extLst>
              <a:ext uri="{FF2B5EF4-FFF2-40B4-BE49-F238E27FC236}">
                <a16:creationId xmlns:a16="http://schemas.microsoft.com/office/drawing/2014/main" id="{6E928DE4-DFA7-44F0-B9D1-DCDB8094F028}"/>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55300"/>
                                        </p:tgtEl>
                                        <p:attrNameLst>
                                          <p:attrName>style.visibility</p:attrName>
                                        </p:attrNameLst>
                                      </p:cBhvr>
                                      <p:to>
                                        <p:strVal val="visible"/>
                                      </p:to>
                                    </p:set>
                                    <p:anim calcmode="lin" valueType="num">
                                      <p:cBhvr additive="base">
                                        <p:cTn id="7" dur="1000" fill="hold"/>
                                        <p:tgtEl>
                                          <p:spTgt spid="55300"/>
                                        </p:tgtEl>
                                        <p:attrNameLst>
                                          <p:attrName>ppt_x</p:attrName>
                                        </p:attrNameLst>
                                      </p:cBhvr>
                                      <p:tavLst>
                                        <p:tav tm="0">
                                          <p:val>
                                            <p:strVal val="#ppt_x"/>
                                          </p:val>
                                        </p:tav>
                                        <p:tav tm="100000">
                                          <p:val>
                                            <p:strVal val="#ppt_x"/>
                                          </p:val>
                                        </p:tav>
                                      </p:tavLst>
                                    </p:anim>
                                    <p:anim calcmode="lin" valueType="num">
                                      <p:cBhvr additive="base">
                                        <p:cTn id="8" dur="1000" fill="hold"/>
                                        <p:tgtEl>
                                          <p:spTgt spid="5530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55298"/>
                                        </p:tgtEl>
                                        <p:attrNameLst>
                                          <p:attrName>style.visibility</p:attrName>
                                        </p:attrNameLst>
                                      </p:cBhvr>
                                      <p:to>
                                        <p:strVal val="visible"/>
                                      </p:to>
                                    </p:set>
                                    <p:animEffect transition="in" filter="wipe(down)">
                                      <p:cBhvr>
                                        <p:cTn id="13" dur="580">
                                          <p:stCondLst>
                                            <p:cond delay="0"/>
                                          </p:stCondLst>
                                        </p:cTn>
                                        <p:tgtEl>
                                          <p:spTgt spid="55298"/>
                                        </p:tgtEl>
                                      </p:cBhvr>
                                    </p:animEffect>
                                    <p:anim calcmode="lin" valueType="num">
                                      <p:cBhvr>
                                        <p:cTn id="14" dur="1822" tmFilter="0,0; 0.14,0.36; 0.43,0.73; 0.71,0.91; 1.0,1.0">
                                          <p:stCondLst>
                                            <p:cond delay="0"/>
                                          </p:stCondLst>
                                        </p:cTn>
                                        <p:tgtEl>
                                          <p:spTgt spid="55298"/>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5298"/>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5298"/>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5298"/>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5298"/>
                                        </p:tgtEl>
                                        <p:attrNameLst>
                                          <p:attrName>ppt_y</p:attrName>
                                        </p:attrNameLst>
                                      </p:cBhvr>
                                      <p:tavLst>
                                        <p:tav tm="0" fmla="#ppt_y-sin(pi*$)/81">
                                          <p:val>
                                            <p:fltVal val="0"/>
                                          </p:val>
                                        </p:tav>
                                        <p:tav tm="100000">
                                          <p:val>
                                            <p:fltVal val="1"/>
                                          </p:val>
                                        </p:tav>
                                      </p:tavLst>
                                    </p:anim>
                                    <p:animScale>
                                      <p:cBhvr>
                                        <p:cTn id="19" dur="26">
                                          <p:stCondLst>
                                            <p:cond delay="650"/>
                                          </p:stCondLst>
                                        </p:cTn>
                                        <p:tgtEl>
                                          <p:spTgt spid="55298"/>
                                        </p:tgtEl>
                                      </p:cBhvr>
                                      <p:to x="100000" y="60000"/>
                                    </p:animScale>
                                    <p:animScale>
                                      <p:cBhvr>
                                        <p:cTn id="20" dur="166" decel="50000">
                                          <p:stCondLst>
                                            <p:cond delay="676"/>
                                          </p:stCondLst>
                                        </p:cTn>
                                        <p:tgtEl>
                                          <p:spTgt spid="55298"/>
                                        </p:tgtEl>
                                      </p:cBhvr>
                                      <p:to x="100000" y="100000"/>
                                    </p:animScale>
                                    <p:animScale>
                                      <p:cBhvr>
                                        <p:cTn id="21" dur="26">
                                          <p:stCondLst>
                                            <p:cond delay="1312"/>
                                          </p:stCondLst>
                                        </p:cTn>
                                        <p:tgtEl>
                                          <p:spTgt spid="55298"/>
                                        </p:tgtEl>
                                      </p:cBhvr>
                                      <p:to x="100000" y="80000"/>
                                    </p:animScale>
                                    <p:animScale>
                                      <p:cBhvr>
                                        <p:cTn id="22" dur="166" decel="50000">
                                          <p:stCondLst>
                                            <p:cond delay="1338"/>
                                          </p:stCondLst>
                                        </p:cTn>
                                        <p:tgtEl>
                                          <p:spTgt spid="55298"/>
                                        </p:tgtEl>
                                      </p:cBhvr>
                                      <p:to x="100000" y="100000"/>
                                    </p:animScale>
                                    <p:animScale>
                                      <p:cBhvr>
                                        <p:cTn id="23" dur="26">
                                          <p:stCondLst>
                                            <p:cond delay="1642"/>
                                          </p:stCondLst>
                                        </p:cTn>
                                        <p:tgtEl>
                                          <p:spTgt spid="55298"/>
                                        </p:tgtEl>
                                      </p:cBhvr>
                                      <p:to x="100000" y="90000"/>
                                    </p:animScale>
                                    <p:animScale>
                                      <p:cBhvr>
                                        <p:cTn id="24" dur="166" decel="50000">
                                          <p:stCondLst>
                                            <p:cond delay="1668"/>
                                          </p:stCondLst>
                                        </p:cTn>
                                        <p:tgtEl>
                                          <p:spTgt spid="55298"/>
                                        </p:tgtEl>
                                      </p:cBhvr>
                                      <p:to x="100000" y="100000"/>
                                    </p:animScale>
                                    <p:animScale>
                                      <p:cBhvr>
                                        <p:cTn id="25" dur="26">
                                          <p:stCondLst>
                                            <p:cond delay="1808"/>
                                          </p:stCondLst>
                                        </p:cTn>
                                        <p:tgtEl>
                                          <p:spTgt spid="55298"/>
                                        </p:tgtEl>
                                      </p:cBhvr>
                                      <p:to x="100000" y="95000"/>
                                    </p:animScale>
                                    <p:animScale>
                                      <p:cBhvr>
                                        <p:cTn id="26" dur="166" decel="50000">
                                          <p:stCondLst>
                                            <p:cond delay="1834"/>
                                          </p:stCondLst>
                                        </p:cTn>
                                        <p:tgtEl>
                                          <p:spTgt spid="5529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CE5FA17F-BEB5-4A07-818B-3F5E3B7E4732}"/>
              </a:ext>
            </a:extLst>
          </p:cNvPr>
          <p:cNvSpPr>
            <a:spLocks noGrp="1" noChangeArrowheads="1"/>
          </p:cNvSpPr>
          <p:nvPr>
            <p:ph type="title"/>
          </p:nvPr>
        </p:nvSpPr>
        <p:spPr/>
        <p:txBody>
          <a:bodyPr/>
          <a:lstStyle/>
          <a:p>
            <a:endParaRPr lang="sl-SI" altLang="sl-SI"/>
          </a:p>
        </p:txBody>
      </p:sp>
      <p:sp>
        <p:nvSpPr>
          <p:cNvPr id="57347" name="Rectangle 3">
            <a:extLst>
              <a:ext uri="{FF2B5EF4-FFF2-40B4-BE49-F238E27FC236}">
                <a16:creationId xmlns:a16="http://schemas.microsoft.com/office/drawing/2014/main" id="{7FD8CE5B-0F13-41BE-B354-92BDA983F8E6}"/>
              </a:ext>
            </a:extLst>
          </p:cNvPr>
          <p:cNvSpPr>
            <a:spLocks noGrp="1" noChangeArrowheads="1"/>
          </p:cNvSpPr>
          <p:nvPr>
            <p:ph type="body" idx="1"/>
          </p:nvPr>
        </p:nvSpPr>
        <p:spPr/>
        <p:txBody>
          <a:bodyPr/>
          <a:lstStyle/>
          <a:p>
            <a:pPr>
              <a:lnSpc>
                <a:spcPct val="90000"/>
              </a:lnSpc>
            </a:pPr>
            <a:r>
              <a:rPr lang="sl-SI" altLang="sl-SI" sz="2100"/>
              <a:t>Pod nasipom Ptujskega jezera leži v trikotniku med staro strugo Drave, Dravinjo s haloškim robom in videmsko ježo 125 hektarjev velik ostanek obrečne pokrajine, ki je od leta 1979 zavarovan kot krajinski park Šturmovci. Čeprav je bila z zajezitvijo reke Drave naravna rečna dinamika močno okrnjena, območje še vedno odlikuje raznolikost življenjskih okolij, vse od prodišč, plitvin, mrtvih rokavov in studenčnic, do košenih in nekošenih poplavnih gozdov ter travnikov.Pestrost bivališč se zrcali v velikem bogastvu rastlinskega in živalskega sveta. Tukaj je bilo opaženih preko 230 vrst ptic, od katerih jih približno 90 v Šturmovcih gnezdi. </a:t>
            </a:r>
          </a:p>
        </p:txBody>
      </p:sp>
      <p:sp>
        <p:nvSpPr>
          <p:cNvPr id="57348" name="AutoShape 4">
            <a:hlinkClick r:id="rId2" action="ppaction://hlinksldjump" highlightClick="1"/>
            <a:extLst>
              <a:ext uri="{FF2B5EF4-FFF2-40B4-BE49-F238E27FC236}">
                <a16:creationId xmlns:a16="http://schemas.microsoft.com/office/drawing/2014/main" id="{582915DA-7C7E-49A7-8251-A7CBC15484FC}"/>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fade">
                                      <p:cBhvr>
                                        <p:cTn id="7" dur="800" decel="100000"/>
                                        <p:tgtEl>
                                          <p:spTgt spid="57347">
                                            <p:txEl>
                                              <p:pRg st="0" end="0"/>
                                            </p:txEl>
                                          </p:spTgt>
                                        </p:tgtEl>
                                      </p:cBhvr>
                                    </p:animEffect>
                                    <p:anim calcmode="lin" valueType="num">
                                      <p:cBhvr>
                                        <p:cTn id="8" dur="800" decel="100000" fill="hold"/>
                                        <p:tgtEl>
                                          <p:spTgt spid="57347">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7347">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7347">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7347">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7347">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979CFDC7-1D47-4E79-A28B-0FD03922A4C7}"/>
              </a:ext>
            </a:extLst>
          </p:cNvPr>
          <p:cNvSpPr>
            <a:spLocks noGrp="1" noChangeArrowheads="1"/>
          </p:cNvSpPr>
          <p:nvPr>
            <p:ph type="title"/>
          </p:nvPr>
        </p:nvSpPr>
        <p:spPr/>
        <p:txBody>
          <a:bodyPr/>
          <a:lstStyle/>
          <a:p>
            <a:endParaRPr lang="sl-SI" altLang="sl-SI"/>
          </a:p>
        </p:txBody>
      </p:sp>
      <p:sp>
        <p:nvSpPr>
          <p:cNvPr id="58371" name="Rectangle 3">
            <a:extLst>
              <a:ext uri="{FF2B5EF4-FFF2-40B4-BE49-F238E27FC236}">
                <a16:creationId xmlns:a16="http://schemas.microsoft.com/office/drawing/2014/main" id="{E7E97195-79A2-4245-A342-25324C80A47F}"/>
              </a:ext>
            </a:extLst>
          </p:cNvPr>
          <p:cNvSpPr>
            <a:spLocks noGrp="1" noChangeArrowheads="1"/>
          </p:cNvSpPr>
          <p:nvPr>
            <p:ph type="body" idx="1"/>
          </p:nvPr>
        </p:nvSpPr>
        <p:spPr/>
        <p:txBody>
          <a:bodyPr/>
          <a:lstStyle/>
          <a:p>
            <a:pPr>
              <a:lnSpc>
                <a:spcPct val="80000"/>
              </a:lnSpc>
            </a:pPr>
            <a:r>
              <a:rPr lang="sl-SI" altLang="sl-SI" sz="1900"/>
              <a:t>Zanimive in hkrati zelo ogrožene so vrste, ki so vezane na rečno dinamiko Drave in Dravinje, npr. mali martinec, mali deževnik in vodomec. Tradicionalno sonaravno gospodarjenje je omogočilo preživetje nekaterim ogroženim pticam kulturne krajine, kot so sirijski detel in smrdokavra, tukaj pa še vedno gnezdi številčno zelo močna populacija rjavega srakoperja. Pester je tudi živalski svet vodnih nevretenčarjev izmed katerih nas bodo s čudovitimi barvami očarali metulji ter številni kačji pastirji. Izmed skoraj 500 zabeleženih vrst rastlin so velika zanimivost Šturmovcev divje orhideje. Čeprav so nekatera rastišča zaradi gnojenja in premene travnikov v njive močno ogrožena, uspeva tukaj kar 9 vrst orhidej; čeladasta kukavica, trizoba kukavica in piramidasti pilovec so dokaj pogoste, druge, na primer čebeljeliko mačje uho ali zavito škrbico pa najdemo mnogo redkeje.</a:t>
            </a:r>
          </a:p>
          <a:p>
            <a:pPr>
              <a:lnSpc>
                <a:spcPct val="80000"/>
              </a:lnSpc>
            </a:pPr>
            <a:endParaRPr lang="sl-SI" altLang="sl-SI" sz="1900"/>
          </a:p>
        </p:txBody>
      </p:sp>
      <p:sp>
        <p:nvSpPr>
          <p:cNvPr id="58372" name="AutoShape 4">
            <a:hlinkClick r:id="rId2" action="ppaction://hlinksldjump" highlightClick="1"/>
            <a:extLst>
              <a:ext uri="{FF2B5EF4-FFF2-40B4-BE49-F238E27FC236}">
                <a16:creationId xmlns:a16="http://schemas.microsoft.com/office/drawing/2014/main" id="{AC25FB7D-0ECA-4F02-878C-15E698B99A79}"/>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10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837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00" name="Rectangle 8">
            <a:extLst>
              <a:ext uri="{FF2B5EF4-FFF2-40B4-BE49-F238E27FC236}">
                <a16:creationId xmlns:a16="http://schemas.microsoft.com/office/drawing/2014/main" id="{9DE5887A-9D44-437B-BAFC-3E33B1772385}"/>
              </a:ext>
            </a:extLst>
          </p:cNvPr>
          <p:cNvSpPr>
            <a:spLocks noGrp="1" noChangeArrowheads="1"/>
          </p:cNvSpPr>
          <p:nvPr>
            <p:ph type="title"/>
          </p:nvPr>
        </p:nvSpPr>
        <p:spPr/>
        <p:txBody>
          <a:bodyPr/>
          <a:lstStyle/>
          <a:p>
            <a:endParaRPr lang="sl-SI" altLang="sl-SI"/>
          </a:p>
        </p:txBody>
      </p:sp>
      <p:sp>
        <p:nvSpPr>
          <p:cNvPr id="59395" name="Rectangle 3">
            <a:extLst>
              <a:ext uri="{FF2B5EF4-FFF2-40B4-BE49-F238E27FC236}">
                <a16:creationId xmlns:a16="http://schemas.microsoft.com/office/drawing/2014/main" id="{6794793E-1C2A-4FDB-93D0-57FA19951097}"/>
              </a:ext>
            </a:extLst>
          </p:cNvPr>
          <p:cNvSpPr>
            <a:spLocks noGrp="1" noChangeArrowheads="1"/>
          </p:cNvSpPr>
          <p:nvPr>
            <p:ph type="body" sz="half" idx="1"/>
          </p:nvPr>
        </p:nvSpPr>
        <p:spPr>
          <a:xfrm>
            <a:off x="4140200" y="1844675"/>
            <a:ext cx="4500563" cy="4679950"/>
          </a:xfrm>
        </p:spPr>
        <p:txBody>
          <a:bodyPr/>
          <a:lstStyle/>
          <a:p>
            <a:pPr>
              <a:lnSpc>
                <a:spcPct val="80000"/>
              </a:lnSpc>
            </a:pPr>
            <a:r>
              <a:rPr lang="sl-SI" altLang="sl-SI" sz="1300"/>
              <a:t>Šturmovci predstavljajo skupaj z Dravo neprecenljivo naravno vrednoto, ki ni pomembna le v slovenskem, ampak tudi mednarodnem merilu. Območje izpolnjuje kriterije za uvrstitev na prestižni seznam mednarodno pomembnih mokrišč po Ramsarski konvenciji ter kriterije za uvrstitev med zavarovana območja evropskega naravovarstvenega omrežja NATURA 2000. Zavarovan je bil z Odlokom o razglasitvi in zavarovanju naravnih območij in spomenikov narave v občini Ptuj (Ur. vest. Ormož, Ptuj št. 14/79). Vanj vodijo usmerjevalne table, ki so bile postavljene v letu 1993 (DOPPS in OŠ Videm pri Ptuju). </a:t>
            </a:r>
          </a:p>
          <a:p>
            <a:pPr>
              <a:lnSpc>
                <a:spcPct val="80000"/>
              </a:lnSpc>
            </a:pPr>
            <a:r>
              <a:rPr lang="sl-SI" altLang="sl-SI" sz="1300"/>
              <a:t>Prvi predlog ureditve naravoslovne učne poti skozi Šturmovce, je pripravil DOPPS 1993, Zavod RS za varstvo narave, OE Maribor v letu 2003 pripravlja nove označevalne in pojasnjevalne table.</a:t>
            </a:r>
          </a:p>
          <a:p>
            <a:pPr>
              <a:lnSpc>
                <a:spcPct val="80000"/>
              </a:lnSpc>
            </a:pPr>
            <a:r>
              <a:rPr lang="sl-SI" altLang="sl-SI" sz="1300"/>
              <a:t>Dolžina poti: 3 km</a:t>
            </a:r>
          </a:p>
          <a:p>
            <a:pPr>
              <a:lnSpc>
                <a:spcPct val="80000"/>
              </a:lnSpc>
            </a:pPr>
            <a:r>
              <a:rPr lang="sl-SI" altLang="sl-SI" sz="1300"/>
              <a:t>Dostop na območje Šturmovcev je mogoč s ceste Markovci - Videm pri Ptuju.</a:t>
            </a:r>
          </a:p>
        </p:txBody>
      </p:sp>
      <p:pic>
        <p:nvPicPr>
          <p:cNvPr id="59399" name="Picture 7">
            <a:extLst>
              <a:ext uri="{FF2B5EF4-FFF2-40B4-BE49-F238E27FC236}">
                <a16:creationId xmlns:a16="http://schemas.microsoft.com/office/drawing/2014/main" id="{C9208AB5-C03E-4BAC-BE10-0B529AACC3D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84213" y="1989138"/>
            <a:ext cx="2952750" cy="3673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9402" name="AutoShape 10">
            <a:hlinkClick r:id="rId3" action="ppaction://hlinksldjump" highlightClick="1"/>
            <a:extLst>
              <a:ext uri="{FF2B5EF4-FFF2-40B4-BE49-F238E27FC236}">
                <a16:creationId xmlns:a16="http://schemas.microsoft.com/office/drawing/2014/main" id="{5D2FF184-B118-4638-A32E-D0670515CFC4}"/>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9399"/>
                                        </p:tgtEl>
                                        <p:attrNameLst>
                                          <p:attrName>style.visibility</p:attrName>
                                        </p:attrNameLst>
                                      </p:cBhvr>
                                      <p:to>
                                        <p:strVal val="visible"/>
                                      </p:to>
                                    </p:set>
                                    <p:animEffect transition="in" filter="box(in)">
                                      <p:cBhvr>
                                        <p:cTn id="7" dur="500"/>
                                        <p:tgtEl>
                                          <p:spTgt spid="593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59395">
                                            <p:txEl>
                                              <p:pRg st="0" end="0"/>
                                            </p:txEl>
                                          </p:spTgt>
                                        </p:tgtEl>
                                        <p:attrNameLst>
                                          <p:attrName>style.visibility</p:attrName>
                                        </p:attrNameLst>
                                      </p:cBhvr>
                                      <p:to>
                                        <p:strVal val="visible"/>
                                      </p:to>
                                    </p:set>
                                    <p:anim calcmode="lin" valueType="num">
                                      <p:cBhvr additive="base">
                                        <p:cTn id="12"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nodeType="clickEffect">
                                  <p:stCondLst>
                                    <p:cond delay="0"/>
                                  </p:stCondLst>
                                  <p:childTnLst>
                                    <p:set>
                                      <p:cBhvr>
                                        <p:cTn id="17" dur="1" fill="hold">
                                          <p:stCondLst>
                                            <p:cond delay="0"/>
                                          </p:stCondLst>
                                        </p:cTn>
                                        <p:tgtEl>
                                          <p:spTgt spid="59395">
                                            <p:txEl>
                                              <p:pRg st="1" end="1"/>
                                            </p:txEl>
                                          </p:spTgt>
                                        </p:tgtEl>
                                        <p:attrNameLst>
                                          <p:attrName>style.visibility</p:attrName>
                                        </p:attrNameLst>
                                      </p:cBhvr>
                                      <p:to>
                                        <p:strVal val="visible"/>
                                      </p:to>
                                    </p:set>
                                    <p:animEffect transition="in" filter="strips(downLeft)">
                                      <p:cBhvr>
                                        <p:cTn id="18" dur="500"/>
                                        <p:tgtEl>
                                          <p:spTgt spid="5939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59395">
                                            <p:txEl>
                                              <p:pRg st="2" end="2"/>
                                            </p:txEl>
                                          </p:spTgt>
                                        </p:tgtEl>
                                        <p:attrNameLst>
                                          <p:attrName>style.visibility</p:attrName>
                                        </p:attrNameLst>
                                      </p:cBhvr>
                                      <p:to>
                                        <p:strVal val="visible"/>
                                      </p:to>
                                    </p:set>
                                    <p:animEffect transition="in" filter="blinds(horizontal)">
                                      <p:cBhvr>
                                        <p:cTn id="23" dur="500"/>
                                        <p:tgtEl>
                                          <p:spTgt spid="5939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59395">
                                            <p:txEl>
                                              <p:pRg st="3" end="3"/>
                                            </p:txEl>
                                          </p:spTgt>
                                        </p:tgtEl>
                                        <p:attrNameLst>
                                          <p:attrName>style.visibility</p:attrName>
                                        </p:attrNameLst>
                                      </p:cBhvr>
                                      <p:to>
                                        <p:strVal val="visible"/>
                                      </p:to>
                                    </p:set>
                                    <p:animEffect transition="in" filter="box(in)">
                                      <p:cBhvr>
                                        <p:cTn id="28" dur="5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0958E75-F892-4C6B-B8B5-F176719E3224}"/>
              </a:ext>
            </a:extLst>
          </p:cNvPr>
          <p:cNvSpPr>
            <a:spLocks noGrp="1" noChangeArrowheads="1"/>
          </p:cNvSpPr>
          <p:nvPr>
            <p:ph type="title"/>
          </p:nvPr>
        </p:nvSpPr>
        <p:spPr/>
        <p:txBody>
          <a:bodyPr/>
          <a:lstStyle/>
          <a:p>
            <a:r>
              <a:rPr lang="sl-SI" altLang="sl-SI"/>
              <a:t>ZGODOVINA ŠOLE VIDEM </a:t>
            </a:r>
          </a:p>
        </p:txBody>
      </p:sp>
      <p:sp>
        <p:nvSpPr>
          <p:cNvPr id="32771" name="Rectangle 3">
            <a:extLst>
              <a:ext uri="{FF2B5EF4-FFF2-40B4-BE49-F238E27FC236}">
                <a16:creationId xmlns:a16="http://schemas.microsoft.com/office/drawing/2014/main" id="{C6550CC3-EEE8-4141-AF5B-79821A9CAC98}"/>
              </a:ext>
            </a:extLst>
          </p:cNvPr>
          <p:cNvSpPr>
            <a:spLocks noGrp="1" noChangeArrowheads="1"/>
          </p:cNvSpPr>
          <p:nvPr>
            <p:ph type="body" idx="1"/>
          </p:nvPr>
        </p:nvSpPr>
        <p:spPr/>
        <p:txBody>
          <a:bodyPr/>
          <a:lstStyle/>
          <a:p>
            <a:pPr>
              <a:lnSpc>
                <a:spcPct val="80000"/>
              </a:lnSpc>
            </a:pPr>
            <a:r>
              <a:rPr lang="sl-SI" altLang="sl-SI" sz="1900"/>
              <a:t>Po izpovedih starejših ljudi je šola na Vidmu od leta 1774. Svoje prostore je imela v poslopju blizu nekdanjega župnišča, nato v kapeli Sv. Roka, nato so najemali sobe za potrebe šole v hiši Lovrana Flisa, Franca Šosteriča in pri Majeričevih.</a:t>
            </a:r>
          </a:p>
          <a:p>
            <a:pPr>
              <a:lnSpc>
                <a:spcPct val="80000"/>
              </a:lnSpc>
            </a:pPr>
            <a:r>
              <a:rPr lang="sl-SI" altLang="sl-SI" sz="1900"/>
              <a:t>Leta 1882 so določili, da se bo gradila šolska stavba na mestu, kjer stoji še današnja šola. Šola je iz dvorazrednice preraščala v šestrazrednice leta 1898. </a:t>
            </a:r>
          </a:p>
          <a:p>
            <a:pPr>
              <a:lnSpc>
                <a:spcPct val="80000"/>
              </a:lnSpc>
            </a:pPr>
            <a:r>
              <a:rPr lang="sl-SI" altLang="sl-SI" sz="1900"/>
              <a:t>Nato je bilo še nekaj širitev in obnovitev stavbe. Obnovljena in dograjena v zdajšnjem izgledu je bila leta 1994.</a:t>
            </a:r>
          </a:p>
          <a:p>
            <a:pPr>
              <a:lnSpc>
                <a:spcPct val="80000"/>
              </a:lnSpc>
            </a:pPr>
            <a:r>
              <a:rPr lang="sl-SI" altLang="sl-SI" sz="1900"/>
              <a:t>V šolskem letu 2004/05 je v celotnem zavodu v 31 oddelkih vpisanih 490 učencev. V dveh oddelkih vrtca pa 35 otrok.</a:t>
            </a:r>
            <a:br>
              <a:rPr lang="sl-SI" altLang="sl-SI" sz="1900"/>
            </a:br>
            <a:r>
              <a:rPr lang="sl-SI" altLang="sl-SI" sz="1900"/>
              <a:t>Zaposlenih je 75 delavcev od tega 58 strokovnih delavcev.</a:t>
            </a:r>
          </a:p>
        </p:txBody>
      </p:sp>
      <p:sp>
        <p:nvSpPr>
          <p:cNvPr id="32772" name="AutoShape 4">
            <a:hlinkClick r:id="rId2" action="ppaction://hlinksldjump" highlightClick="1"/>
            <a:extLst>
              <a:ext uri="{FF2B5EF4-FFF2-40B4-BE49-F238E27FC236}">
                <a16:creationId xmlns:a16="http://schemas.microsoft.com/office/drawing/2014/main" id="{B8E46597-600A-4DDE-BB3C-DB10DA5F80FA}"/>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2770"/>
                                        </p:tgtEl>
                                        <p:attrNameLst>
                                          <p:attrName>style.visibility</p:attrName>
                                        </p:attrNameLst>
                                      </p:cBhvr>
                                      <p:to>
                                        <p:strVal val="visible"/>
                                      </p:to>
                                    </p:set>
                                    <p:animEffect transition="in" filter="fade">
                                      <p:cBhvr>
                                        <p:cTn id="7" dur="1000"/>
                                        <p:tgtEl>
                                          <p:spTgt spid="32770"/>
                                        </p:tgtEl>
                                      </p:cBhvr>
                                    </p:animEffect>
                                    <p:anim calcmode="lin" valueType="num">
                                      <p:cBhvr>
                                        <p:cTn id="8" dur="1000" fill="hold"/>
                                        <p:tgtEl>
                                          <p:spTgt spid="32770"/>
                                        </p:tgtEl>
                                        <p:attrNameLst>
                                          <p:attrName>ppt_x</p:attrName>
                                        </p:attrNameLst>
                                      </p:cBhvr>
                                      <p:tavLst>
                                        <p:tav tm="0">
                                          <p:val>
                                            <p:strVal val="#ppt_x-.1"/>
                                          </p:val>
                                        </p:tav>
                                        <p:tav tm="100000">
                                          <p:val>
                                            <p:strVal val="#ppt_x"/>
                                          </p:val>
                                        </p:tav>
                                      </p:tavLst>
                                    </p:anim>
                                    <p:anim calcmode="lin" valueType="num">
                                      <p:cBhvr>
                                        <p:cTn id="9" dur="1000" fill="hold"/>
                                        <p:tgtEl>
                                          <p:spTgt spid="32770"/>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1" presetClass="entr" presetSubtype="0" fill="hold" nodeType="clickEffect">
                                  <p:stCondLst>
                                    <p:cond delay="0"/>
                                  </p:stCondLst>
                                  <p:childTnLst>
                                    <p:set>
                                      <p:cBhvr>
                                        <p:cTn id="13" dur="1" fill="hold">
                                          <p:stCondLst>
                                            <p:cond delay="0"/>
                                          </p:stCondLst>
                                        </p:cTn>
                                        <p:tgtEl>
                                          <p:spTgt spid="32771">
                                            <p:txEl>
                                              <p:pRg st="0" end="0"/>
                                            </p:txEl>
                                          </p:spTgt>
                                        </p:tgtEl>
                                        <p:attrNameLst>
                                          <p:attrName>style.visibility</p:attrName>
                                        </p:attrNameLst>
                                      </p:cBhvr>
                                      <p:to>
                                        <p:strVal val="visible"/>
                                      </p:to>
                                    </p:set>
                                    <p:animEffect transition="in" filter="fade">
                                      <p:cBhvr>
                                        <p:cTn id="14" dur="770" decel="100000"/>
                                        <p:tgtEl>
                                          <p:spTgt spid="32771">
                                            <p:txEl>
                                              <p:pRg st="0" end="0"/>
                                            </p:txEl>
                                          </p:spTgt>
                                        </p:tgtEl>
                                      </p:cBhvr>
                                    </p:animEffect>
                                    <p:animScale>
                                      <p:cBhvr>
                                        <p:cTn id="15" dur="770" decel="100000"/>
                                        <p:tgtEl>
                                          <p:spTgt spid="32771">
                                            <p:txEl>
                                              <p:pRg st="0" end="0"/>
                                            </p:txEl>
                                          </p:spTgt>
                                        </p:tgtEl>
                                      </p:cBhvr>
                                      <p:from x="10000" y="10000"/>
                                      <p:to x="200000" y="450000"/>
                                    </p:animScale>
                                    <p:animScale>
                                      <p:cBhvr>
                                        <p:cTn id="16" dur="1230" accel="100000" fill="hold">
                                          <p:stCondLst>
                                            <p:cond delay="770"/>
                                          </p:stCondLst>
                                        </p:cTn>
                                        <p:tgtEl>
                                          <p:spTgt spid="32771">
                                            <p:txEl>
                                              <p:pRg st="0" end="0"/>
                                            </p:txEl>
                                          </p:spTgt>
                                        </p:tgtEl>
                                      </p:cBhvr>
                                      <p:from x="200000" y="450000"/>
                                      <p:to x="100000" y="100000"/>
                                    </p:animScale>
                                    <p:set>
                                      <p:cBhvr>
                                        <p:cTn id="17" dur="770" fill="hold"/>
                                        <p:tgtEl>
                                          <p:spTgt spid="32771">
                                            <p:txEl>
                                              <p:pRg st="0" end="0"/>
                                            </p:txEl>
                                          </p:spTgt>
                                        </p:tgtEl>
                                        <p:attrNameLst>
                                          <p:attrName>ppt_x</p:attrName>
                                        </p:attrNameLst>
                                      </p:cBhvr>
                                      <p:to>
                                        <p:strVal val="(0.5)"/>
                                      </p:to>
                                    </p:set>
                                    <p:anim from="(0.5)" to="(#ppt_x)" calcmode="lin" valueType="num">
                                      <p:cBhvr>
                                        <p:cTn id="18" dur="1230" accel="100000" fill="hold">
                                          <p:stCondLst>
                                            <p:cond delay="770"/>
                                          </p:stCondLst>
                                        </p:cTn>
                                        <p:tgtEl>
                                          <p:spTgt spid="32771">
                                            <p:txEl>
                                              <p:pRg st="0" end="0"/>
                                            </p:txEl>
                                          </p:spTgt>
                                        </p:tgtEl>
                                        <p:attrNameLst>
                                          <p:attrName>ppt_x</p:attrName>
                                        </p:attrNameLst>
                                      </p:cBhvr>
                                    </p:anim>
                                    <p:set>
                                      <p:cBhvr>
                                        <p:cTn id="19" dur="770" fill="hold"/>
                                        <p:tgtEl>
                                          <p:spTgt spid="32771">
                                            <p:txEl>
                                              <p:pRg st="0" end="0"/>
                                            </p:txEl>
                                          </p:spTgt>
                                        </p:tgtEl>
                                        <p:attrNameLst>
                                          <p:attrName>ppt_y</p:attrName>
                                        </p:attrNameLst>
                                      </p:cBhvr>
                                      <p:to>
                                        <p:strVal val="(#ppt_y+0.4)"/>
                                      </p:to>
                                    </p:set>
                                    <p:anim from="(#ppt_y+0.4)" to="(#ppt_y)" calcmode="lin" valueType="num">
                                      <p:cBhvr>
                                        <p:cTn id="20" dur="1230" accel="100000" fill="hold">
                                          <p:stCondLst>
                                            <p:cond delay="770"/>
                                          </p:stCondLst>
                                        </p:cTn>
                                        <p:tgtEl>
                                          <p:spTgt spid="32771">
                                            <p:txEl>
                                              <p:pRg st="0" end="0"/>
                                            </p:txEl>
                                          </p:spTgt>
                                        </p:tgtEl>
                                        <p:attrNameLst>
                                          <p:attrName>ppt_y</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7" presetClass="entr" presetSubtype="0" fill="hold" nodeType="clickEffect">
                                  <p:stCondLst>
                                    <p:cond delay="0"/>
                                  </p:stCondLst>
                                  <p:childTnLst>
                                    <p:set>
                                      <p:cBhvr>
                                        <p:cTn id="24" dur="1" fill="hold">
                                          <p:stCondLst>
                                            <p:cond delay="0"/>
                                          </p:stCondLst>
                                        </p:cTn>
                                        <p:tgtEl>
                                          <p:spTgt spid="32771">
                                            <p:txEl>
                                              <p:pRg st="1" end="1"/>
                                            </p:txEl>
                                          </p:spTgt>
                                        </p:tgtEl>
                                        <p:attrNameLst>
                                          <p:attrName>style.visibility</p:attrName>
                                        </p:attrNameLst>
                                      </p:cBhvr>
                                      <p:to>
                                        <p:strVal val="visible"/>
                                      </p:to>
                                    </p:set>
                                    <p:animEffect transition="in" filter="fade">
                                      <p:cBhvr>
                                        <p:cTn id="25" dur="1000"/>
                                        <p:tgtEl>
                                          <p:spTgt spid="32771">
                                            <p:txEl>
                                              <p:pRg st="1" end="1"/>
                                            </p:txEl>
                                          </p:spTgt>
                                        </p:tgtEl>
                                      </p:cBhvr>
                                    </p:animEffect>
                                    <p:anim calcmode="lin" valueType="num">
                                      <p:cBhvr>
                                        <p:cTn id="26" dur="10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327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51" presetClass="entr" presetSubtype="0" fill="hold" nodeType="clickEffect">
                                  <p:stCondLst>
                                    <p:cond delay="0"/>
                                  </p:stCondLst>
                                  <p:childTnLst>
                                    <p:set>
                                      <p:cBhvr>
                                        <p:cTn id="31" dur="1" fill="hold">
                                          <p:stCondLst>
                                            <p:cond delay="0"/>
                                          </p:stCondLst>
                                        </p:cTn>
                                        <p:tgtEl>
                                          <p:spTgt spid="32771">
                                            <p:txEl>
                                              <p:pRg st="2" end="2"/>
                                            </p:txEl>
                                          </p:spTgt>
                                        </p:tgtEl>
                                        <p:attrNameLst>
                                          <p:attrName>style.visibility</p:attrName>
                                        </p:attrNameLst>
                                      </p:cBhvr>
                                      <p:to>
                                        <p:strVal val="visible"/>
                                      </p:to>
                                    </p:set>
                                    <p:animEffect transition="in" filter="fade">
                                      <p:cBhvr>
                                        <p:cTn id="32" dur="770" decel="100000"/>
                                        <p:tgtEl>
                                          <p:spTgt spid="32771">
                                            <p:txEl>
                                              <p:pRg st="2" end="2"/>
                                            </p:txEl>
                                          </p:spTgt>
                                        </p:tgtEl>
                                      </p:cBhvr>
                                    </p:animEffect>
                                    <p:animScale>
                                      <p:cBhvr>
                                        <p:cTn id="33" dur="770" decel="100000"/>
                                        <p:tgtEl>
                                          <p:spTgt spid="32771">
                                            <p:txEl>
                                              <p:pRg st="2" end="2"/>
                                            </p:txEl>
                                          </p:spTgt>
                                        </p:tgtEl>
                                      </p:cBhvr>
                                      <p:from x="10000" y="10000"/>
                                      <p:to x="200000" y="450000"/>
                                    </p:animScale>
                                    <p:animScale>
                                      <p:cBhvr>
                                        <p:cTn id="34" dur="1230" accel="100000" fill="hold">
                                          <p:stCondLst>
                                            <p:cond delay="770"/>
                                          </p:stCondLst>
                                        </p:cTn>
                                        <p:tgtEl>
                                          <p:spTgt spid="32771">
                                            <p:txEl>
                                              <p:pRg st="2" end="2"/>
                                            </p:txEl>
                                          </p:spTgt>
                                        </p:tgtEl>
                                      </p:cBhvr>
                                      <p:from x="200000" y="450000"/>
                                      <p:to x="100000" y="100000"/>
                                    </p:animScale>
                                    <p:set>
                                      <p:cBhvr>
                                        <p:cTn id="35" dur="770" fill="hold"/>
                                        <p:tgtEl>
                                          <p:spTgt spid="32771">
                                            <p:txEl>
                                              <p:pRg st="2" end="2"/>
                                            </p:txEl>
                                          </p:spTgt>
                                        </p:tgtEl>
                                        <p:attrNameLst>
                                          <p:attrName>ppt_x</p:attrName>
                                        </p:attrNameLst>
                                      </p:cBhvr>
                                      <p:to>
                                        <p:strVal val="(0.5)"/>
                                      </p:to>
                                    </p:set>
                                    <p:anim from="(0.5)" to="(#ppt_x)" calcmode="lin" valueType="num">
                                      <p:cBhvr>
                                        <p:cTn id="36" dur="1230" accel="100000" fill="hold">
                                          <p:stCondLst>
                                            <p:cond delay="770"/>
                                          </p:stCondLst>
                                        </p:cTn>
                                        <p:tgtEl>
                                          <p:spTgt spid="32771">
                                            <p:txEl>
                                              <p:pRg st="2" end="2"/>
                                            </p:txEl>
                                          </p:spTgt>
                                        </p:tgtEl>
                                        <p:attrNameLst>
                                          <p:attrName>ppt_x</p:attrName>
                                        </p:attrNameLst>
                                      </p:cBhvr>
                                    </p:anim>
                                    <p:set>
                                      <p:cBhvr>
                                        <p:cTn id="37" dur="770" fill="hold"/>
                                        <p:tgtEl>
                                          <p:spTgt spid="32771">
                                            <p:txEl>
                                              <p:pRg st="2" end="2"/>
                                            </p:txEl>
                                          </p:spTgt>
                                        </p:tgtEl>
                                        <p:attrNameLst>
                                          <p:attrName>ppt_y</p:attrName>
                                        </p:attrNameLst>
                                      </p:cBhvr>
                                      <p:to>
                                        <p:strVal val="(#ppt_y+0.4)"/>
                                      </p:to>
                                    </p:set>
                                    <p:anim from="(#ppt_y+0.4)" to="(#ppt_y)" calcmode="lin" valueType="num">
                                      <p:cBhvr>
                                        <p:cTn id="38" dur="1230" accel="100000" fill="hold">
                                          <p:stCondLst>
                                            <p:cond delay="770"/>
                                          </p:stCondLst>
                                        </p:cTn>
                                        <p:tgtEl>
                                          <p:spTgt spid="32771">
                                            <p:txEl>
                                              <p:pRg st="2" end="2"/>
                                            </p:txEl>
                                          </p:spTgt>
                                        </p:tgtEl>
                                        <p:attrNameLst>
                                          <p:attrName>ppt_y</p:attrName>
                                        </p:attrNameLst>
                                      </p:cBhvr>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0" presetClass="entr" presetSubtype="0" fill="hold" nodeType="clickEffect">
                                  <p:stCondLst>
                                    <p:cond delay="0"/>
                                  </p:stCondLst>
                                  <p:childTnLst>
                                    <p:set>
                                      <p:cBhvr>
                                        <p:cTn id="42" dur="1" fill="hold">
                                          <p:stCondLst>
                                            <p:cond delay="0"/>
                                          </p:stCondLst>
                                        </p:cTn>
                                        <p:tgtEl>
                                          <p:spTgt spid="32771">
                                            <p:txEl>
                                              <p:pRg st="3" end="3"/>
                                            </p:txEl>
                                          </p:spTgt>
                                        </p:tgtEl>
                                        <p:attrNameLst>
                                          <p:attrName>style.visibility</p:attrName>
                                        </p:attrNameLst>
                                      </p:cBhvr>
                                      <p:to>
                                        <p:strVal val="visible"/>
                                      </p:to>
                                    </p:set>
                                    <p:animEffect transition="in" filter="fade">
                                      <p:cBhvr>
                                        <p:cTn id="43" dur="800" decel="100000"/>
                                        <p:tgtEl>
                                          <p:spTgt spid="32771">
                                            <p:txEl>
                                              <p:pRg st="3" end="3"/>
                                            </p:txEl>
                                          </p:spTgt>
                                        </p:tgtEl>
                                      </p:cBhvr>
                                    </p:animEffect>
                                    <p:anim calcmode="lin" valueType="num">
                                      <p:cBhvr>
                                        <p:cTn id="44" dur="800" decel="100000" fill="hold"/>
                                        <p:tgtEl>
                                          <p:spTgt spid="32771">
                                            <p:txEl>
                                              <p:pRg st="3" end="3"/>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32771">
                                            <p:txEl>
                                              <p:pRg st="3" end="3"/>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32771">
                                            <p:txEl>
                                              <p:pRg st="3" end="3"/>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32771">
                                            <p:txEl>
                                              <p:pRg st="3" end="3"/>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32771">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76E9F28-5D68-482A-8C5F-ED8A0FA143A5}"/>
              </a:ext>
            </a:extLst>
          </p:cNvPr>
          <p:cNvSpPr>
            <a:spLocks noGrp="1" noChangeArrowheads="1"/>
          </p:cNvSpPr>
          <p:nvPr>
            <p:ph type="title"/>
          </p:nvPr>
        </p:nvSpPr>
        <p:spPr/>
        <p:txBody>
          <a:bodyPr/>
          <a:lstStyle/>
          <a:p>
            <a:r>
              <a:rPr lang="sl-SI" altLang="sl-SI"/>
              <a:t>EKO ŠOLA </a:t>
            </a:r>
          </a:p>
        </p:txBody>
      </p:sp>
      <p:sp>
        <p:nvSpPr>
          <p:cNvPr id="33795" name="Rectangle 3">
            <a:extLst>
              <a:ext uri="{FF2B5EF4-FFF2-40B4-BE49-F238E27FC236}">
                <a16:creationId xmlns:a16="http://schemas.microsoft.com/office/drawing/2014/main" id="{E89E8E46-CFD8-4B61-B0DE-3A257F415CD5}"/>
              </a:ext>
            </a:extLst>
          </p:cNvPr>
          <p:cNvSpPr>
            <a:spLocks noGrp="1" noChangeArrowheads="1"/>
          </p:cNvSpPr>
          <p:nvPr>
            <p:ph type="body" idx="1"/>
          </p:nvPr>
        </p:nvSpPr>
        <p:spPr/>
        <p:txBody>
          <a:bodyPr/>
          <a:lstStyle/>
          <a:p>
            <a:pPr>
              <a:lnSpc>
                <a:spcPct val="80000"/>
              </a:lnSpc>
            </a:pPr>
            <a:r>
              <a:rPr lang="sl-SI" altLang="sl-SI" sz="1700"/>
              <a:t>Naša šola tudi v tem šolskem letu ostaja vključena v mednarodni projekt EKO ŠOLA kot način življenja. To je vzgojno-izobraževalni projekt, katerega namen je vzpostavljanje ekološke zavesti in ekoloških ravnanj v šolah, seznanjanje z nevarnostmi in škodljivimi vplivi človekovega ravnanja za okolje, osveščanje mladih o okoljskih vprašanjih in temah ter spodbujanje, da zaživijo na okolju prijaznejši način. EKO ŠOLA je šola za življenje v prihodnosti. </a:t>
            </a:r>
          </a:p>
          <a:p>
            <a:pPr>
              <a:lnSpc>
                <a:spcPct val="80000"/>
              </a:lnSpc>
            </a:pPr>
            <a:r>
              <a:rPr lang="sl-SI" altLang="sl-SI" sz="1700"/>
              <a:t>Zelo smo ponosni, da smo v ta projekt vključeni že od leta 1998. Zavedamo se, učenci in učitelji, da lahko veliko prispevamo k čistejšemu okolju in da je skrb za naš planet na prvem mestu. Zastavili smo si kar nekaj ciljev in dejavnosti, ki jih bomo realizirali v tem šolskem letu v sklopu učnih ur in dnevov dejavnosti. Upamo, da bomo z uresničitvijo zastavljenih ciljev zadostili pogojem za ponovno pridobitev Eko zastave, saj je šola ne dobi v trajno last, ampak se mora na področju ekologije vsako leto potrjevati in delovati po mednarodnih pravilih, ki so združeni v sedem korakov. </a:t>
            </a:r>
          </a:p>
        </p:txBody>
      </p:sp>
      <p:sp>
        <p:nvSpPr>
          <p:cNvPr id="33796" name="AutoShape 4">
            <a:hlinkClick r:id="rId2" action="ppaction://hlinksldjump" highlightClick="1"/>
            <a:extLst>
              <a:ext uri="{FF2B5EF4-FFF2-40B4-BE49-F238E27FC236}">
                <a16:creationId xmlns:a16="http://schemas.microsoft.com/office/drawing/2014/main" id="{33A2193F-67E8-4901-A5B3-31BCF8FA8F75}"/>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1000"/>
                                        <p:tgtEl>
                                          <p:spTgt spid="33794"/>
                                        </p:tgtEl>
                                      </p:cBhvr>
                                    </p:animEffect>
                                    <p:anim calcmode="lin" valueType="num">
                                      <p:cBhvr>
                                        <p:cTn id="8" dur="1000" fill="hold"/>
                                        <p:tgtEl>
                                          <p:spTgt spid="33794"/>
                                        </p:tgtEl>
                                        <p:attrNameLst>
                                          <p:attrName>ppt_x</p:attrName>
                                        </p:attrNameLst>
                                      </p:cBhvr>
                                      <p:tavLst>
                                        <p:tav tm="0">
                                          <p:val>
                                            <p:strVal val="#ppt_x"/>
                                          </p:val>
                                        </p:tav>
                                        <p:tav tm="100000">
                                          <p:val>
                                            <p:strVal val="#ppt_x"/>
                                          </p:val>
                                        </p:tav>
                                      </p:tavLst>
                                    </p:anim>
                                    <p:anim calcmode="lin" valueType="num">
                                      <p:cBhvr>
                                        <p:cTn id="9" dur="1000" fill="hold"/>
                                        <p:tgtEl>
                                          <p:spTgt spid="3379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mph" presetSubtype="0" fill="hold" nodeType="clickEffect">
                                  <p:stCondLst>
                                    <p:cond delay="0"/>
                                  </p:stCondLst>
                                  <p:childTnLst>
                                    <p:animRot by="21600000">
                                      <p:cBhvr>
                                        <p:cTn id="13" dur="2000" fill="hold"/>
                                        <p:tgtEl>
                                          <p:spTgt spid="33795">
                                            <p:txEl>
                                              <p:pRg st="0" end="0"/>
                                            </p:txEl>
                                          </p:spTgt>
                                        </p:tgtEl>
                                        <p:attrNameLst>
                                          <p:attrName>r</p:attrName>
                                        </p:attrNameLst>
                                      </p:cBhvr>
                                    </p:animRo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mph" presetSubtype="0" fill="hold" nodeType="clickEffect">
                                  <p:stCondLst>
                                    <p:cond delay="0"/>
                                  </p:stCondLst>
                                  <p:childTnLst>
                                    <p:animScale>
                                      <p:cBhvr>
                                        <p:cTn id="17" dur="2000" fill="hold"/>
                                        <p:tgtEl>
                                          <p:spTgt spid="33795">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7A6C03C6-26BE-4757-8B92-213DCA4C840C}"/>
              </a:ext>
            </a:extLst>
          </p:cNvPr>
          <p:cNvSpPr>
            <a:spLocks noGrp="1" noChangeArrowheads="1"/>
          </p:cNvSpPr>
          <p:nvPr>
            <p:ph type="title"/>
          </p:nvPr>
        </p:nvSpPr>
        <p:spPr/>
        <p:txBody>
          <a:bodyPr/>
          <a:lstStyle/>
          <a:p>
            <a:r>
              <a:rPr lang="sl-SI" altLang="sl-SI"/>
              <a:t>PROGRAM  EKO ŠOLE</a:t>
            </a:r>
          </a:p>
        </p:txBody>
      </p:sp>
      <p:sp>
        <p:nvSpPr>
          <p:cNvPr id="34819" name="Rectangle 3">
            <a:extLst>
              <a:ext uri="{FF2B5EF4-FFF2-40B4-BE49-F238E27FC236}">
                <a16:creationId xmlns:a16="http://schemas.microsoft.com/office/drawing/2014/main" id="{39CD251D-C05E-4BC9-848F-3A17DFD207D9}"/>
              </a:ext>
            </a:extLst>
          </p:cNvPr>
          <p:cNvSpPr>
            <a:spLocks noGrp="1" noChangeArrowheads="1"/>
          </p:cNvSpPr>
          <p:nvPr>
            <p:ph type="body" idx="1"/>
          </p:nvPr>
        </p:nvSpPr>
        <p:spPr/>
        <p:txBody>
          <a:bodyPr/>
          <a:lstStyle/>
          <a:p>
            <a:pPr>
              <a:lnSpc>
                <a:spcPct val="80000"/>
              </a:lnSpc>
              <a:buFont typeface="Wingdings" panose="05000000000000000000" pitchFamily="2" charset="2"/>
              <a:buNone/>
            </a:pPr>
            <a:r>
              <a:rPr lang="sl-SI" altLang="sl-SI" sz="1700"/>
              <a:t>      * odelovanje na Ekobazarju </a:t>
            </a:r>
            <a:br>
              <a:rPr lang="sl-SI" altLang="sl-SI" sz="1700"/>
            </a:br>
            <a:r>
              <a:rPr lang="sl-SI" altLang="sl-SI" sz="1700"/>
              <a:t>* skrb za varnost učencev v prometu</a:t>
            </a:r>
            <a:br>
              <a:rPr lang="sl-SI" altLang="sl-SI" sz="1700"/>
            </a:br>
            <a:r>
              <a:rPr lang="sl-SI" altLang="sl-SI" sz="1700"/>
              <a:t>* proslava ob dnevu ostarelih</a:t>
            </a:r>
            <a:br>
              <a:rPr lang="sl-SI" altLang="sl-SI" sz="1700"/>
            </a:br>
            <a:r>
              <a:rPr lang="sl-SI" altLang="sl-SI" sz="1700"/>
              <a:t>* sodelovanje v preventivni akciji Stopimo iz teme</a:t>
            </a:r>
            <a:br>
              <a:rPr lang="sl-SI" altLang="sl-SI" sz="1700"/>
            </a:br>
            <a:r>
              <a:rPr lang="sl-SI" altLang="sl-SI" sz="1700"/>
              <a:t>* priprava in sodelovanje pri projektu mariborske livarne: ARMAL za zdravo pitno vodo</a:t>
            </a:r>
            <a:br>
              <a:rPr lang="sl-SI" altLang="sl-SI" sz="1700"/>
            </a:br>
            <a:r>
              <a:rPr lang="sl-SI" altLang="sl-SI" sz="1700"/>
              <a:t>* namestitev aparature z zdravo pitno vodo</a:t>
            </a:r>
            <a:br>
              <a:rPr lang="sl-SI" altLang="sl-SI" sz="1700"/>
            </a:br>
            <a:r>
              <a:rPr lang="sl-SI" altLang="sl-SI" sz="1700"/>
              <a:t>* zbiranje starega papirja</a:t>
            </a:r>
            <a:br>
              <a:rPr lang="sl-SI" altLang="sl-SI" sz="1700"/>
            </a:br>
            <a:r>
              <a:rPr lang="sl-SI" altLang="sl-SI" sz="1700"/>
              <a:t>* navajanje učencev na varčevanje z naravnimi viri</a:t>
            </a:r>
            <a:br>
              <a:rPr lang="sl-SI" altLang="sl-SI" sz="1700"/>
            </a:br>
            <a:r>
              <a:rPr lang="sl-SI" altLang="sl-SI" sz="1700"/>
              <a:t>* izdelovanje novoletnih voščilnic iz odpadnih in naravnih materialov</a:t>
            </a:r>
            <a:br>
              <a:rPr lang="sl-SI" altLang="sl-SI" sz="1700"/>
            </a:br>
            <a:r>
              <a:rPr lang="sl-SI" altLang="sl-SI" sz="1700"/>
              <a:t>* sodelovanje v razpisu za izbor novoletnih motivov na voščilnicah</a:t>
            </a:r>
            <a:br>
              <a:rPr lang="sl-SI" altLang="sl-SI" sz="1700"/>
            </a:br>
            <a:r>
              <a:rPr lang="sl-SI" altLang="sl-SI" sz="1700"/>
              <a:t>* skrb za ptice pozimi</a:t>
            </a:r>
            <a:br>
              <a:rPr lang="sl-SI" altLang="sl-SI" sz="1700"/>
            </a:br>
            <a:r>
              <a:rPr lang="sl-SI" altLang="sl-SI" sz="1700"/>
              <a:t>* odstranjevanje divjih odlagališč</a:t>
            </a:r>
            <a:br>
              <a:rPr lang="sl-SI" altLang="sl-SI" sz="1700"/>
            </a:br>
            <a:r>
              <a:rPr lang="sl-SI" altLang="sl-SI" sz="1700"/>
              <a:t>* sodelovanje na likovnih in literarnih natečajih</a:t>
            </a:r>
            <a:br>
              <a:rPr lang="sl-SI" altLang="sl-SI" sz="1700"/>
            </a:br>
            <a:r>
              <a:rPr lang="sl-SI" altLang="sl-SI" sz="1700"/>
              <a:t>* skrb za čisto okolje v bližini šole in na šolskih poteh</a:t>
            </a:r>
            <a:br>
              <a:rPr lang="sl-SI" altLang="sl-SI" sz="1700"/>
            </a:br>
            <a:r>
              <a:rPr lang="sl-SI" altLang="sl-SI" sz="1700"/>
              <a:t>* navajanje na pravilen odnos do hrane in kulturen odnos pri jedi </a:t>
            </a:r>
            <a:br>
              <a:rPr lang="sl-SI" altLang="sl-SI" sz="1700"/>
            </a:br>
            <a:r>
              <a:rPr lang="sl-SI" altLang="sl-SI" sz="1700"/>
              <a:t>* priprava Eko dneva s temo Biotska raznovrstnost</a:t>
            </a:r>
            <a:br>
              <a:rPr lang="sl-SI" altLang="sl-SI" sz="1700"/>
            </a:br>
            <a:r>
              <a:rPr lang="sl-SI" altLang="sl-SI" sz="1700"/>
              <a:t>* priprava šolskega kviza Morje in obala</a:t>
            </a:r>
          </a:p>
        </p:txBody>
      </p:sp>
      <p:sp>
        <p:nvSpPr>
          <p:cNvPr id="34823" name="AutoShape 7">
            <a:hlinkClick r:id="rId2" action="ppaction://hlinksldjump" highlightClick="1"/>
            <a:extLst>
              <a:ext uri="{FF2B5EF4-FFF2-40B4-BE49-F238E27FC236}">
                <a16:creationId xmlns:a16="http://schemas.microsoft.com/office/drawing/2014/main" id="{2E7E7D2D-8A00-4E28-A804-DA510F4C62AE}"/>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500" fill="hold"/>
                                        <p:tgtEl>
                                          <p:spTgt spid="34818"/>
                                        </p:tgtEl>
                                        <p:attrNameLst>
                                          <p:attrName>ppt_w</p:attrName>
                                        </p:attrNameLst>
                                      </p:cBhvr>
                                      <p:tavLst>
                                        <p:tav tm="0">
                                          <p:val>
                                            <p:fltVal val="0"/>
                                          </p:val>
                                        </p:tav>
                                        <p:tav tm="100000">
                                          <p:val>
                                            <p:strVal val="#ppt_w"/>
                                          </p:val>
                                        </p:tav>
                                      </p:tavLst>
                                    </p:anim>
                                    <p:anim calcmode="lin" valueType="num">
                                      <p:cBhvr>
                                        <p:cTn id="8" dur="500" fill="hold"/>
                                        <p:tgtEl>
                                          <p:spTgt spid="34818"/>
                                        </p:tgtEl>
                                        <p:attrNameLst>
                                          <p:attrName>ppt_h</p:attrName>
                                        </p:attrNameLst>
                                      </p:cBhvr>
                                      <p:tavLst>
                                        <p:tav tm="0">
                                          <p:val>
                                            <p:fltVal val="0"/>
                                          </p:val>
                                        </p:tav>
                                        <p:tav tm="100000">
                                          <p:val>
                                            <p:strVal val="#ppt_h"/>
                                          </p:val>
                                        </p:tav>
                                      </p:tavLst>
                                    </p:anim>
                                    <p:anim calcmode="lin" valueType="num">
                                      <p:cBhvr>
                                        <p:cTn id="9" dur="500" fill="hold"/>
                                        <p:tgtEl>
                                          <p:spTgt spid="34818"/>
                                        </p:tgtEl>
                                        <p:attrNameLst>
                                          <p:attrName>style.rotation</p:attrName>
                                        </p:attrNameLst>
                                      </p:cBhvr>
                                      <p:tavLst>
                                        <p:tav tm="0">
                                          <p:val>
                                            <p:fltVal val="360"/>
                                          </p:val>
                                        </p:tav>
                                        <p:tav tm="100000">
                                          <p:val>
                                            <p:fltVal val="0"/>
                                          </p:val>
                                        </p:tav>
                                      </p:tavLst>
                                    </p:anim>
                                    <p:animEffect transition="in" filter="fade">
                                      <p:cBhvr>
                                        <p:cTn id="10" dur="500"/>
                                        <p:tgtEl>
                                          <p:spTgt spid="3481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34819">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CB485CE-FFA5-4A31-BEED-6036874BE9A7}"/>
              </a:ext>
            </a:extLst>
          </p:cNvPr>
          <p:cNvSpPr>
            <a:spLocks noGrp="1" noChangeArrowheads="1"/>
          </p:cNvSpPr>
          <p:nvPr>
            <p:ph type="title"/>
          </p:nvPr>
        </p:nvSpPr>
        <p:spPr/>
        <p:txBody>
          <a:bodyPr/>
          <a:lstStyle/>
          <a:p>
            <a:r>
              <a:rPr lang="sl-SI" altLang="sl-SI"/>
              <a:t>COMENIUS</a:t>
            </a:r>
          </a:p>
        </p:txBody>
      </p:sp>
      <p:sp>
        <p:nvSpPr>
          <p:cNvPr id="35843" name="Rectangle 3">
            <a:extLst>
              <a:ext uri="{FF2B5EF4-FFF2-40B4-BE49-F238E27FC236}">
                <a16:creationId xmlns:a16="http://schemas.microsoft.com/office/drawing/2014/main" id="{10BDE0B2-DE5F-4239-AF7B-D9A6AF9D1682}"/>
              </a:ext>
            </a:extLst>
          </p:cNvPr>
          <p:cNvSpPr>
            <a:spLocks noGrp="1" noChangeArrowheads="1"/>
          </p:cNvSpPr>
          <p:nvPr>
            <p:ph type="body" idx="1"/>
          </p:nvPr>
        </p:nvSpPr>
        <p:spPr/>
        <p:txBody>
          <a:bodyPr/>
          <a:lstStyle/>
          <a:p>
            <a:r>
              <a:rPr lang="sl-SI" altLang="sl-SI" sz="2600"/>
              <a:t>V tem šolskem letu se vključujemo v mednarodni šolski projekt Comenius1, ki se bo izvajal 3 leta. Naslov projekta je Običaji med rojstvom, poroko in smrtjo. V projektu sodeluje 8 držav: Slovenija, Poljska, ZDA, Romunija, Ciper, Estonija, Hrvaška in Turčija. Vodja projekta je Turčija. Učenci se bodo seznanjali z omenjenimi običaji pri nas in drugod po svetu. Spoznavali bodo kulturo in življenje v drugih državah </a:t>
            </a:r>
          </a:p>
        </p:txBody>
      </p:sp>
      <p:sp>
        <p:nvSpPr>
          <p:cNvPr id="35844" name="AutoShape 4">
            <a:hlinkClick r:id="rId2" action="ppaction://hlinksldjump" highlightClick="1"/>
            <a:extLst>
              <a:ext uri="{FF2B5EF4-FFF2-40B4-BE49-F238E27FC236}">
                <a16:creationId xmlns:a16="http://schemas.microsoft.com/office/drawing/2014/main" id="{E00D99AC-CB2D-4064-9990-72CD45B44A70}"/>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35843">
                                            <p:txEl>
                                              <p:pRg st="0" end="0"/>
                                            </p:txEl>
                                          </p:spTgt>
                                        </p:tgtEl>
                                        <p:attrNameLst>
                                          <p:attrName>style.fontStyle</p:attrName>
                                        </p:attrNameLst>
                                      </p:cBhvr>
                                      <p:to>
                                        <p:strVal val="normal"/>
                                      </p:to>
                                    </p:set>
                                    <p:set>
                                      <p:cBhvr override="childStyle">
                                        <p:cTn id="7" dur="indefinite"/>
                                        <p:tgtEl>
                                          <p:spTgt spid="35843">
                                            <p:txEl>
                                              <p:pRg st="0" end="0"/>
                                            </p:txEl>
                                          </p:spTgt>
                                        </p:tgtEl>
                                        <p:attrNameLst>
                                          <p:attrName>style.fontWeight</p:attrName>
                                        </p:attrNameLst>
                                      </p:cBhvr>
                                      <p:to>
                                        <p:strVal val="bold"/>
                                      </p:to>
                                    </p:set>
                                    <p:set>
                                      <p:cBhvr override="childStyle">
                                        <p:cTn id="8" dur="indefinite"/>
                                        <p:tgtEl>
                                          <p:spTgt spid="35843">
                                            <p:txEl>
                                              <p:pRg st="0" end="0"/>
                                            </p:txEl>
                                          </p:spTgt>
                                        </p:tgtEl>
                                        <p:attrNameLst>
                                          <p:attrName>style.textDecorationUnderline</p:attrName>
                                        </p:attrNameLst>
                                      </p:cBhvr>
                                      <p:to>
                                        <p:strVal val="fals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grpId="0" nodeType="clickEffect">
                                  <p:stCondLst>
                                    <p:cond delay="0"/>
                                  </p:stCondLst>
                                  <p:iterate type="lt">
                                    <p:tmPct val="0"/>
                                  </p:iterate>
                                  <p:childTnLst>
                                    <p:set>
                                      <p:cBhvr>
                                        <p:cTn id="12" dur="1" fill="hold">
                                          <p:stCondLst>
                                            <p:cond delay="0"/>
                                          </p:stCondLst>
                                        </p:cTn>
                                        <p:tgtEl>
                                          <p:spTgt spid="35842"/>
                                        </p:tgtEl>
                                        <p:attrNameLst>
                                          <p:attrName>style.visibility</p:attrName>
                                        </p:attrNameLst>
                                      </p:cBhvr>
                                      <p:to>
                                        <p:strVal val="visible"/>
                                      </p:to>
                                    </p:set>
                                    <p:animEffect transition="in" filter="fade">
                                      <p:cBhvr>
                                        <p:cTn id="13" dur="1000"/>
                                        <p:tgtEl>
                                          <p:spTgt spid="35842"/>
                                        </p:tgtEl>
                                      </p:cBhvr>
                                    </p:animEffect>
                                    <p:anim calcmode="lin" valueType="num">
                                      <p:cBhvr>
                                        <p:cTn id="14" dur="1000" fill="hold"/>
                                        <p:tgtEl>
                                          <p:spTgt spid="35842"/>
                                        </p:tgtEl>
                                        <p:attrNameLst>
                                          <p:attrName>ppt_x</p:attrName>
                                        </p:attrNameLst>
                                      </p:cBhvr>
                                      <p:tavLst>
                                        <p:tav tm="0">
                                          <p:val>
                                            <p:strVal val="#ppt_x"/>
                                          </p:val>
                                        </p:tav>
                                        <p:tav tm="100000">
                                          <p:val>
                                            <p:strVal val="#ppt_x"/>
                                          </p:val>
                                        </p:tav>
                                      </p:tavLst>
                                    </p:anim>
                                    <p:anim calcmode="lin" valueType="num">
                                      <p:cBhvr>
                                        <p:cTn id="15" dur="1000" fill="hold"/>
                                        <p:tgtEl>
                                          <p:spTgt spid="35842"/>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mph" presetSubtype="0" fill="hold" grpId="1" nodeType="clickEffect">
                                  <p:stCondLst>
                                    <p:cond delay="0"/>
                                  </p:stCondLst>
                                  <p:iterate type="lt">
                                    <p:tmPct val="4000"/>
                                  </p:iterate>
                                  <p:childTnLst>
                                    <p:set>
                                      <p:cBhvr override="childStyle">
                                        <p:cTn id="19" dur="500" fill="hold"/>
                                        <p:tgtEl>
                                          <p:spTgt spid="3584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3585483-0441-4616-93EE-256D8E51DF82}"/>
              </a:ext>
            </a:extLst>
          </p:cNvPr>
          <p:cNvSpPr>
            <a:spLocks noGrp="1" noChangeArrowheads="1"/>
          </p:cNvSpPr>
          <p:nvPr>
            <p:ph type="title"/>
          </p:nvPr>
        </p:nvSpPr>
        <p:spPr/>
        <p:txBody>
          <a:bodyPr/>
          <a:lstStyle/>
          <a:p>
            <a:r>
              <a:rPr lang="sl-SI" altLang="sl-SI" b="1">
                <a:effectLst>
                  <a:outerShdw blurRad="38100" dist="38100" dir="2700000" algn="tl">
                    <a:srgbClr val="C0C0C0"/>
                  </a:outerShdw>
                </a:effectLst>
              </a:rPr>
              <a:t>PODRUŽNICA LESKOVEC</a:t>
            </a:r>
            <a:r>
              <a:rPr lang="sl-SI" altLang="sl-SI"/>
              <a:t> </a:t>
            </a:r>
          </a:p>
        </p:txBody>
      </p:sp>
      <p:pic>
        <p:nvPicPr>
          <p:cNvPr id="36868" name="Picture 4">
            <a:extLst>
              <a:ext uri="{FF2B5EF4-FFF2-40B4-BE49-F238E27FC236}">
                <a16:creationId xmlns:a16="http://schemas.microsoft.com/office/drawing/2014/main" id="{DE8EF98D-EC97-4E4B-9E81-A4764ACE31D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79613" y="2276475"/>
            <a:ext cx="4967287" cy="3165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870" name="AutoShape 6">
            <a:hlinkClick r:id="rId3" action="ppaction://hlinksldjump" highlightClick="1"/>
            <a:extLst>
              <a:ext uri="{FF2B5EF4-FFF2-40B4-BE49-F238E27FC236}">
                <a16:creationId xmlns:a16="http://schemas.microsoft.com/office/drawing/2014/main" id="{22B99424-7FAF-4B0C-8637-D6F33447D8E1}"/>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checkerboard(across)">
                                      <p:cBhvr>
                                        <p:cTn id="7" dur="500"/>
                                        <p:tgtEl>
                                          <p:spTgt spid="368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6866"/>
                                        </p:tgtEl>
                                        <p:attrNameLst>
                                          <p:attrName>style.visibility</p:attrName>
                                        </p:attrNameLst>
                                      </p:cBhvr>
                                      <p:to>
                                        <p:strVal val="visible"/>
                                      </p:to>
                                    </p:set>
                                    <p:animEffect transition="in" filter="fade">
                                      <p:cBhvr>
                                        <p:cTn id="12" dur="1000"/>
                                        <p:tgtEl>
                                          <p:spTgt spid="36866"/>
                                        </p:tgtEl>
                                      </p:cBhvr>
                                    </p:animEffect>
                                    <p:anim calcmode="lin" valueType="num">
                                      <p:cBhvr>
                                        <p:cTn id="13" dur="1000" fill="hold"/>
                                        <p:tgtEl>
                                          <p:spTgt spid="36866"/>
                                        </p:tgtEl>
                                        <p:attrNameLst>
                                          <p:attrName>ppt_x</p:attrName>
                                        </p:attrNameLst>
                                      </p:cBhvr>
                                      <p:tavLst>
                                        <p:tav tm="0">
                                          <p:val>
                                            <p:strVal val="#ppt_x"/>
                                          </p:val>
                                        </p:tav>
                                        <p:tav tm="100000">
                                          <p:val>
                                            <p:strVal val="#ppt_x"/>
                                          </p:val>
                                        </p:tav>
                                      </p:tavLst>
                                    </p:anim>
                                    <p:anim calcmode="lin" valueType="num">
                                      <p:cBhvr>
                                        <p:cTn id="14" dur="900" decel="100000" fill="hold"/>
                                        <p:tgtEl>
                                          <p:spTgt spid="36866"/>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686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47EF972E-F212-441E-A7EF-0647C3BC49AB}"/>
              </a:ext>
            </a:extLst>
          </p:cNvPr>
          <p:cNvSpPr>
            <a:spLocks noGrp="1" noChangeArrowheads="1"/>
          </p:cNvSpPr>
          <p:nvPr>
            <p:ph type="title"/>
          </p:nvPr>
        </p:nvSpPr>
        <p:spPr/>
        <p:txBody>
          <a:bodyPr/>
          <a:lstStyle/>
          <a:p>
            <a:r>
              <a:rPr lang="sl-SI" altLang="sl-SI">
                <a:solidFill>
                  <a:schemeClr val="bg1"/>
                </a:solidFill>
              </a:rPr>
              <a:t>.</a:t>
            </a:r>
          </a:p>
        </p:txBody>
      </p:sp>
      <p:sp>
        <p:nvSpPr>
          <p:cNvPr id="38915" name="Rectangle 3">
            <a:extLst>
              <a:ext uri="{FF2B5EF4-FFF2-40B4-BE49-F238E27FC236}">
                <a16:creationId xmlns:a16="http://schemas.microsoft.com/office/drawing/2014/main" id="{FD24A86B-45A5-4868-BD0C-E2483B4F4772}"/>
              </a:ext>
            </a:extLst>
          </p:cNvPr>
          <p:cNvSpPr>
            <a:spLocks noGrp="1" noChangeArrowheads="1"/>
          </p:cNvSpPr>
          <p:nvPr>
            <p:ph type="body" idx="1"/>
          </p:nvPr>
        </p:nvSpPr>
        <p:spPr/>
        <p:txBody>
          <a:bodyPr/>
          <a:lstStyle/>
          <a:p>
            <a:pPr>
              <a:lnSpc>
                <a:spcPct val="80000"/>
              </a:lnSpc>
            </a:pPr>
            <a:r>
              <a:rPr lang="sl-SI" altLang="sl-SI" sz="1100"/>
              <a:t>Šola v Leskovcu je bila ustanovljena 1769. leta , le nekaj let po ustanovitvi župnije v Leskovcu. Do leta 1872 je bila enorazredna, dve leti kasneje pa je bila trirazredna; od 1902. pa petrazrednica. </a:t>
            </a:r>
          </a:p>
          <a:p>
            <a:pPr>
              <a:lnSpc>
                <a:spcPct val="80000"/>
              </a:lnSpc>
            </a:pPr>
            <a:endParaRPr lang="sl-SI" altLang="sl-SI" sz="1100"/>
          </a:p>
          <a:p>
            <a:pPr>
              <a:lnSpc>
                <a:spcPct val="80000"/>
              </a:lnSpc>
            </a:pPr>
            <a:r>
              <a:rPr lang="sl-SI" altLang="sl-SI" sz="1100"/>
              <a:t>Ta šolska zgradba je bila zgrajena 1912. leta kot šestrazrednica, v njej pa so bila tudi stanovanja za ravnatelja in učitelje.Med drugo svetovno vojno je bil pouk v nemškem jeziku. Takratne učitelji so bili izganani, le nekaj se jih je po končani vojni vrnilo. Največje število učencev na šoli je bilo takoj po vojni; v šolskem letu 1945/46 jih je bilo 415, najštevilčnejši oddelek je imel 53 učencev.</a:t>
            </a:r>
            <a:br>
              <a:rPr lang="sl-SI" altLang="sl-SI" sz="1100"/>
            </a:br>
            <a:br>
              <a:rPr lang="sl-SI" altLang="sl-SI" sz="1100"/>
            </a:br>
            <a:r>
              <a:rPr lang="sl-SI" altLang="sl-SI" sz="1100"/>
              <a:t>Leta 1952 je bila šola sedemrazredna, od leta 1958 do 1961 osem razredna, potem pa zopet nazaj 6 ali 7 razredna. Učenci 7. in 8. razreda so hodili v šolo Videm, nekaj pa tudi v Cirkulane. Od leta 1968 je šola popolna osemletka z ustaljenim šolskim okolišem, število učencev pa tako kot v celotni Sloveniji pada. Leta 1968 je bila zgradba temeljito obnovljena; zamenjani so bili podi in ostrešje s kritino, pri čemer se zunanji videz ni prav nič spremenil. Od 1952. je bila 7-razrednica in od 1968 8-razrednica. </a:t>
            </a:r>
          </a:p>
          <a:p>
            <a:pPr>
              <a:lnSpc>
                <a:spcPct val="80000"/>
              </a:lnSpc>
            </a:pPr>
            <a:endParaRPr lang="sl-SI" altLang="sl-SI" sz="1100"/>
          </a:p>
          <a:p>
            <a:pPr>
              <a:lnSpc>
                <a:spcPct val="80000"/>
              </a:lnSpc>
            </a:pPr>
            <a:r>
              <a:rPr lang="sl-SI" altLang="sl-SI" sz="1100"/>
              <a:t>Drugačno podobo je zgradba dobila v letih 2002 do 2004, ker je bila za potrebe 9-letke ob šoli zgrajena telovadnica in učilnice nad njo ( do tega leta telovadnice ni bilo), v letu 2004 pa je bila temeljito adaptacijo 9- letne zgradbe, s čimer so zagotovljeni vsi prostorski pogoji za izvajanje 9-letnega programa. S programom 9-letke smo sicer začeli s prvim razredom eno leto prej kot je bilo z zakonom uvedeno za vse osnovne šole v Sloveniji.</a:t>
            </a:r>
            <a:br>
              <a:rPr lang="sl-SI" altLang="sl-SI" sz="1100"/>
            </a:br>
            <a:r>
              <a:rPr lang="sl-SI" altLang="sl-SI" sz="1100"/>
              <a:t>Od leta 1992 je šola Leskovec statusno podružnica šole Videm, stalno pa je bila popolna osnovna šola.</a:t>
            </a:r>
          </a:p>
          <a:p>
            <a:pPr>
              <a:lnSpc>
                <a:spcPct val="80000"/>
              </a:lnSpc>
            </a:pPr>
            <a:endParaRPr lang="sl-SI" altLang="sl-SI" sz="1100"/>
          </a:p>
          <a:p>
            <a:pPr>
              <a:lnSpc>
                <a:spcPct val="80000"/>
              </a:lnSpc>
            </a:pPr>
            <a:r>
              <a:rPr lang="sl-SI" altLang="sl-SI" sz="1100"/>
              <a:t>Tako kot po vseh šolah število učencev iz leta v leto pada. V šolskem letu 2004/2005 je 106 učencev v 9. oddelkih, en oddelek podaljšanega bivanja, od 1.9.2004 pa je v okviru šole še oddelek vrtca drugo in tretje starostno obdobje.</a:t>
            </a:r>
          </a:p>
        </p:txBody>
      </p:sp>
      <p:sp>
        <p:nvSpPr>
          <p:cNvPr id="38916" name="AutoShape 4">
            <a:hlinkClick r:id="rId2" action="ppaction://hlinksldjump" highlightClick="1"/>
            <a:extLst>
              <a:ext uri="{FF2B5EF4-FFF2-40B4-BE49-F238E27FC236}">
                <a16:creationId xmlns:a16="http://schemas.microsoft.com/office/drawing/2014/main" id="{65558727-441B-4E86-B262-21329BE7C325}"/>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800" decel="100000"/>
                                        <p:tgtEl>
                                          <p:spTgt spid="38915">
                                            <p:txEl>
                                              <p:pRg st="0" end="0"/>
                                            </p:txEl>
                                          </p:spTgt>
                                        </p:tgtEl>
                                      </p:cBhvr>
                                    </p:animEffect>
                                    <p:anim calcmode="lin" valueType="num">
                                      <p:cBhvr>
                                        <p:cTn id="8" dur="800" decel="100000" fill="hold"/>
                                        <p:tgtEl>
                                          <p:spTgt spid="38915">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8915">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8915">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8915">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8915">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fade">
                                      <p:cBhvr>
                                        <p:cTn id="17" dur="1000"/>
                                        <p:tgtEl>
                                          <p:spTgt spid="38915">
                                            <p:txEl>
                                              <p:pRg st="2" end="2"/>
                                            </p:txEl>
                                          </p:spTgt>
                                        </p:tgtEl>
                                      </p:cBhvr>
                                    </p:animEffect>
                                    <p:anim calcmode="lin" valueType="num">
                                      <p:cBhvr>
                                        <p:cTn id="18" dur="10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89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6" presetClass="entr" presetSubtype="0" fill="hold" nodeType="clickEffect">
                                  <p:stCondLst>
                                    <p:cond delay="0"/>
                                  </p:stCondLst>
                                  <p:childTnLst>
                                    <p:set>
                                      <p:cBhvr>
                                        <p:cTn id="23" dur="1" fill="hold">
                                          <p:stCondLst>
                                            <p:cond delay="0"/>
                                          </p:stCondLst>
                                        </p:cTn>
                                        <p:tgtEl>
                                          <p:spTgt spid="38915">
                                            <p:txEl>
                                              <p:pRg st="4" end="4"/>
                                            </p:txEl>
                                          </p:spTgt>
                                        </p:tgtEl>
                                        <p:attrNameLst>
                                          <p:attrName>style.visibility</p:attrName>
                                        </p:attrNameLst>
                                      </p:cBhvr>
                                      <p:to>
                                        <p:strVal val="visible"/>
                                      </p:to>
                                    </p:set>
                                    <p:animEffect transition="in" filter="wipe(down)">
                                      <p:cBhvr>
                                        <p:cTn id="24" dur="580">
                                          <p:stCondLst>
                                            <p:cond delay="0"/>
                                          </p:stCondLst>
                                        </p:cTn>
                                        <p:tgtEl>
                                          <p:spTgt spid="38915">
                                            <p:txEl>
                                              <p:pRg st="4" end="4"/>
                                            </p:txEl>
                                          </p:spTgt>
                                        </p:tgtEl>
                                      </p:cBhvr>
                                    </p:animEffect>
                                    <p:anim calcmode="lin" valueType="num">
                                      <p:cBhvr>
                                        <p:cTn id="25" dur="1822" tmFilter="0,0; 0.14,0.36; 0.43,0.73; 0.71,0.91; 1.0,1.0">
                                          <p:stCondLst>
                                            <p:cond delay="0"/>
                                          </p:stCondLst>
                                        </p:cTn>
                                        <p:tgtEl>
                                          <p:spTgt spid="38915">
                                            <p:txEl>
                                              <p:pRg st="4" end="4"/>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8915">
                                            <p:txEl>
                                              <p:pRg st="4" end="4"/>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8915">
                                            <p:txEl>
                                              <p:pRg st="4" end="4"/>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8915">
                                            <p:txEl>
                                              <p:pRg st="4" end="4"/>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8915">
                                            <p:txEl>
                                              <p:pRg st="4" end="4"/>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8915">
                                            <p:txEl>
                                              <p:pRg st="4" end="4"/>
                                            </p:txEl>
                                          </p:spTgt>
                                        </p:tgtEl>
                                      </p:cBhvr>
                                      <p:to x="100000" y="60000"/>
                                    </p:animScale>
                                    <p:animScale>
                                      <p:cBhvr>
                                        <p:cTn id="31" dur="166" decel="50000">
                                          <p:stCondLst>
                                            <p:cond delay="676"/>
                                          </p:stCondLst>
                                        </p:cTn>
                                        <p:tgtEl>
                                          <p:spTgt spid="38915">
                                            <p:txEl>
                                              <p:pRg st="4" end="4"/>
                                            </p:txEl>
                                          </p:spTgt>
                                        </p:tgtEl>
                                      </p:cBhvr>
                                      <p:to x="100000" y="100000"/>
                                    </p:animScale>
                                    <p:animScale>
                                      <p:cBhvr>
                                        <p:cTn id="32" dur="26">
                                          <p:stCondLst>
                                            <p:cond delay="1312"/>
                                          </p:stCondLst>
                                        </p:cTn>
                                        <p:tgtEl>
                                          <p:spTgt spid="38915">
                                            <p:txEl>
                                              <p:pRg st="4" end="4"/>
                                            </p:txEl>
                                          </p:spTgt>
                                        </p:tgtEl>
                                      </p:cBhvr>
                                      <p:to x="100000" y="80000"/>
                                    </p:animScale>
                                    <p:animScale>
                                      <p:cBhvr>
                                        <p:cTn id="33" dur="166" decel="50000">
                                          <p:stCondLst>
                                            <p:cond delay="1338"/>
                                          </p:stCondLst>
                                        </p:cTn>
                                        <p:tgtEl>
                                          <p:spTgt spid="38915">
                                            <p:txEl>
                                              <p:pRg st="4" end="4"/>
                                            </p:txEl>
                                          </p:spTgt>
                                        </p:tgtEl>
                                      </p:cBhvr>
                                      <p:to x="100000" y="100000"/>
                                    </p:animScale>
                                    <p:animScale>
                                      <p:cBhvr>
                                        <p:cTn id="34" dur="26">
                                          <p:stCondLst>
                                            <p:cond delay="1642"/>
                                          </p:stCondLst>
                                        </p:cTn>
                                        <p:tgtEl>
                                          <p:spTgt spid="38915">
                                            <p:txEl>
                                              <p:pRg st="4" end="4"/>
                                            </p:txEl>
                                          </p:spTgt>
                                        </p:tgtEl>
                                      </p:cBhvr>
                                      <p:to x="100000" y="90000"/>
                                    </p:animScale>
                                    <p:animScale>
                                      <p:cBhvr>
                                        <p:cTn id="35" dur="166" decel="50000">
                                          <p:stCondLst>
                                            <p:cond delay="1668"/>
                                          </p:stCondLst>
                                        </p:cTn>
                                        <p:tgtEl>
                                          <p:spTgt spid="38915">
                                            <p:txEl>
                                              <p:pRg st="4" end="4"/>
                                            </p:txEl>
                                          </p:spTgt>
                                        </p:tgtEl>
                                      </p:cBhvr>
                                      <p:to x="100000" y="100000"/>
                                    </p:animScale>
                                    <p:animScale>
                                      <p:cBhvr>
                                        <p:cTn id="36" dur="26">
                                          <p:stCondLst>
                                            <p:cond delay="1808"/>
                                          </p:stCondLst>
                                        </p:cTn>
                                        <p:tgtEl>
                                          <p:spTgt spid="38915">
                                            <p:txEl>
                                              <p:pRg st="4" end="4"/>
                                            </p:txEl>
                                          </p:spTgt>
                                        </p:tgtEl>
                                      </p:cBhvr>
                                      <p:to x="100000" y="95000"/>
                                    </p:animScale>
                                    <p:animScale>
                                      <p:cBhvr>
                                        <p:cTn id="37" dur="166" decel="50000">
                                          <p:stCondLst>
                                            <p:cond delay="1834"/>
                                          </p:stCondLst>
                                        </p:cTn>
                                        <p:tgtEl>
                                          <p:spTgt spid="38915">
                                            <p:txEl>
                                              <p:pRg st="4" end="4"/>
                                            </p:txEl>
                                          </p:spTgt>
                                        </p:tgtEl>
                                      </p:cBhvr>
                                      <p:to x="100000" y="100000"/>
                                    </p:animScale>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38915">
                                            <p:txEl>
                                              <p:pRg st="6" end="6"/>
                                            </p:txEl>
                                          </p:spTgt>
                                        </p:tgtEl>
                                        <p:attrNameLst>
                                          <p:attrName>style.visibility</p:attrName>
                                        </p:attrNameLst>
                                      </p:cBhvr>
                                      <p:to>
                                        <p:strVal val="visible"/>
                                      </p:to>
                                    </p:set>
                                    <p:animEffect transition="in" filter="fade">
                                      <p:cBhvr>
                                        <p:cTn id="42" dur="2000"/>
                                        <p:tgtEl>
                                          <p:spTgt spid="38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039EAB63-EBF7-4FB2-995B-E9D6119CBA9D}"/>
              </a:ext>
            </a:extLst>
          </p:cNvPr>
          <p:cNvSpPr>
            <a:spLocks noGrp="1" noChangeArrowheads="1"/>
          </p:cNvSpPr>
          <p:nvPr>
            <p:ph type="title"/>
          </p:nvPr>
        </p:nvSpPr>
        <p:spPr/>
        <p:txBody>
          <a:bodyPr/>
          <a:lstStyle/>
          <a:p>
            <a:r>
              <a:rPr lang="sl-SI" altLang="sl-SI"/>
              <a:t>RAZISKOVALNE NALOGE:</a:t>
            </a:r>
          </a:p>
        </p:txBody>
      </p:sp>
      <p:sp>
        <p:nvSpPr>
          <p:cNvPr id="39939" name="Rectangle 3">
            <a:extLst>
              <a:ext uri="{FF2B5EF4-FFF2-40B4-BE49-F238E27FC236}">
                <a16:creationId xmlns:a16="http://schemas.microsoft.com/office/drawing/2014/main" id="{A19B568B-1650-47D6-944E-5C30F1555C7F}"/>
              </a:ext>
            </a:extLst>
          </p:cNvPr>
          <p:cNvSpPr>
            <a:spLocks noGrp="1" noChangeArrowheads="1"/>
          </p:cNvSpPr>
          <p:nvPr>
            <p:ph type="body" idx="1"/>
          </p:nvPr>
        </p:nvSpPr>
        <p:spPr/>
        <p:txBody>
          <a:bodyPr/>
          <a:lstStyle/>
          <a:p>
            <a:pPr>
              <a:buFont typeface="Wingdings" panose="05000000000000000000" pitchFamily="2" charset="2"/>
              <a:buNone/>
            </a:pPr>
            <a:r>
              <a:rPr lang="sl-SI" altLang="sl-SI"/>
              <a:t>    * Križi in kapele v domačem kraju</a:t>
            </a:r>
            <a:br>
              <a:rPr lang="sl-SI" altLang="sl-SI"/>
            </a:br>
            <a:r>
              <a:rPr lang="sl-SI" altLang="sl-SI"/>
              <a:t>*Cimprače v našem kraju</a:t>
            </a:r>
            <a:br>
              <a:rPr lang="sl-SI" altLang="sl-SI"/>
            </a:br>
            <a:r>
              <a:rPr lang="sl-SI" altLang="sl-SI"/>
              <a:t>*Sodarstvo- obrt, ki tone v pozabo</a:t>
            </a:r>
            <a:br>
              <a:rPr lang="sl-SI" altLang="sl-SI"/>
            </a:br>
            <a:r>
              <a:rPr lang="sl-SI" altLang="sl-SI"/>
              <a:t>*Sveti Avguštin v Halozah kot turistična točka</a:t>
            </a:r>
            <a:br>
              <a:rPr lang="sl-SI" altLang="sl-SI"/>
            </a:br>
            <a:r>
              <a:rPr lang="sl-SI" altLang="sl-SI"/>
              <a:t>*Samostalnik v leskovškem narečnem gavoru </a:t>
            </a:r>
            <a:br>
              <a:rPr lang="sl-SI" altLang="sl-SI"/>
            </a:br>
            <a:br>
              <a:rPr lang="sl-SI" altLang="sl-SI"/>
            </a:br>
            <a:endParaRPr lang="sl-SI" altLang="sl-SI"/>
          </a:p>
        </p:txBody>
      </p:sp>
      <p:sp>
        <p:nvSpPr>
          <p:cNvPr id="39940" name="AutoShape 4">
            <a:hlinkClick r:id="rId2" action="ppaction://hlinksldjump" highlightClick="1"/>
            <a:extLst>
              <a:ext uri="{FF2B5EF4-FFF2-40B4-BE49-F238E27FC236}">
                <a16:creationId xmlns:a16="http://schemas.microsoft.com/office/drawing/2014/main" id="{4CB9D326-C5A3-4395-8CF2-0F6E12F8FF95}"/>
              </a:ext>
            </a:extLst>
          </p:cNvPr>
          <p:cNvSpPr>
            <a:spLocks noChangeArrowheads="1"/>
          </p:cNvSpPr>
          <p:nvPr/>
        </p:nvSpPr>
        <p:spPr bwMode="auto">
          <a:xfrm>
            <a:off x="8101013" y="5734050"/>
            <a:ext cx="719137" cy="288925"/>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9938"/>
                                        </p:tgtEl>
                                        <p:attrNameLst>
                                          <p:attrName>style.visibility</p:attrName>
                                        </p:attrNameLst>
                                      </p:cBhvr>
                                      <p:to>
                                        <p:strVal val="visible"/>
                                      </p:to>
                                    </p:set>
                                    <p:anim calcmode="lin" valueType="num">
                                      <p:cBhvr>
                                        <p:cTn id="7" dur="1000" fill="hold"/>
                                        <p:tgtEl>
                                          <p:spTgt spid="39938"/>
                                        </p:tgtEl>
                                        <p:attrNameLst>
                                          <p:attrName>ppt_w</p:attrName>
                                        </p:attrNameLst>
                                      </p:cBhvr>
                                      <p:tavLst>
                                        <p:tav tm="0">
                                          <p:val>
                                            <p:fltVal val="0"/>
                                          </p:val>
                                        </p:tav>
                                        <p:tav tm="100000">
                                          <p:val>
                                            <p:strVal val="#ppt_w"/>
                                          </p:val>
                                        </p:tav>
                                      </p:tavLst>
                                    </p:anim>
                                    <p:anim calcmode="lin" valueType="num">
                                      <p:cBhvr>
                                        <p:cTn id="8" dur="1000" fill="hold"/>
                                        <p:tgtEl>
                                          <p:spTgt spid="39938"/>
                                        </p:tgtEl>
                                        <p:attrNameLst>
                                          <p:attrName>ppt_h</p:attrName>
                                        </p:attrNameLst>
                                      </p:cBhvr>
                                      <p:tavLst>
                                        <p:tav tm="0">
                                          <p:val>
                                            <p:fltVal val="0"/>
                                          </p:val>
                                        </p:tav>
                                        <p:tav tm="100000">
                                          <p:val>
                                            <p:strVal val="#ppt_h"/>
                                          </p:val>
                                        </p:tav>
                                      </p:tavLst>
                                    </p:anim>
                                    <p:anim calcmode="lin" valueType="num">
                                      <p:cBhvr>
                                        <p:cTn id="9" dur="1000" fill="hold"/>
                                        <p:tgtEl>
                                          <p:spTgt spid="39938"/>
                                        </p:tgtEl>
                                        <p:attrNameLst>
                                          <p:attrName>style.rotation</p:attrName>
                                        </p:attrNameLst>
                                      </p:cBhvr>
                                      <p:tavLst>
                                        <p:tav tm="0">
                                          <p:val>
                                            <p:fltVal val="90"/>
                                          </p:val>
                                        </p:tav>
                                        <p:tav tm="100000">
                                          <p:val>
                                            <p:fltVal val="0"/>
                                          </p:val>
                                        </p:tav>
                                      </p:tavLst>
                                    </p:anim>
                                    <p:animEffect transition="in" filter="fade">
                                      <p:cBhvr>
                                        <p:cTn id="10" dur="1000"/>
                                        <p:tgtEl>
                                          <p:spTgt spid="3993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5" presetClass="entr" presetSubtype="0" fill="hold" nodeType="clickEffect">
                                  <p:stCondLst>
                                    <p:cond delay="0"/>
                                  </p:stCondLst>
                                  <p:iterate type="lt">
                                    <p:tmPct val="10000"/>
                                  </p:iterate>
                                  <p:childTnLst>
                                    <p:set>
                                      <p:cBhvr>
                                        <p:cTn id="14" dur="1" fill="hold">
                                          <p:stCondLst>
                                            <p:cond delay="0"/>
                                          </p:stCondLst>
                                        </p:cTn>
                                        <p:tgtEl>
                                          <p:spTgt spid="39939">
                                            <p:txEl>
                                              <p:pRg st="0" end="0"/>
                                            </p:txEl>
                                          </p:spTgt>
                                        </p:tgtEl>
                                        <p:attrNameLst>
                                          <p:attrName>style.visibility</p:attrName>
                                        </p:attrNameLst>
                                      </p:cBhvr>
                                      <p:to>
                                        <p:strVal val="visible"/>
                                      </p:to>
                                    </p:set>
                                    <p:animEffect transition="in" filter="fade">
                                      <p:cBhvr>
                                        <p:cTn id="15" dur="500"/>
                                        <p:tgtEl>
                                          <p:spTgt spid="39939">
                                            <p:txEl>
                                              <p:pRg st="0" end="0"/>
                                            </p:txEl>
                                          </p:spTgt>
                                        </p:tgtEl>
                                      </p:cBhvr>
                                    </p:animEffect>
                                    <p:anim calcmode="lin" valueType="num">
                                      <p:cBhvr>
                                        <p:cTn id="16" dur="500" fill="hold"/>
                                        <p:tgtEl>
                                          <p:spTgt spid="39939">
                                            <p:txEl>
                                              <p:pRg st="0" end="0"/>
                                            </p:txEl>
                                          </p:spTgt>
                                        </p:tgtEl>
                                        <p:attrNameLst>
                                          <p:attrName>ppt_w</p:attrName>
                                        </p:attrNameLst>
                                      </p:cBhvr>
                                      <p:tavLst>
                                        <p:tav tm="0" fmla="#ppt_w*sin(2.5*pi*$)">
                                          <p:val>
                                            <p:fltVal val="0"/>
                                          </p:val>
                                        </p:tav>
                                        <p:tav tm="100000">
                                          <p:val>
                                            <p:fltVal val="1"/>
                                          </p:val>
                                        </p:tav>
                                      </p:tavLst>
                                    </p:anim>
                                    <p:anim calcmode="lin" valueType="num">
                                      <p:cBhvr>
                                        <p:cTn id="17" dur="500" fill="hold"/>
                                        <p:tgtEl>
                                          <p:spTgt spid="39939">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2230</Words>
  <Application>Microsoft Office PowerPoint</Application>
  <PresentationFormat>On-screen Show (4:3)</PresentationFormat>
  <Paragraphs>86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Times New Roman</vt:lpstr>
      <vt:lpstr>Verdana</vt:lpstr>
      <vt:lpstr>Wingdings</vt:lpstr>
      <vt:lpstr>Profil</vt:lpstr>
      <vt:lpstr>OBČINA VIDEM </vt:lpstr>
      <vt:lpstr>KAZALO:</vt:lpstr>
      <vt:lpstr>ZGODOVINA ŠOLE VIDEM </vt:lpstr>
      <vt:lpstr>EKO ŠOLA </vt:lpstr>
      <vt:lpstr>PROGRAM  EKO ŠOLE</vt:lpstr>
      <vt:lpstr>COMENIUS</vt:lpstr>
      <vt:lpstr>PODRUŽNICA LESKOVEC </vt:lpstr>
      <vt:lpstr>.</vt:lpstr>
      <vt:lpstr>RAZISKOVALNE NALOGE:</vt:lpstr>
      <vt:lpstr>PODRUŽNICA SELA </vt:lpstr>
      <vt:lpstr>OTVORITEV PRVE ŠOLE NA SELIH 14. NOVEMBRA 1880 </vt:lpstr>
      <vt:lpstr>MED PRVO IN DRUGO VOJNO</vt:lpstr>
      <vt:lpstr>PO VOJNI POUK V BARAKI </vt:lpstr>
      <vt:lpstr>ZAČETEK GRADNJE NOVE ŠOLE </vt:lpstr>
      <vt:lpstr>PRESELITEV IZ BARAKE V NEDOGRAJENO ŠOLO </vt:lpstr>
      <vt:lpstr>OTVORITEV SEDANJE ŠOLE </vt:lpstr>
      <vt:lpstr>VRTEC</vt:lpstr>
      <vt:lpstr>SAMOSTAN SV. VIDA - VIDEM PRI PTUJU</vt:lpstr>
      <vt:lpstr>PowerPoint Presentation</vt:lpstr>
      <vt:lpstr>PowerPoint Presentation</vt:lpstr>
      <vt:lpstr>PowerPoint Presentation</vt:lpstr>
      <vt:lpstr>KRAJINSKI PARK ŠTURMOVCI</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2019-05-31T08:40:37Z</dcterms:created>
  <dcterms:modified xsi:type="dcterms:W3CDTF">2019-05-31T08:40:37Z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