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8E1A71A-B9F0-4EDB-A7B7-1257BC5F35F4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1D783AC-B8CD-4624-873F-B99B8C7CB6DA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E3CB47BA-1F75-4945-9EA9-F436E3259FA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8FE7EDAB-2F99-4DFC-8C84-BFAA0C28B5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87C7B853-F43A-43A8-A19C-F74B43180F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D8B70A-90DA-4E68-8C99-7BEA7CC04C9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74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3C0E2-BD24-4890-A5EC-67EE4AAF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19C70-7695-41AE-A724-029A7D67A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35B1E-CF2D-4E1D-ACCE-B91EB28E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72257-6CDF-4EAA-82C5-63BBBEA9A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792D-C5F8-444D-B9D9-725C37CA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37355-C7E6-44C3-8C4C-48A0D6EAD6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553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2DC962-AD06-4B5A-9A5A-F7EF68FCEB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DEBAA-7B23-42EF-8222-3254FD99F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D7B87-C056-41EF-B06A-DA68B6E0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5ED8B-54A9-419F-AB8B-D3DB1CEC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36CBC-FCC7-4CD1-9BBF-22EADC0D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7D2A9-E307-4728-A2DC-CB989D1D100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751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B30F7-5862-496C-BC81-5014E604A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48E50-E5DC-4183-AABD-9FD8E4B73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872A2-ACC5-46E7-A4CA-A4A8569DC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33DEA-5EF1-4F4B-9CB6-9C6E6E95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F1B50-80F8-46C4-B30D-3B54B1F1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1E053-6B88-4657-AFBD-B4F2DEEBEA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038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06EC-5D1D-44CB-BA14-95FAB9EF1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5FFBF-F4B6-4627-9926-CC634ABD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95AD5-2F64-4FCC-BB10-7655ADA9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DE11E-E040-4E4D-A784-90487A91B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66047-88CA-4BD0-A11E-37755F37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CBC56-D5A9-4EB8-86D5-DB21C4D32C4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3172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1A0B3-6EB3-4737-A78A-497A7A1A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665D2-5937-476C-86AA-E63A831DA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A2EE2-6755-4FD7-A161-C56539CFA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22796-FCDC-4D69-848A-F6EACD275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3B9F6-7272-4CE9-8AA9-F6ED61534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70A639-F9CC-4CDC-AE18-8F4723A7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7CBE4-270E-4F0D-A7CD-4D4A4E0CB4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735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EE642-19AC-4003-A947-1A19274BD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FDE7B-3D89-49DC-99F8-3E989FDE1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A9BED-D40E-4D1C-A169-5456AAAEF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31557-7B6B-432F-AC68-1F91FDDA5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13FA7-10BE-4E2B-B57A-C975E4F3AA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0ADD94-BCD4-464C-BCB7-47A572746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E8F8E-992B-4A19-B960-A3D971CE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AE9639-62D4-4F23-835C-14BF67DC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A0E5B-823A-4BD6-8420-15F5AA5422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5391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88E3-DCDC-4F1B-9A0C-9C18A923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264F90-37EF-48F1-8A77-386F64F7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5B9C4-F5C0-498E-A639-887A64F01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E2588-4949-46C0-877C-C588C41C7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B608B-CE11-4D46-8AA2-9813BE1E7C3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616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192923-C579-44DA-97C1-B19E92CED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E1858-5888-47AD-A482-B59C2C47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DF448-5B47-4D08-A638-7C5D866B5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2E91A-6389-4AB5-9B20-3D5444C639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917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5E747-FB26-49D0-8EC9-C538EF7D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16086-05D7-4C90-865F-E0210E384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3DAA2-5E85-49EF-9CCA-5755C307E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7DF7F-3485-44FC-8639-0FD653EA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E9F2C-5131-4E76-BCAB-E26DE1F4F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E6670-46B6-4202-AEC7-139E85790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B6FEE-5AD2-426F-9B40-5ABA955081C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3453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33DAB-6B6F-47D9-925A-D9716E92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54F33B-692A-41E5-84AA-06E274BDA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12291F-C307-44D4-85D1-F16735E9A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9CFD6-6C4D-44E0-A3CA-FE7ED7C57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BCEFA-0EDA-41ED-8909-D30083AF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C2C30-3439-41F1-A5F8-C0B68733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5D100-3344-419F-A74F-241F4BD383E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7213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177E1C6-16C1-41A0-B99E-090DBDAB306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7C3B9F5-7DC7-45A7-A8FD-D11FA238363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1286D0E-916D-4E56-BF20-FA851F3C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8C1E3E1-FF8F-4E92-9B90-FAEE59F56A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D3A02B57-0B9B-41AF-89CB-C4472EB08A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F761AAF-C3A9-4E54-8B4D-BB424CC4CAB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638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2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oselj.siol.net/lanisc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1.xml"/><Relationship Id="rId7" Type="http://schemas.openxmlformats.org/officeDocument/2006/relationships/slide" Target="slide1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10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slide" Target="slide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649512C-F6FC-4952-B685-6041637A1427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OBLAKI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C64E275-E458-4E04-B7CD-8F9F54F98A2A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Opis naravnega pojava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>
            <a:extLst>
              <a:ext uri="{FF2B5EF4-FFF2-40B4-BE49-F238E27FC236}">
                <a16:creationId xmlns:a16="http://schemas.microsoft.com/office/drawing/2014/main" id="{0DA53DEF-41BF-4E53-9D36-29E1EBB2E59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SLIKE 4</a:t>
            </a:r>
          </a:p>
        </p:txBody>
      </p:sp>
      <p:pic>
        <p:nvPicPr>
          <p:cNvPr id="31751" name="Picture 7" descr="oblaki6">
            <a:extLst>
              <a:ext uri="{FF2B5EF4-FFF2-40B4-BE49-F238E27FC236}">
                <a16:creationId xmlns:a16="http://schemas.microsoft.com/office/drawing/2014/main" id="{060D8FD6-424A-41A0-9387-4BE33DD37AD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625" y="2557463"/>
            <a:ext cx="4194175" cy="2659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52" name="Picture 8" descr="oblaki7">
            <a:extLst>
              <a:ext uri="{FF2B5EF4-FFF2-40B4-BE49-F238E27FC236}">
                <a16:creationId xmlns:a16="http://schemas.microsoft.com/office/drawing/2014/main" id="{9E2DAD57-A8E7-43CC-AE00-BEC25C4934A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565400"/>
            <a:ext cx="3889375" cy="25923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D6D712A-8699-4D5A-92B0-B40F7E6F6C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KUMULUS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6B34595-3A97-4049-9EE0-6CD65160839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Nizki oblaki</a:t>
            </a:r>
          </a:p>
          <a:p>
            <a:r>
              <a:rPr lang="sl-SI" altLang="sl-SI"/>
              <a:t>Na višini do 2km</a:t>
            </a:r>
          </a:p>
          <a:p>
            <a:r>
              <a:rPr lang="sl-SI" altLang="sl-SI"/>
              <a:t>Kopasti</a:t>
            </a:r>
          </a:p>
          <a:p>
            <a:r>
              <a:rPr lang="sl-SI" altLang="sl-SI"/>
              <a:t>Ravna spodnja ploskev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8E05172-A472-48B5-B13A-A7531EEBBD7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STRATUS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7D3C8EB-7CFD-4699-A594-47E1AB4735F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Slojevit brez izrazitih oblik</a:t>
            </a:r>
          </a:p>
          <a:p>
            <a:r>
              <a:rPr lang="sl-SI" altLang="sl-SI"/>
              <a:t>Pogosto prekriva hribovje in morske obale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C06C67F-FC5B-4BE1-B674-A59A41537D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KUMULONIMBUS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6DBC883-3B62-4D48-A7B1-973CAD3C317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Nevihtni oblak</a:t>
            </a:r>
          </a:p>
          <a:p>
            <a:r>
              <a:rPr lang="sl-SI" altLang="sl-SI"/>
              <a:t>Zelo visok</a:t>
            </a:r>
          </a:p>
          <a:p>
            <a:r>
              <a:rPr lang="sl-SI" altLang="sl-SI"/>
              <a:t>Razgibano oblikovan</a:t>
            </a:r>
          </a:p>
          <a:p>
            <a:r>
              <a:rPr lang="sl-SI" altLang="sl-SI"/>
              <a:t>Bel oblačni stolp</a:t>
            </a:r>
          </a:p>
          <a:p>
            <a:r>
              <a:rPr lang="sl-SI" altLang="sl-SI"/>
              <a:t>Vrh ima obliko nakovala, včasih pahljače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EF90FD4-6882-46EA-B33F-832EC22351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ALTOSTRATUS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4BA2CD3-BAE7-4701-A712-07270C899CD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Srednji oblaki na višini 2 do 6 km</a:t>
            </a:r>
          </a:p>
          <a:p>
            <a:r>
              <a:rPr lang="sl-SI" altLang="sl-SI"/>
              <a:t>Tanki da skoznje presevata sonce in luna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DCE275C-0BF6-47BF-ADA9-24C42D84658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ALTOKUMULUS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E564301-6B3B-4FF6-B277-A731623659F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Velike ovčice</a:t>
            </a:r>
          </a:p>
          <a:p>
            <a:r>
              <a:rPr lang="sl-SI" altLang="sl-SI"/>
              <a:t>Majhni kopasti oblaki</a:t>
            </a:r>
          </a:p>
          <a:p>
            <a:r>
              <a:rPr lang="sl-SI" altLang="sl-SI"/>
              <a:t>Razporejeni kot ribje luske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4112B83-09DE-4C10-8454-3B3929FA306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NIMBOSTRATUSI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0A7EDF3-0404-4652-A769-283DDFAD509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Brezoblični sivi oblaki</a:t>
            </a:r>
          </a:p>
          <a:p>
            <a:r>
              <a:rPr lang="sl-SI" altLang="sl-SI"/>
              <a:t>Pogosto prinašajo dolgotrajen dež ali sneg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D189D375-6C3A-483C-8A5B-233E302EB1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CIRUS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22CFE9D8-BFB4-47DB-A5E8-AA2AA2E451D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Presojni oblaki iz ledenih kristalov</a:t>
            </a:r>
          </a:p>
          <a:p>
            <a:r>
              <a:rPr lang="sl-SI" altLang="sl-SI"/>
              <a:t>Ponavadi so na začetku tople fronte</a:t>
            </a:r>
          </a:p>
          <a:p>
            <a:r>
              <a:rPr lang="sl-SI" altLang="sl-SI"/>
              <a:t>Zelo tanki</a:t>
            </a:r>
          </a:p>
          <a:p>
            <a:r>
              <a:rPr lang="sl-SI" altLang="sl-SI"/>
              <a:t>Po obliki peresasti vlaknasti ali mrežasti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0DF0926-1141-4480-80E8-FC2433A8D61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CIROKUMULUS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9F1128E-1738-4380-A9F9-4AC1009E19C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Ovčice</a:t>
            </a:r>
          </a:p>
          <a:p>
            <a:r>
              <a:rPr lang="sl-SI" altLang="sl-SI"/>
              <a:t>Zelo tanki oblaki</a:t>
            </a:r>
          </a:p>
          <a:p>
            <a:r>
              <a:rPr lang="sl-SI" altLang="sl-SI"/>
              <a:t>Visoki</a:t>
            </a:r>
          </a:p>
          <a:p>
            <a:r>
              <a:rPr lang="sl-SI" altLang="sl-SI"/>
              <a:t>Razvijejo se na višini 6 do 11km</a:t>
            </a:r>
          </a:p>
          <a:p>
            <a:r>
              <a:rPr lang="sl-SI" altLang="sl-SI"/>
              <a:t>Po nebu razporejeni v obliki prosojnih peg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F04ABDB-C3CE-4089-9B67-6FE497D3B90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CIROSTRATUS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8EE9A542-0226-49E6-B801-4FD88278812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Tenčičast cirus</a:t>
            </a:r>
          </a:p>
          <a:p>
            <a:r>
              <a:rPr lang="sl-SI" altLang="sl-SI"/>
              <a:t>Opazen zaradi svetlobnih pojavov (sončev, lunin sij)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D60B55-00B3-4CAF-A3A9-F6559DADEBE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OBLAKI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D70E0B9-E662-46F4-9907-811E0DD92B7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hlinkClick r:id="rId2" action="ppaction://hlinksldjump"/>
              </a:rPr>
              <a:t>DEFINICIJA</a:t>
            </a:r>
            <a:endParaRPr lang="sl-SI" altLang="sl-SI"/>
          </a:p>
          <a:p>
            <a:r>
              <a:rPr lang="sl-SI" altLang="sl-SI">
                <a:hlinkClick r:id="rId3" action="ppaction://hlinksldjump"/>
              </a:rPr>
              <a:t>PROCES NASTAJANJA</a:t>
            </a:r>
            <a:endParaRPr lang="sl-SI" altLang="sl-SI"/>
          </a:p>
          <a:p>
            <a:r>
              <a:rPr lang="sl-SI" altLang="sl-SI">
                <a:hlinkClick r:id="rId4" action="ppaction://hlinksldjump"/>
              </a:rPr>
              <a:t>OBLIKOVANJE</a:t>
            </a:r>
            <a:endParaRPr lang="sl-SI" altLang="sl-SI"/>
          </a:p>
          <a:p>
            <a:r>
              <a:rPr lang="sl-SI" altLang="sl-SI">
                <a:hlinkClick r:id="rId5" action="ppaction://hlinksldjump"/>
              </a:rPr>
              <a:t>VRSTE</a:t>
            </a:r>
            <a:endParaRPr lang="sl-SI" altLang="sl-SI"/>
          </a:p>
          <a:p>
            <a:r>
              <a:rPr lang="sl-SI" altLang="sl-SI">
                <a:hlinkClick r:id="rId6" action="ppaction://hlinksldjump"/>
              </a:rPr>
              <a:t>SLIKE</a:t>
            </a:r>
            <a:endParaRPr lang="sl-SI" altLang="sl-SI"/>
          </a:p>
          <a:p>
            <a:r>
              <a:rPr lang="sl-SI" altLang="sl-SI">
                <a:hlinkClick r:id="rId7" action="ppaction://hlinksldjump"/>
              </a:rPr>
              <a:t>LITERATURA</a:t>
            </a:r>
            <a:endParaRPr lang="sl-SI" altLang="sl-SI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94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165DDE09-2086-4C04-BDBE-4CF4327E2B3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STRATOKUMULUS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85F2C29-E3EC-4E91-8BC5-F6A8A344015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Razvije se iz kumulusa</a:t>
            </a:r>
          </a:p>
          <a:p>
            <a:r>
              <a:rPr lang="sl-SI" altLang="sl-SI"/>
              <a:t>Nastaja ob toplih poletnih popoldnevih</a:t>
            </a:r>
          </a:p>
          <a:p>
            <a:r>
              <a:rPr lang="sl-SI" altLang="sl-SI"/>
              <a:t>Visoki in sploščeni vrhovi oblaka so iz ledenih kristalov</a:t>
            </a:r>
          </a:p>
          <a:p>
            <a:r>
              <a:rPr lang="sl-SI" altLang="sl-SI"/>
              <a:t>Prinaša močne deževne plohe ali hudi točo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CF8EEA1-09AE-47D8-B409-4D927F792B7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DACFA5A-DCA6-4906-9F1A-59911D824D7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/>
              <a:t>INTERNET </a:t>
            </a:r>
          </a:p>
          <a:p>
            <a:r>
              <a:rPr lang="sl-SI" altLang="sl-SI">
                <a:hlinkClick r:id="rId2"/>
              </a:rPr>
              <a:t>www.kroselj.siol.net/lanisce.html</a:t>
            </a:r>
            <a:endParaRPr lang="sl-SI" altLang="sl-SI"/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KNJIGE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- Družinska enciklopedija NARAVA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- Založba Mladinska knjiga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149F078-771D-4EF4-B4CF-64B96A76B87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DEFINICIJA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A78AF83-6BD2-47A1-A917-E77683FA575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Vodni hlapi ki se v višjih plasteh ozračja zgostijo v vodne kapljice ali ledene kristalčke</a:t>
            </a:r>
          </a:p>
          <a:p>
            <a:r>
              <a:rPr lang="sl-SI" altLang="sl-SI"/>
              <a:t>Tekoča ali trdna voda v ozračju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5ECE618-B6FC-49DB-8697-CC13D5916CD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PROCES NASTAJANJA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ECEACFF-6A8E-42AA-A19C-91704F0CC30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Kjer se vlažen zrak ohladi do rosišča</a:t>
            </a:r>
          </a:p>
          <a:p>
            <a:r>
              <a:rPr lang="sl-SI" altLang="sl-SI"/>
              <a:t>Vodni hlapi kondenzirajo v vodne kapljice ali sublimirajo v ledene kristale</a:t>
            </a:r>
          </a:p>
          <a:p>
            <a:r>
              <a:rPr lang="sl-SI" altLang="sl-SI"/>
              <a:t>Zrak se ohlaja med dvigovanjem</a:t>
            </a:r>
          </a:p>
          <a:p>
            <a:r>
              <a:rPr lang="sl-SI" altLang="sl-SI"/>
              <a:t>V ohlajenem zraku se vodni hlapi zgoščujejo nastale vodne kapljice sestavljajo oblake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10A000D-8BFF-4D93-BD1B-CADF2F4F3C9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OBLIKOVANJE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613DCDF-E59B-4D4E-9AD9-97FF7916E2A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Določajo temperaturne razmere v ozračju</a:t>
            </a:r>
          </a:p>
          <a:p>
            <a:r>
              <a:rPr lang="sl-SI" altLang="sl-SI"/>
              <a:t>Značilnosti naravnih sil ki potiskajo vlažen zrak v višje dele atmosfere</a:t>
            </a:r>
          </a:p>
          <a:p>
            <a:r>
              <a:rPr lang="sl-SI" altLang="sl-SI"/>
              <a:t>Razlikujejo se po obliki velikosti in barvi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A1D8956-D3EA-4636-9DC3-6EC82522092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VRSTE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F5381E8-CABB-45A0-93D2-44BAD1666F5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STRATUS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2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KUMULUS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3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STRATOKUMULUS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4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KUMULONIMBUS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5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ALTOSTRATUS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6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ALTOKUMULUS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7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CIRUS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8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CIROKUMULUS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9" action="ppaction://hlinksldjump"/>
              </a:rPr>
              <a:t>kaj je to?</a:t>
            </a:r>
            <a:endParaRPr lang="sl-SI" altLang="sl-SI" sz="2800"/>
          </a:p>
          <a:p>
            <a:pPr>
              <a:lnSpc>
                <a:spcPct val="90000"/>
              </a:lnSpc>
            </a:pPr>
            <a:r>
              <a:rPr lang="sl-SI" altLang="sl-SI" sz="2800"/>
              <a:t>CIROSTRATUS </a:t>
            </a:r>
            <a:r>
              <a:rPr lang="sl-SI" altLang="sl-SI" sz="2800">
                <a:sym typeface="Wingdings" panose="05000000000000000000" pitchFamily="2" charset="2"/>
              </a:rPr>
              <a:t> </a:t>
            </a:r>
            <a:r>
              <a:rPr lang="sl-SI" altLang="sl-SI" sz="2800">
                <a:sym typeface="Wingdings" panose="05000000000000000000" pitchFamily="2" charset="2"/>
                <a:hlinkClick r:id="rId10" action="ppaction://hlinksldjump"/>
              </a:rPr>
              <a:t>kaj je to?</a:t>
            </a:r>
            <a:endParaRPr lang="sl-SI" altLang="sl-SI" sz="280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B656692-3CD3-47B7-BCF1-39BFAB7C7CC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SLIKE</a:t>
            </a:r>
          </a:p>
        </p:txBody>
      </p:sp>
      <p:pic>
        <p:nvPicPr>
          <p:cNvPr id="25606" name="Picture 6" descr="oblaki">
            <a:extLst>
              <a:ext uri="{FF2B5EF4-FFF2-40B4-BE49-F238E27FC236}">
                <a16:creationId xmlns:a16="http://schemas.microsoft.com/office/drawing/2014/main" id="{C660654F-3813-48A1-A129-B0987F728EF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725" y="2625725"/>
            <a:ext cx="3608388" cy="2524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7" name="Picture 7" descr="oblaki1">
            <a:extLst>
              <a:ext uri="{FF2B5EF4-FFF2-40B4-BE49-F238E27FC236}">
                <a16:creationId xmlns:a16="http://schemas.microsoft.com/office/drawing/2014/main" id="{9233D556-3B8E-4CFE-90FC-85B707E56D7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0288" y="2635250"/>
            <a:ext cx="3810000" cy="2505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23BBC59E-5CE6-4A6B-9651-476C98C8575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SLIKE 2</a:t>
            </a:r>
          </a:p>
        </p:txBody>
      </p:sp>
      <p:pic>
        <p:nvPicPr>
          <p:cNvPr id="27655" name="Picture 7" descr="oblaki2">
            <a:extLst>
              <a:ext uri="{FF2B5EF4-FFF2-40B4-BE49-F238E27FC236}">
                <a16:creationId xmlns:a16="http://schemas.microsoft.com/office/drawing/2014/main" id="{34974FFD-B99A-422C-A176-34541260744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3" y="2630488"/>
            <a:ext cx="3810000" cy="251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6" name="Picture 8" descr="oblaki3">
            <a:extLst>
              <a:ext uri="{FF2B5EF4-FFF2-40B4-BE49-F238E27FC236}">
                <a16:creationId xmlns:a16="http://schemas.microsoft.com/office/drawing/2014/main" id="{70497002-7950-4675-82D8-E9255F5EA3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667000"/>
            <a:ext cx="3671888" cy="2417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213E379-4AD7-428B-8DA3-78685CFF810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SLIKE 3</a:t>
            </a:r>
          </a:p>
        </p:txBody>
      </p:sp>
      <p:pic>
        <p:nvPicPr>
          <p:cNvPr id="29702" name="Picture 6" descr="oblaki4">
            <a:extLst>
              <a:ext uri="{FF2B5EF4-FFF2-40B4-BE49-F238E27FC236}">
                <a16:creationId xmlns:a16="http://schemas.microsoft.com/office/drawing/2014/main" id="{352A1EA6-FB2A-42CE-9C3D-0107C38D24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492375"/>
            <a:ext cx="4105275" cy="2808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703" name="Picture 7" descr="oblaki5">
            <a:extLst>
              <a:ext uri="{FF2B5EF4-FFF2-40B4-BE49-F238E27FC236}">
                <a16:creationId xmlns:a16="http://schemas.microsoft.com/office/drawing/2014/main" id="{B3950E54-1499-49C6-8F10-0449612CF3E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40288" y="2459038"/>
            <a:ext cx="3810000" cy="2857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blaki">
  <a:themeElements>
    <a:clrScheme name="Oblaki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Obla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blaki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aki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aki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0</TotalTime>
  <Words>333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Oblaki</vt:lpstr>
      <vt:lpstr>OBLAKI</vt:lpstr>
      <vt:lpstr>OBLAKI</vt:lpstr>
      <vt:lpstr>DEFINICIJA</vt:lpstr>
      <vt:lpstr>PROCES NASTAJANJA</vt:lpstr>
      <vt:lpstr>OBLIKOVANJE</vt:lpstr>
      <vt:lpstr>VRSTE</vt:lpstr>
      <vt:lpstr>SLIKE</vt:lpstr>
      <vt:lpstr>SLIKE 2</vt:lpstr>
      <vt:lpstr>SLIKE 3</vt:lpstr>
      <vt:lpstr>SLIKE 4</vt:lpstr>
      <vt:lpstr>KUMULUS</vt:lpstr>
      <vt:lpstr>STRATUS</vt:lpstr>
      <vt:lpstr>KUMULONIMBUS</vt:lpstr>
      <vt:lpstr>ALTOSTRATUS</vt:lpstr>
      <vt:lpstr>ALTOKUMULUS</vt:lpstr>
      <vt:lpstr>NIMBOSTRATUSI</vt:lpstr>
      <vt:lpstr>CIRUS</vt:lpstr>
      <vt:lpstr>CIROKUMULUS</vt:lpstr>
      <vt:lpstr>CIROSTRATUS</vt:lpstr>
      <vt:lpstr>STRATOKUMULUS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2019-05-31T08:40:37Z</dcterms:created>
  <dcterms:modified xsi:type="dcterms:W3CDTF">2019-05-31T08:40:38Z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