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00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67" r:id="rId14"/>
    <p:sldId id="270" r:id="rId15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0099CC"/>
    <a:srgbClr val="008000"/>
    <a:srgbClr val="00CC00"/>
    <a:srgbClr val="0033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9" autoAdjust="0"/>
    <p:restoredTop sz="94660"/>
  </p:normalViewPr>
  <p:slideViewPr>
    <p:cSldViewPr>
      <p:cViewPr varScale="1">
        <p:scale>
          <a:sx n="70" d="100"/>
          <a:sy n="70" d="100"/>
        </p:scale>
        <p:origin x="-13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C92B45-3BCF-494E-A490-54B898B24D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4BA379-9F57-4458-95A0-B6AACC07A0D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E55D4C8-0858-457C-86C1-263D336A473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BADF816-8E31-4D67-A2DB-D27DCE1A82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69EC22B-1040-416E-90ED-7749C315AF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l-S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316CA6-EDBC-4A19-8DB1-3A7EADA0887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FCB390-FCD1-4910-AB7F-AABBE5BCA2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37B6AA8-7AD3-403B-BB7B-D7966EE1E2F2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5A8A3D74-F723-4EA7-8255-2A70D324CD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F1068AB-9724-495C-9B4C-CBBE9107198F}" type="slidenum">
              <a:rPr lang="sl-SI" altLang="sl-SI">
                <a:latin typeface="Times New Roman" panose="02020603050405020304" pitchFamily="18" charset="0"/>
              </a:rPr>
              <a:pPr/>
              <a:t>1</a:t>
            </a:fld>
            <a:endParaRPr lang="sl-SI" altLang="sl-SI">
              <a:latin typeface="Times New Roman" panose="02020603050405020304" pitchFamily="18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085AF542-268F-45D7-B265-1716BF4863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859E8F13-AD15-4200-9242-45D1476856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A0A7F680-77B7-4793-9592-1AB0584756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3F940B54-F6E5-40EB-A485-70AB17291D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CC162F63-FCCA-4566-B972-C8D78A7764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45EEF7F-5596-4D3B-838A-4A9FF2A1C7CF}" type="slidenum">
              <a:rPr lang="sl-SI" altLang="sl-SI"/>
              <a:pPr/>
              <a:t>3</a:t>
            </a:fld>
            <a:endParaRPr lang="sl-SI" alt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C17D84DE-249E-40CD-9A3C-7821C11596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F10360DE-A08C-4EF5-9816-DB0A95168A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20F55933-D6EC-4ECE-8E00-F6F7BD26E7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744051-517D-4BDF-BA2A-93E17E727F1E}" type="slidenum">
              <a:rPr lang="sl-SI" altLang="sl-SI"/>
              <a:pPr/>
              <a:t>4</a:t>
            </a:fld>
            <a:endParaRPr lang="sl-SI" alt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BDC5B01A-6C7B-4DB2-9F4A-42F3E6CB8D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B2C1B981-B85E-4144-B0DA-06A4241B35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4397EAD6-8143-4D79-BE82-05C77142DA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17BBA3C-E3A1-47D6-A6E5-9A824A8E1D7E}" type="slidenum">
              <a:rPr lang="sl-SI" altLang="sl-SI"/>
              <a:pPr/>
              <a:t>11</a:t>
            </a:fld>
            <a:endParaRPr lang="sl-SI" alt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CB60FEC1-B4F3-463C-973B-A21B10A7EF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FBE321A4-C16C-43B3-AA76-9325E1FCFB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DE9DAE06-2BD5-43C6-A48E-8D4BDB0095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9D27033-B19F-4E71-9352-CAE7201E80AD}" type="slidenum">
              <a:rPr lang="sl-SI" altLang="sl-SI"/>
              <a:pPr/>
              <a:t>13</a:t>
            </a:fld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E678D-6418-4C4F-86C6-5A1689368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8A59C-50E3-4B7E-B4D9-9D12CE8A971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2E0ED-4B8A-4506-B6B6-FFD05ACE0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E8802-B248-4FFF-A850-0783AAC5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8C2484-031B-444E-A458-1A100C26AD5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4877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C7F51-D08F-41A7-92AB-93AF8CF1D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E2650-4F92-4691-88F2-CB5120E83A8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05F5E-5465-46D8-A9FE-6A4A8ED6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14EA1-8974-4B63-9893-316D7DBA8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0B615-AD35-4EB9-8736-029C84E2ED3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34974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D11FB-8996-4F98-AEC8-248EA1575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F6BF0-DF8F-4DEA-8E6D-780B6F3D8D1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9CD8D-6C6E-47B6-AB0E-CF452C4C8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5C0C4-9C99-41B5-B088-833A23695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12654E-2434-4AD6-9D28-D02A040E7F3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67217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D30A9-6CFF-48E9-8AE0-9B3F88C11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1B026-2061-46A3-AD77-410D3B2050F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BBBD3-4B08-4D22-B0B2-7ECDEBBDE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800AF-15B3-4A30-86E8-CBE656003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E5326-9809-4703-B650-521CB123CA3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28347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66F55-5A45-49EA-A5B2-2C8DB0A68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8ADFE-EC87-419D-A9B4-D39F3BDA31B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CAFFD-733C-4EF9-9B5B-57884B33C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049D3-930B-4DDD-AF78-A828C33E1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D05C7-2151-4BC4-8F99-9E4A671E65D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3709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5A200CE-BF33-41F2-9F80-01A878F6C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7220F-CF3E-4071-BFF4-2AA3F2B6710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1946FFC-4A05-47D2-BC87-386837F8D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4532DC-0C4E-4546-BE2E-9E22B4805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CADF6-227B-4321-BB9C-0A4CAE2691A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18154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7F9C61A-115D-4194-BCBC-D9F155446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6904E-7D24-4D18-8EA0-F841EC1AF81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C44C791-B3B2-4B67-A973-49A25FB11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74BEBA1-BAA6-45F7-835C-6B81B2743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A2751-873A-4CDA-8A9D-3216AB2652F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45788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5C65C8C-322D-455F-98FA-6F9BCAC9A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099A2-AEBE-4C57-863F-2FD32C9C081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E30EDFD-B832-438D-BA26-2B63F13F4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C75048B-E781-4B0C-8885-2F652568F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AFD4F-9F25-4779-9622-66130BBECAE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54057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17746F6-84FA-49AE-B77C-F653178C4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EC707-299E-4FB8-8F51-6D6394B3753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9786A99-4A59-459B-A79C-32054CED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9892517-6DF9-49C1-80F3-C3A7EDD94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F3B6A-9D92-4F9B-98E1-A56FD3F5D48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14078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1BF34A3-3F4C-4AD3-A587-34367A843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475AC-BE63-4C0D-8172-194C0DC206A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C10EA1-12FF-4492-A91D-B5FEA6550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ACB87CF-C14A-4D75-A91C-4B8E18A11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E7C6BE-E2AF-4C18-8046-253341D2D25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91283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B4177E1-72FE-45BC-B8FD-42934A3E4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76D53-904D-42D0-9DB0-7804D5D2776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CA003E-55FD-4A62-AF7F-670DA9D4E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46EDF01-1E04-43A6-910F-EE6D65657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E93506-7158-46FA-93AD-34D5C473AA5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83792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2328588-E3E9-42E1-B37B-DC9FDD066F0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  <a:endParaRPr lang="sl-SI" altLang="sl-SI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05659FC-3370-47B6-9AB7-DD9CAF34B0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  <a:endParaRPr lang="sl-SI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0F300-3BB8-4B1A-9ADA-99BFDBEE2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A122B8-5079-413E-89D3-3BAF638FB9C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15ED0-25AC-4303-8628-B362E09588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E8ABD-D8DC-4048-A938-BC813367C5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6A01162-D170-45C5-A9B9-4C3D7AE6C408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7">
            <a:extLst>
              <a:ext uri="{FF2B5EF4-FFF2-40B4-BE49-F238E27FC236}">
                <a16:creationId xmlns:a16="http://schemas.microsoft.com/office/drawing/2014/main" id="{CE7C7B2A-0F68-4128-8561-20A15B386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8938" y="2143125"/>
            <a:ext cx="3133725" cy="2305050"/>
          </a:xfrm>
          <a:prstGeom prst="cloudCallout">
            <a:avLst>
              <a:gd name="adj1" fmla="val -27375"/>
              <a:gd name="adj2" fmla="val 44523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sl-SI" altLang="sl-SI" sz="4400"/>
              <a:t>OBLAKI</a:t>
            </a:r>
            <a:endParaRPr lang="sl-SI" altLang="sl-SI"/>
          </a:p>
        </p:txBody>
      </p:sp>
      <p:pic>
        <p:nvPicPr>
          <p:cNvPr id="2051" name="Picture 2" descr="http://www.ozadja.tag.si/ozadja/3d-narava-zivali/zelena-pokrajina-v.jpg">
            <a:extLst>
              <a:ext uri="{FF2B5EF4-FFF2-40B4-BE49-F238E27FC236}">
                <a16:creationId xmlns:a16="http://schemas.microsoft.com/office/drawing/2014/main" id="{C1A7663A-7DC0-46C9-8A80-4D6152E10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12">
            <a:extLst>
              <a:ext uri="{FF2B5EF4-FFF2-40B4-BE49-F238E27FC236}">
                <a16:creationId xmlns:a16="http://schemas.microsoft.com/office/drawing/2014/main" id="{BBA8DCE3-CCC6-44A2-AC9E-67841F64D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857250"/>
            <a:ext cx="814387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sl-SI" altLang="sl-SI" sz="9600">
                <a:latin typeface="Chiller" panose="04020404031007020602" pitchFamily="82" charset="0"/>
              </a:rPr>
              <a:t>   </a:t>
            </a:r>
            <a:r>
              <a:rPr lang="sl-SI" altLang="sl-SI" sz="14000">
                <a:latin typeface="Chiller" panose="04020404031007020602" pitchFamily="82" charset="0"/>
              </a:rPr>
              <a:t>OBLAKI</a:t>
            </a:r>
          </a:p>
        </p:txBody>
      </p:sp>
      <p:sp>
        <p:nvSpPr>
          <p:cNvPr id="2053" name="TextBox 13">
            <a:extLst>
              <a:ext uri="{FF2B5EF4-FFF2-40B4-BE49-F238E27FC236}">
                <a16:creationId xmlns:a16="http://schemas.microsoft.com/office/drawing/2014/main" id="{911FB006-CBA4-4CD7-A99B-C7C0B7139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0" y="2857500"/>
            <a:ext cx="54292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 sz="4800" b="1">
              <a:latin typeface="Chiller" panose="04020404031007020602" pitchFamily="82" charset="0"/>
            </a:endParaRPr>
          </a:p>
        </p:txBody>
      </p:sp>
      <p:pic>
        <p:nvPicPr>
          <p:cNvPr id="2054" name="Picture 4" descr="C:\Users\tristan\AppData\Local\Microsoft\Windows\Temporary Internet Files\Content.IE5\9GRDS9A8\MM900286670[1].gif">
            <a:extLst>
              <a:ext uri="{FF2B5EF4-FFF2-40B4-BE49-F238E27FC236}">
                <a16:creationId xmlns:a16="http://schemas.microsoft.com/office/drawing/2014/main" id="{8C4DED98-483E-4F2E-B188-667CA8E6F2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000125"/>
            <a:ext cx="18129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E9113578-32A3-4EBB-96C7-8AB2734EA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835406B8-7C1F-461B-A0F9-3FDE46F73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1268" name="Picture 7" descr="cumcongestus">
            <a:extLst>
              <a:ext uri="{FF2B5EF4-FFF2-40B4-BE49-F238E27FC236}">
                <a16:creationId xmlns:a16="http://schemas.microsoft.com/office/drawing/2014/main" id="{8CA64040-D053-45ED-8172-6AD577939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4">
            <a:extLst>
              <a:ext uri="{FF2B5EF4-FFF2-40B4-BE49-F238E27FC236}">
                <a16:creationId xmlns:a16="http://schemas.microsoft.com/office/drawing/2014/main" id="{E38E5914-72CF-4BBA-81DE-3137EFC8F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42875"/>
            <a:ext cx="4714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sl-SI" altLang="sl-SI" sz="5400">
                <a:solidFill>
                  <a:schemeClr val="bg1"/>
                </a:solidFill>
              </a:rPr>
              <a:t>KUMULUS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B7B551-813D-434B-86B7-FEB09E3AEDE1}"/>
              </a:ext>
            </a:extLst>
          </p:cNvPr>
          <p:cNvSpPr txBox="1"/>
          <p:nvPr/>
        </p:nvSpPr>
        <p:spPr>
          <a:xfrm>
            <a:off x="214313" y="1500188"/>
            <a:ext cx="8715375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2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Ima kepast vrh in je iz vodnih kapljic.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2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Pojavlja se na višini do 2 km.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2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Ti oblaki se lahko razvijejo v nevihtne oblake.</a:t>
            </a:r>
            <a:endParaRPr lang="sl-SI" sz="3200" i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1271" name="Picture 6" descr="C:\Users\timotej\AppData\Local\Microsoft\Windows\Temporary Internet Files\Content.IE5\FP07XZ7I\MM900283487[1].gif">
            <a:extLst>
              <a:ext uri="{FF2B5EF4-FFF2-40B4-BE49-F238E27FC236}">
                <a16:creationId xmlns:a16="http://schemas.microsoft.com/office/drawing/2014/main" id="{2B3D4BA6-BE65-4310-9430-60B2395107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14313"/>
            <a:ext cx="2071688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oblaki.jpg">
            <a:extLst>
              <a:ext uri="{FF2B5EF4-FFF2-40B4-BE49-F238E27FC236}">
                <a16:creationId xmlns:a16="http://schemas.microsoft.com/office/drawing/2014/main" id="{43CC0607-D0C2-4883-95F9-473BE13EC2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291" name="TextBox 4">
            <a:extLst>
              <a:ext uri="{FF2B5EF4-FFF2-40B4-BE49-F238E27FC236}">
                <a16:creationId xmlns:a16="http://schemas.microsoft.com/office/drawing/2014/main" id="{08DF57A6-79B0-4007-8D02-318FE2C28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357188"/>
            <a:ext cx="4714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sl-SI" altLang="sl-SI" sz="5400">
                <a:solidFill>
                  <a:schemeClr val="bg1"/>
                </a:solidFill>
              </a:rPr>
              <a:t>NIMBUS</a:t>
            </a:r>
          </a:p>
        </p:txBody>
      </p:sp>
      <p:sp>
        <p:nvSpPr>
          <p:cNvPr id="12292" name="Rectangle 5">
            <a:extLst>
              <a:ext uri="{FF2B5EF4-FFF2-40B4-BE49-F238E27FC236}">
                <a16:creationId xmlns:a16="http://schemas.microsoft.com/office/drawing/2014/main" id="{659164D7-9021-4940-9516-703E37948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563" y="1643063"/>
            <a:ext cx="75009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sl-SI" altLang="sl-SI" sz="3200">
                <a:solidFill>
                  <a:schemeClr val="bg1"/>
                </a:solidFill>
              </a:rPr>
              <a:t>Je oblak, ki povzroča padavine.</a:t>
            </a:r>
          </a:p>
          <a:p>
            <a:pPr algn="just"/>
            <a:r>
              <a:rPr lang="sl-SI" altLang="sl-SI" sz="3200">
                <a:solidFill>
                  <a:schemeClr val="bg1"/>
                </a:solidFill>
              </a:rPr>
              <a:t>Sestavljen je iz vodnih kapljic ali ledenih kristalčkov.</a:t>
            </a:r>
          </a:p>
        </p:txBody>
      </p:sp>
      <p:pic>
        <p:nvPicPr>
          <p:cNvPr id="12293" name="Picture 2" descr="C:\Users\timotej\AppData\Local\Microsoft\Windows\Temporary Internet Files\Content.IE5\ZL7VE5P3\MM900041152[1].gif">
            <a:extLst>
              <a:ext uri="{FF2B5EF4-FFF2-40B4-BE49-F238E27FC236}">
                <a16:creationId xmlns:a16="http://schemas.microsoft.com/office/drawing/2014/main" id="{DB6C7790-A814-4251-B602-45805939C4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428625"/>
            <a:ext cx="169068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timotej\Pictures\Picture2.jpg">
            <a:extLst>
              <a:ext uri="{FF2B5EF4-FFF2-40B4-BE49-F238E27FC236}">
                <a16:creationId xmlns:a16="http://schemas.microsoft.com/office/drawing/2014/main" id="{244EA2DE-B322-4FC3-AEF3-D71465FF74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15438" cy="6858000"/>
          </a:xfrm>
        </p:spPr>
      </p:pic>
      <p:sp>
        <p:nvSpPr>
          <p:cNvPr id="13315" name="TextBox 4">
            <a:extLst>
              <a:ext uri="{FF2B5EF4-FFF2-40B4-BE49-F238E27FC236}">
                <a16:creationId xmlns:a16="http://schemas.microsoft.com/office/drawing/2014/main" id="{1DCCEC83-58B2-45B5-866B-9928C8886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428625"/>
            <a:ext cx="83581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sl-SI" altLang="sl-SI" sz="5400">
                <a:solidFill>
                  <a:schemeClr val="bg1"/>
                </a:solidFill>
              </a:rPr>
              <a:t>KAJ NAM OBLAKI POVEDO?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230027-486C-44D1-AD46-D4B914130F1E}"/>
              </a:ext>
            </a:extLst>
          </p:cNvPr>
          <p:cNvSpPr/>
          <p:nvPr/>
        </p:nvSpPr>
        <p:spPr>
          <a:xfrm>
            <a:off x="1000125" y="1714500"/>
            <a:ext cx="7786688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.</a:t>
            </a:r>
          </a:p>
        </p:txBody>
      </p:sp>
      <p:sp>
        <p:nvSpPr>
          <p:cNvPr id="13317" name="Rectangle 6">
            <a:extLst>
              <a:ext uri="{FF2B5EF4-FFF2-40B4-BE49-F238E27FC236}">
                <a16:creationId xmlns:a16="http://schemas.microsoft.com/office/drawing/2014/main" id="{2E1F3030-4CC8-4078-A26E-C07BCC933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1643063"/>
            <a:ext cx="771525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sl-SI" altLang="sl-SI" sz="3200">
                <a:solidFill>
                  <a:schemeClr val="bg1"/>
                </a:solidFill>
              </a:rPr>
              <a:t>Oblaki ne nastanejo kar tako – vedno obstaja vzrok za njihov nastanek.</a:t>
            </a:r>
            <a:endParaRPr lang="en-US" altLang="sl-SI" sz="32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sl-SI" altLang="sl-SI" sz="32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sl-SI" altLang="sl-SI" sz="3200">
                <a:solidFill>
                  <a:schemeClr val="bg1"/>
                </a:solidFill>
              </a:rPr>
              <a:t>Oblika in lokacija oblakov je odvisna od</a:t>
            </a:r>
            <a:r>
              <a:rPr lang="en-US" altLang="sl-SI" sz="3200">
                <a:solidFill>
                  <a:schemeClr val="bg1"/>
                </a:solidFill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n-US" altLang="sl-SI" sz="3200">
                <a:solidFill>
                  <a:schemeClr val="bg1"/>
                </a:solidFill>
              </a:rPr>
              <a:t>	- </a:t>
            </a:r>
            <a:r>
              <a:rPr lang="sl-SI" altLang="sl-SI" sz="3200">
                <a:solidFill>
                  <a:schemeClr val="bg1"/>
                </a:solidFill>
              </a:rPr>
              <a:t>gibanja zraka </a:t>
            </a:r>
          </a:p>
          <a:p>
            <a:pPr>
              <a:lnSpc>
                <a:spcPct val="90000"/>
              </a:lnSpc>
            </a:pPr>
            <a:r>
              <a:rPr lang="en-US" altLang="sl-SI" sz="3200">
                <a:solidFill>
                  <a:schemeClr val="bg1"/>
                </a:solidFill>
              </a:rPr>
              <a:t>	- </a:t>
            </a:r>
            <a:r>
              <a:rPr lang="sl-SI" altLang="sl-SI" sz="3200">
                <a:solidFill>
                  <a:schemeClr val="bg1"/>
                </a:solidFill>
              </a:rPr>
              <a:t>količine vodne pare v zraku</a:t>
            </a:r>
            <a:endParaRPr lang="en-US" altLang="sl-SI" sz="32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sl-SI" sz="3200">
                <a:solidFill>
                  <a:schemeClr val="bg1"/>
                </a:solidFill>
              </a:rPr>
              <a:t>	- </a:t>
            </a:r>
            <a:r>
              <a:rPr lang="sl-SI" altLang="sl-SI" sz="3200">
                <a:solidFill>
                  <a:schemeClr val="bg1"/>
                </a:solidFill>
              </a:rPr>
              <a:t>stabilnosti atmosfere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4511D4C4-319F-416D-8229-202D0D24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AD6937D5-C69F-47A4-8EF6-E53C46A57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4340" name="Picture 4" descr="contrails">
            <a:extLst>
              <a:ext uri="{FF2B5EF4-FFF2-40B4-BE49-F238E27FC236}">
                <a16:creationId xmlns:a16="http://schemas.microsoft.com/office/drawing/2014/main" id="{4F6C76C8-1680-4812-A3D7-8152AB419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06"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5">
            <a:extLst>
              <a:ext uri="{FF2B5EF4-FFF2-40B4-BE49-F238E27FC236}">
                <a16:creationId xmlns:a16="http://schemas.microsoft.com/office/drawing/2014/main" id="{7B69ED3B-60EA-4720-98C5-09EF28AEB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14313"/>
            <a:ext cx="48577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sl-SI" altLang="sl-SI" sz="5400">
                <a:solidFill>
                  <a:srgbClr val="33CCCC"/>
                </a:solidFill>
              </a:rPr>
              <a:t>SLEDI LETAL</a:t>
            </a:r>
          </a:p>
        </p:txBody>
      </p:sp>
      <p:sp>
        <p:nvSpPr>
          <p:cNvPr id="14342" name="TextBox 7">
            <a:extLst>
              <a:ext uri="{FF2B5EF4-FFF2-40B4-BE49-F238E27FC236}">
                <a16:creationId xmlns:a16="http://schemas.microsoft.com/office/drawing/2014/main" id="{74844232-2399-4D44-AA04-AE70121A5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1000125"/>
            <a:ext cx="8715375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20000"/>
              </a:spcBef>
            </a:pPr>
            <a:endParaRPr lang="sl-SI" altLang="sl-SI" sz="3200" b="1">
              <a:solidFill>
                <a:schemeClr val="bg1"/>
              </a:solidFill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sl-SI" altLang="sl-SI" sz="3200">
                <a:solidFill>
                  <a:schemeClr val="bg1"/>
                </a:solidFill>
              </a:rPr>
              <a:t>Neke vrste oblak nastane tudi zaradi vlage, ki jo vsebuje izpuh letal. 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sl-SI" altLang="sl-SI" sz="3200">
                <a:solidFill>
                  <a:schemeClr val="bg1"/>
                </a:solidFill>
              </a:rPr>
              <a:t>Če letala letijo visoko, se zaradi nizkih temperatur izpuh hladi, se spremeni v ledene kristalčke in nastanejo </a:t>
            </a:r>
            <a:r>
              <a:rPr lang="sl-SI" altLang="sl-SI" sz="3200" i="1">
                <a:solidFill>
                  <a:schemeClr val="bg1"/>
                </a:solidFill>
              </a:rPr>
              <a:t>cirrus</a:t>
            </a:r>
            <a:r>
              <a:rPr lang="sl-SI" altLang="sl-SI" sz="3200">
                <a:solidFill>
                  <a:schemeClr val="bg1"/>
                </a:solidFill>
              </a:rPr>
              <a:t>ni oblaki.</a:t>
            </a:r>
            <a:endParaRPr lang="en-US" altLang="sl-SI" sz="3200">
              <a:solidFill>
                <a:schemeClr val="bg1"/>
              </a:solidFill>
            </a:endParaRPr>
          </a:p>
        </p:txBody>
      </p:sp>
      <p:pic>
        <p:nvPicPr>
          <p:cNvPr id="14343" name="Picture 3" descr="C:\Users\timotej\AppData\Local\Microsoft\Windows\Temporary Internet Files\Content.IE5\FP07XZ7I\MM900283203[1].gif">
            <a:extLst>
              <a:ext uri="{FF2B5EF4-FFF2-40B4-BE49-F238E27FC236}">
                <a16:creationId xmlns:a16="http://schemas.microsoft.com/office/drawing/2014/main" id="{E4DB0357-5EB0-490A-9A56-0D38CD0D24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214813"/>
            <a:ext cx="2286000" cy="22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6164F52C-7273-4028-A38E-2CC5D36B5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w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46136AA7-869E-40ED-B93C-06FF5F42F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5364" name="Picture 12" descr="http://www.ozadja.tag.si/ozadja/nebo/kopasti-oblaki-v.jpg">
            <a:extLst>
              <a:ext uri="{FF2B5EF4-FFF2-40B4-BE49-F238E27FC236}">
                <a16:creationId xmlns:a16="http://schemas.microsoft.com/office/drawing/2014/main" id="{94CBD257-EB16-44D7-BB3C-27A86267F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525"/>
            <a:ext cx="9144000" cy="699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17">
            <a:extLst>
              <a:ext uri="{FF2B5EF4-FFF2-40B4-BE49-F238E27FC236}">
                <a16:creationId xmlns:a16="http://schemas.microsoft.com/office/drawing/2014/main" id="{D1A77382-6900-436A-A11B-2C0386011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285750"/>
            <a:ext cx="7929562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sl-SI" altLang="sl-SI" sz="9600" b="1">
                <a:latin typeface="Chiller" panose="04020404031007020602" pitchFamily="82" charset="0"/>
              </a:rPr>
              <a:t>HVALA ZA POZORNOST!</a:t>
            </a:r>
          </a:p>
        </p:txBody>
      </p:sp>
      <p:sp>
        <p:nvSpPr>
          <p:cNvPr id="15366" name="TextBox 18">
            <a:extLst>
              <a:ext uri="{FF2B5EF4-FFF2-40B4-BE49-F238E27FC236}">
                <a16:creationId xmlns:a16="http://schemas.microsoft.com/office/drawing/2014/main" id="{0494F7CC-DEE3-442A-BDB1-CBFFAB961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4572000"/>
            <a:ext cx="84296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4800" b="1">
                <a:latin typeface="Chiller" panose="04020404031007020602" pitchFamily="82" charset="0"/>
              </a:rPr>
              <a:t>VIRI: INTERNET (BESEDILO IN SLIKE)</a:t>
            </a:r>
          </a:p>
        </p:txBody>
      </p:sp>
      <p:pic>
        <p:nvPicPr>
          <p:cNvPr id="15367" name="Picture 3" descr="C:\Users\tristan\AppData\Local\Microsoft\Windows\Temporary Internet Files\Content.IE5\9GRDS9A8\MM900286670[1].gif">
            <a:extLst>
              <a:ext uri="{FF2B5EF4-FFF2-40B4-BE49-F238E27FC236}">
                <a16:creationId xmlns:a16="http://schemas.microsoft.com/office/drawing/2014/main" id="{C750E40C-491C-41C5-91A7-3995005DFB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71500"/>
            <a:ext cx="18573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006-Oblaki">
            <a:extLst>
              <a:ext uri="{FF2B5EF4-FFF2-40B4-BE49-F238E27FC236}">
                <a16:creationId xmlns:a16="http://schemas.microsoft.com/office/drawing/2014/main" id="{B5EABBA2-510E-42C5-BCB8-BF2AC0E2B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1">
            <a:extLst>
              <a:ext uri="{FF2B5EF4-FFF2-40B4-BE49-F238E27FC236}">
                <a16:creationId xmlns:a16="http://schemas.microsoft.com/office/drawing/2014/main" id="{CD29CC0D-BE59-479A-8C9E-8230B0604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KAJ JE OBLAK ?</a:t>
            </a:r>
          </a:p>
        </p:txBody>
      </p:sp>
      <p:sp>
        <p:nvSpPr>
          <p:cNvPr id="3076" name="Content Placeholder 2">
            <a:extLst>
              <a:ext uri="{FF2B5EF4-FFF2-40B4-BE49-F238E27FC236}">
                <a16:creationId xmlns:a16="http://schemas.microsoft.com/office/drawing/2014/main" id="{4844BE41-FEAB-4AD9-AD56-B1E8A58B6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l-SI" altLang="sl-SI"/>
              <a:t>Oblaki so množica drobnih vodnih kapljic ali kristalčkov, ki lebde v atmosferi</a:t>
            </a:r>
            <a:r>
              <a:rPr lang="sl-SI" altLang="sl-SI" i="1"/>
              <a:t>.</a:t>
            </a:r>
          </a:p>
          <a:p>
            <a:pPr algn="just"/>
            <a:r>
              <a:rPr lang="sl-SI" altLang="sl-SI"/>
              <a:t>Nastajajo zaradi zgoščevanja vodnih hlapov v vodne kapljice.</a:t>
            </a:r>
          </a:p>
          <a:p>
            <a:pPr algn="just"/>
            <a:r>
              <a:rPr lang="sl-SI" altLang="sl-SI"/>
              <a:t>Če se kapljice ali kristali povečajo, nastanejo padavine</a:t>
            </a:r>
            <a:r>
              <a:rPr lang="sl-SI" altLang="sl-SI" i="1"/>
              <a:t>.</a:t>
            </a:r>
            <a:endParaRPr lang="sl-SI" altLang="sl-SI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B59427D8-7E99-4AF6-8035-D1802D199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4786313"/>
            <a:ext cx="799623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0" hangingPunct="0">
              <a:spcBef>
                <a:spcPct val="50000"/>
              </a:spcBef>
            </a:pPr>
            <a:r>
              <a:rPr lang="sl-SI" altLang="en-GB" sz="2800" b="1">
                <a:solidFill>
                  <a:srgbClr val="000099"/>
                </a:solidFill>
              </a:rPr>
              <a:t>Voda v ozračju</a:t>
            </a:r>
            <a:r>
              <a:rPr lang="sl-SI" altLang="en-GB" sz="2800"/>
              <a:t> nastopa v vseh treh agregatnih stanjih:</a:t>
            </a:r>
          </a:p>
          <a:p>
            <a:pPr algn="just"/>
            <a:r>
              <a:rPr lang="sl-SI" altLang="en-GB" sz="2800">
                <a:solidFill>
                  <a:srgbClr val="FF0000"/>
                </a:solidFill>
              </a:rPr>
              <a:t>Plin</a:t>
            </a:r>
            <a:r>
              <a:rPr lang="en-GB" altLang="en-GB" sz="2800">
                <a:solidFill>
                  <a:srgbClr val="FF0000"/>
                </a:solidFill>
              </a:rPr>
              <a:t>a</a:t>
            </a:r>
            <a:r>
              <a:rPr lang="sl-SI" altLang="en-GB" sz="2800">
                <a:solidFill>
                  <a:srgbClr val="FF0000"/>
                </a:solidFill>
              </a:rPr>
              <a:t>sto</a:t>
            </a:r>
            <a:r>
              <a:rPr lang="en-GB" altLang="en-GB" sz="2800"/>
              <a:t> – </a:t>
            </a:r>
            <a:r>
              <a:rPr lang="sl-SI" altLang="en-GB" sz="2800"/>
              <a:t>vodna para </a:t>
            </a:r>
            <a:r>
              <a:rPr lang="en-GB" altLang="en-GB" sz="2800"/>
              <a:t>(</a:t>
            </a:r>
            <a:r>
              <a:rPr lang="sl-SI" altLang="en-GB" sz="2800"/>
              <a:t>nevidn</a:t>
            </a:r>
            <a:r>
              <a:rPr lang="en-GB" altLang="en-GB" sz="2800"/>
              <a:t>o)</a:t>
            </a:r>
          </a:p>
          <a:p>
            <a:pPr algn="just"/>
            <a:r>
              <a:rPr lang="sl-SI" altLang="en-GB" sz="2800">
                <a:solidFill>
                  <a:schemeClr val="accent2"/>
                </a:solidFill>
              </a:rPr>
              <a:t>Tekoče</a:t>
            </a:r>
            <a:r>
              <a:rPr lang="en-GB" altLang="en-GB" sz="2800"/>
              <a:t> – </a:t>
            </a:r>
            <a:r>
              <a:rPr lang="sl-SI" altLang="en-GB" sz="2800"/>
              <a:t>vodne kapljice </a:t>
            </a:r>
            <a:r>
              <a:rPr lang="en-GB" altLang="en-GB" sz="2800"/>
              <a:t>(</a:t>
            </a:r>
            <a:r>
              <a:rPr lang="sl-SI" altLang="en-GB" sz="2800"/>
              <a:t>v</a:t>
            </a:r>
            <a:r>
              <a:rPr lang="en-GB" altLang="en-GB" sz="2800"/>
              <a:t>i</a:t>
            </a:r>
            <a:r>
              <a:rPr lang="sl-SI" altLang="en-GB" sz="2800"/>
              <a:t>dno</a:t>
            </a:r>
            <a:r>
              <a:rPr lang="en-GB" altLang="en-GB" sz="2800"/>
              <a:t>)</a:t>
            </a:r>
          </a:p>
          <a:p>
            <a:pPr algn="just"/>
            <a:r>
              <a:rPr lang="en-GB" altLang="en-GB" sz="2800">
                <a:solidFill>
                  <a:srgbClr val="00CC00"/>
                </a:solidFill>
              </a:rPr>
              <a:t> </a:t>
            </a:r>
            <a:r>
              <a:rPr lang="sl-SI" altLang="en-GB" sz="2800">
                <a:solidFill>
                  <a:srgbClr val="00CC00"/>
                </a:solidFill>
              </a:rPr>
              <a:t>Trdno</a:t>
            </a:r>
            <a:r>
              <a:rPr lang="en-GB" altLang="en-GB" sz="2800"/>
              <a:t> – </a:t>
            </a:r>
            <a:r>
              <a:rPr lang="sl-SI" altLang="en-GB" sz="2800"/>
              <a:t>ledeni kristalčki, toča, sneg (vidno)</a:t>
            </a:r>
            <a:endParaRPr lang="en-GB" altLang="en-GB" sz="2800"/>
          </a:p>
          <a:p>
            <a:pPr algn="just" eaLnBrk="0" hangingPunct="0">
              <a:spcBef>
                <a:spcPct val="50000"/>
              </a:spcBef>
            </a:pPr>
            <a:endParaRPr lang="en-GB" altLang="en-GB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006-Oblaki">
            <a:extLst>
              <a:ext uri="{FF2B5EF4-FFF2-40B4-BE49-F238E27FC236}">
                <a16:creationId xmlns:a16="http://schemas.microsoft.com/office/drawing/2014/main" id="{B64B29C6-66AD-4D2B-8384-8922706CE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1">
            <a:extLst>
              <a:ext uri="{FF2B5EF4-FFF2-40B4-BE49-F238E27FC236}">
                <a16:creationId xmlns:a16="http://schemas.microsoft.com/office/drawing/2014/main" id="{CF95CC91-394C-4D95-8EC5-208EF520F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OBLAČNOST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43EE6-06FD-4ED5-9FAB-7AEBF00BF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285875"/>
            <a:ext cx="8229600" cy="5357813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sl-SI" sz="2800" b="1" dirty="0">
              <a:solidFill>
                <a:srgbClr val="0000FF"/>
              </a:solidFill>
            </a:endParaRPr>
          </a:p>
          <a:p>
            <a:pPr marL="0" indent="0" algn="just" fontAlgn="auto">
              <a:spcAft>
                <a:spcPts val="0"/>
              </a:spcAft>
              <a:buFontTx/>
              <a:buNone/>
              <a:defRPr/>
            </a:pPr>
            <a:r>
              <a:rPr lang="en-GB" sz="2800" b="1" dirty="0" err="1">
                <a:solidFill>
                  <a:srgbClr val="0000FF"/>
                </a:solidFill>
              </a:rPr>
              <a:t>jasno</a:t>
            </a:r>
            <a:r>
              <a:rPr lang="en-GB" sz="2800" dirty="0"/>
              <a:t>: </a:t>
            </a:r>
            <a:r>
              <a:rPr lang="en-GB" sz="2800" dirty="0" err="1"/>
              <a:t>na</a:t>
            </a:r>
            <a:r>
              <a:rPr lang="en-GB" sz="2800" dirty="0"/>
              <a:t> </a:t>
            </a:r>
            <a:r>
              <a:rPr lang="en-GB" sz="2800" dirty="0" err="1"/>
              <a:t>nebu</a:t>
            </a:r>
            <a:r>
              <a:rPr lang="en-GB" sz="2800" dirty="0"/>
              <a:t> </a:t>
            </a:r>
            <a:r>
              <a:rPr lang="en-GB" sz="2800" dirty="0" err="1"/>
              <a:t>ni</a:t>
            </a:r>
            <a:r>
              <a:rPr lang="en-GB" sz="2800" dirty="0"/>
              <a:t> </a:t>
            </a:r>
            <a:r>
              <a:rPr lang="en-GB" sz="2800" dirty="0" err="1"/>
              <a:t>oblakov</a:t>
            </a:r>
            <a:r>
              <a:rPr lang="en-GB" sz="2800" dirty="0"/>
              <a:t> </a:t>
            </a:r>
            <a:r>
              <a:rPr lang="en-GB" sz="2800" dirty="0" err="1"/>
              <a:t>ali</a:t>
            </a:r>
            <a:r>
              <a:rPr lang="en-GB" sz="2800" dirty="0"/>
              <a:t> je do 1/8 </a:t>
            </a:r>
            <a:r>
              <a:rPr lang="en-GB" sz="2800" dirty="0" err="1"/>
              <a:t>neba</a:t>
            </a:r>
            <a:r>
              <a:rPr lang="en-GB" sz="2800" dirty="0"/>
              <a:t> </a:t>
            </a:r>
            <a:r>
              <a:rPr lang="en-GB" sz="2800" dirty="0" err="1"/>
              <a:t>prekriteg</a:t>
            </a:r>
            <a:r>
              <a:rPr lang="sl-SI" sz="2800" dirty="0"/>
              <a:t>a z </a:t>
            </a:r>
            <a:r>
              <a:rPr lang="en-GB" sz="2800" dirty="0" err="1"/>
              <a:t>visokimi</a:t>
            </a:r>
            <a:r>
              <a:rPr lang="en-GB" sz="2800" dirty="0"/>
              <a:t> </a:t>
            </a:r>
            <a:r>
              <a:rPr lang="en-GB" sz="2800" dirty="0" err="1"/>
              <a:t>oblaki</a:t>
            </a:r>
            <a:r>
              <a:rPr lang="en-GB" sz="2800" dirty="0"/>
              <a:t>,</a:t>
            </a:r>
          </a:p>
          <a:p>
            <a:pPr algn="just" fontAlgn="auto">
              <a:spcAft>
                <a:spcPts val="0"/>
              </a:spcAft>
              <a:buFontTx/>
              <a:buNone/>
              <a:defRPr/>
            </a:pPr>
            <a:r>
              <a:rPr lang="en-GB" sz="2800" b="1" dirty="0" err="1">
                <a:solidFill>
                  <a:srgbClr val="0000FF"/>
                </a:solidFill>
              </a:rPr>
              <a:t>pretežno</a:t>
            </a:r>
            <a:r>
              <a:rPr lang="en-GB" sz="2800" b="1" dirty="0">
                <a:solidFill>
                  <a:srgbClr val="0000FF"/>
                </a:solidFill>
              </a:rPr>
              <a:t> </a:t>
            </a:r>
            <a:r>
              <a:rPr lang="en-GB" sz="2800" b="1" dirty="0" err="1">
                <a:solidFill>
                  <a:srgbClr val="0000FF"/>
                </a:solidFill>
              </a:rPr>
              <a:t>jasno</a:t>
            </a:r>
            <a:r>
              <a:rPr lang="en-GB" sz="2800" dirty="0"/>
              <a:t>: </a:t>
            </a:r>
            <a:r>
              <a:rPr lang="en-GB" sz="2800" dirty="0" err="1"/>
              <a:t>na</a:t>
            </a:r>
            <a:r>
              <a:rPr lang="en-GB" sz="2800" dirty="0"/>
              <a:t> </a:t>
            </a:r>
            <a:r>
              <a:rPr lang="en-GB" sz="2800" dirty="0" err="1"/>
              <a:t>nebu</a:t>
            </a:r>
            <a:r>
              <a:rPr lang="en-GB" sz="2800" dirty="0"/>
              <a:t> je le </a:t>
            </a:r>
            <a:r>
              <a:rPr lang="en-GB" sz="2800" dirty="0" err="1"/>
              <a:t>sem</a:t>
            </a:r>
            <a:r>
              <a:rPr lang="en-GB" sz="2800" dirty="0"/>
              <a:t> </a:t>
            </a:r>
            <a:r>
              <a:rPr lang="en-GB" sz="2800" dirty="0" err="1"/>
              <a:t>ter</a:t>
            </a:r>
            <a:r>
              <a:rPr lang="en-GB" sz="2800" dirty="0"/>
              <a:t> </a:t>
            </a:r>
            <a:r>
              <a:rPr lang="en-GB" sz="2800" dirty="0" err="1"/>
              <a:t>tja</a:t>
            </a:r>
            <a:r>
              <a:rPr lang="en-GB" sz="2800" dirty="0"/>
              <a:t> </a:t>
            </a:r>
            <a:r>
              <a:rPr lang="en-GB" sz="2800" dirty="0" err="1"/>
              <a:t>kakšen</a:t>
            </a:r>
            <a:r>
              <a:rPr lang="en-GB" sz="2800" dirty="0"/>
              <a:t> </a:t>
            </a:r>
            <a:r>
              <a:rPr lang="en-GB" sz="2800" dirty="0" err="1"/>
              <a:t>oblak</a:t>
            </a:r>
            <a:r>
              <a:rPr lang="en-GB" sz="2800" dirty="0"/>
              <a:t>,</a:t>
            </a:r>
          </a:p>
          <a:p>
            <a:pPr algn="just" fontAlgn="auto">
              <a:spcAft>
                <a:spcPts val="0"/>
              </a:spcAft>
              <a:buFontTx/>
              <a:buNone/>
              <a:defRPr/>
            </a:pPr>
            <a:r>
              <a:rPr lang="en-GB" sz="2800" b="1" dirty="0" err="1">
                <a:solidFill>
                  <a:srgbClr val="0000FF"/>
                </a:solidFill>
              </a:rPr>
              <a:t>delno</a:t>
            </a:r>
            <a:r>
              <a:rPr lang="en-GB" sz="2800" b="1" dirty="0">
                <a:solidFill>
                  <a:srgbClr val="0000FF"/>
                </a:solidFill>
              </a:rPr>
              <a:t> </a:t>
            </a:r>
            <a:r>
              <a:rPr lang="en-GB" sz="2800" b="1" dirty="0" err="1">
                <a:solidFill>
                  <a:srgbClr val="0000FF"/>
                </a:solidFill>
              </a:rPr>
              <a:t>oblačno</a:t>
            </a:r>
            <a:r>
              <a:rPr lang="en-GB" sz="2800" dirty="0"/>
              <a:t>: </a:t>
            </a:r>
            <a:r>
              <a:rPr lang="en-GB" sz="2800" dirty="0" err="1"/>
              <a:t>polovica</a:t>
            </a:r>
            <a:r>
              <a:rPr lang="en-GB" sz="2800" dirty="0"/>
              <a:t> </a:t>
            </a:r>
            <a:r>
              <a:rPr lang="en-GB" sz="2800" dirty="0" err="1"/>
              <a:t>neba</a:t>
            </a:r>
            <a:r>
              <a:rPr lang="en-GB" sz="2800" dirty="0"/>
              <a:t> je </a:t>
            </a:r>
            <a:r>
              <a:rPr lang="en-GB" sz="2800" dirty="0" err="1"/>
              <a:t>pokrita</a:t>
            </a:r>
            <a:r>
              <a:rPr lang="en-GB" sz="2800" dirty="0"/>
              <a:t> z </a:t>
            </a:r>
            <a:r>
              <a:rPr lang="en-GB" sz="2800" dirty="0" err="1"/>
              <a:t>oblaki</a:t>
            </a:r>
            <a:r>
              <a:rPr lang="en-GB" sz="2800" dirty="0"/>
              <a:t>,</a:t>
            </a:r>
          </a:p>
          <a:p>
            <a:pPr algn="just" fontAlgn="auto">
              <a:spcAft>
                <a:spcPts val="0"/>
              </a:spcAft>
              <a:buFontTx/>
              <a:buNone/>
              <a:defRPr/>
            </a:pPr>
            <a:r>
              <a:rPr lang="en-GB" sz="2800" b="1" dirty="0" err="1">
                <a:solidFill>
                  <a:srgbClr val="0000FF"/>
                </a:solidFill>
              </a:rPr>
              <a:t>zmerno</a:t>
            </a:r>
            <a:r>
              <a:rPr lang="en-GB" sz="2800" b="1" dirty="0">
                <a:solidFill>
                  <a:srgbClr val="0000FF"/>
                </a:solidFill>
              </a:rPr>
              <a:t> </a:t>
            </a:r>
            <a:r>
              <a:rPr lang="en-GB" sz="2800" b="1" dirty="0" err="1">
                <a:solidFill>
                  <a:srgbClr val="0000FF"/>
                </a:solidFill>
              </a:rPr>
              <a:t>oblačno</a:t>
            </a:r>
            <a:r>
              <a:rPr lang="en-GB" sz="2800" dirty="0"/>
              <a:t>: </a:t>
            </a:r>
            <a:r>
              <a:rPr lang="en-GB" sz="2800" dirty="0" err="1"/>
              <a:t>več</a:t>
            </a:r>
            <a:r>
              <a:rPr lang="en-GB" sz="2800" dirty="0"/>
              <a:t> </a:t>
            </a:r>
            <a:r>
              <a:rPr lang="en-GB" sz="2800" dirty="0" err="1"/>
              <a:t>kot</a:t>
            </a:r>
            <a:r>
              <a:rPr lang="en-GB" sz="2800" dirty="0"/>
              <a:t> </a:t>
            </a:r>
            <a:r>
              <a:rPr lang="en-GB" sz="2800" dirty="0" err="1"/>
              <a:t>pol</a:t>
            </a:r>
            <a:r>
              <a:rPr lang="en-GB" sz="2800" dirty="0"/>
              <a:t> </a:t>
            </a:r>
            <a:r>
              <a:rPr lang="en-GB" sz="2800" dirty="0" err="1"/>
              <a:t>neba</a:t>
            </a:r>
            <a:r>
              <a:rPr lang="en-GB" sz="2800" dirty="0"/>
              <a:t> je </a:t>
            </a:r>
            <a:r>
              <a:rPr lang="en-GB" sz="2800" dirty="0" err="1"/>
              <a:t>pokritega</a:t>
            </a:r>
            <a:r>
              <a:rPr lang="en-GB" sz="2800" dirty="0"/>
              <a:t> z </a:t>
            </a:r>
            <a:r>
              <a:rPr lang="en-GB" sz="2800" dirty="0" err="1"/>
              <a:t>oblaki</a:t>
            </a:r>
            <a:r>
              <a:rPr lang="en-GB" sz="2800" dirty="0"/>
              <a:t>,</a:t>
            </a:r>
          </a:p>
          <a:p>
            <a:pPr marL="0" indent="0" algn="just" fontAlgn="auto">
              <a:spcAft>
                <a:spcPts val="0"/>
              </a:spcAft>
              <a:buFontTx/>
              <a:buNone/>
              <a:defRPr/>
            </a:pPr>
            <a:r>
              <a:rPr lang="en-GB" sz="2800" b="1" dirty="0" err="1">
                <a:solidFill>
                  <a:srgbClr val="0000FF"/>
                </a:solidFill>
              </a:rPr>
              <a:t>pretežno</a:t>
            </a:r>
            <a:r>
              <a:rPr lang="en-GB" sz="2800" b="1" dirty="0">
                <a:solidFill>
                  <a:srgbClr val="0000FF"/>
                </a:solidFill>
              </a:rPr>
              <a:t> </a:t>
            </a:r>
            <a:r>
              <a:rPr lang="en-GB" sz="2800" b="1" dirty="0" err="1">
                <a:solidFill>
                  <a:srgbClr val="0000FF"/>
                </a:solidFill>
              </a:rPr>
              <a:t>oblačno</a:t>
            </a:r>
            <a:r>
              <a:rPr lang="en-GB" sz="2800" dirty="0"/>
              <a:t>: </a:t>
            </a:r>
            <a:r>
              <a:rPr lang="en-GB" sz="2800" dirty="0" err="1"/>
              <a:t>velika</a:t>
            </a:r>
            <a:r>
              <a:rPr lang="en-GB" sz="2800" dirty="0"/>
              <a:t> </a:t>
            </a:r>
            <a:r>
              <a:rPr lang="en-GB" sz="2800" dirty="0" err="1"/>
              <a:t>večina</a:t>
            </a:r>
            <a:r>
              <a:rPr lang="en-GB" sz="2800" dirty="0"/>
              <a:t> </a:t>
            </a:r>
            <a:r>
              <a:rPr lang="en-GB" sz="2800" dirty="0" err="1"/>
              <a:t>neba</a:t>
            </a:r>
            <a:r>
              <a:rPr lang="en-GB" sz="2800" dirty="0"/>
              <a:t> je </a:t>
            </a:r>
            <a:r>
              <a:rPr lang="en-GB" sz="2800" dirty="0" err="1"/>
              <a:t>prekritega</a:t>
            </a:r>
            <a:r>
              <a:rPr lang="en-GB" sz="2800" dirty="0"/>
              <a:t> z </a:t>
            </a:r>
            <a:r>
              <a:rPr lang="en-GB" sz="2800" dirty="0" err="1"/>
              <a:t>oblaki</a:t>
            </a:r>
            <a:r>
              <a:rPr lang="en-GB" sz="2800" dirty="0"/>
              <a:t>, </a:t>
            </a:r>
            <a:r>
              <a:rPr lang="en-GB" sz="2800" dirty="0" err="1"/>
              <a:t>sem</a:t>
            </a:r>
            <a:r>
              <a:rPr lang="en-GB" sz="2800" dirty="0"/>
              <a:t> </a:t>
            </a:r>
            <a:r>
              <a:rPr lang="en-GB" sz="2800" dirty="0" err="1"/>
              <a:t>ter</a:t>
            </a:r>
            <a:r>
              <a:rPr lang="en-GB" sz="2800" dirty="0"/>
              <a:t> </a:t>
            </a:r>
            <a:r>
              <a:rPr lang="en-GB" sz="2800" dirty="0" err="1"/>
              <a:t>tja</a:t>
            </a:r>
            <a:r>
              <a:rPr lang="en-GB" sz="2800" dirty="0"/>
              <a:t> je </a:t>
            </a:r>
            <a:r>
              <a:rPr lang="en-GB" sz="2800" dirty="0" err="1"/>
              <a:t>še</a:t>
            </a:r>
            <a:r>
              <a:rPr lang="en-GB" sz="2800" dirty="0"/>
              <a:t> </a:t>
            </a:r>
            <a:r>
              <a:rPr lang="en-GB" sz="2800" dirty="0" err="1"/>
              <a:t>malo</a:t>
            </a:r>
            <a:r>
              <a:rPr lang="en-GB" sz="2800" dirty="0"/>
              <a:t> </a:t>
            </a:r>
            <a:r>
              <a:rPr lang="en-GB" sz="2800" dirty="0" err="1"/>
              <a:t>jasnega</a:t>
            </a:r>
            <a:r>
              <a:rPr lang="en-GB" sz="2800" dirty="0"/>
              <a:t> </a:t>
            </a:r>
            <a:r>
              <a:rPr lang="en-GB" sz="2800" dirty="0" err="1"/>
              <a:t>neba</a:t>
            </a:r>
            <a:r>
              <a:rPr lang="en-GB" sz="2800" dirty="0"/>
              <a:t>,</a:t>
            </a:r>
          </a:p>
          <a:p>
            <a:pPr marL="0" indent="0" algn="just" fontAlgn="auto">
              <a:spcAft>
                <a:spcPts val="0"/>
              </a:spcAft>
              <a:buFontTx/>
              <a:buNone/>
              <a:defRPr/>
            </a:pPr>
            <a:r>
              <a:rPr lang="en-GB" sz="2800" b="1" dirty="0" err="1">
                <a:solidFill>
                  <a:srgbClr val="0000FF"/>
                </a:solidFill>
              </a:rPr>
              <a:t>oblačno</a:t>
            </a:r>
            <a:r>
              <a:rPr lang="en-GB" sz="2800" dirty="0"/>
              <a:t>: </a:t>
            </a:r>
            <a:r>
              <a:rPr lang="en-GB" sz="2800" dirty="0" err="1"/>
              <a:t>nebo</a:t>
            </a:r>
            <a:r>
              <a:rPr lang="en-GB" sz="2800" dirty="0"/>
              <a:t> je </a:t>
            </a:r>
            <a:r>
              <a:rPr lang="en-GB" sz="2800" dirty="0" err="1"/>
              <a:t>povsem</a:t>
            </a:r>
            <a:r>
              <a:rPr lang="en-GB" sz="2800" dirty="0"/>
              <a:t> </a:t>
            </a:r>
            <a:r>
              <a:rPr lang="en-GB" sz="2800" dirty="0" err="1"/>
              <a:t>pokrito</a:t>
            </a:r>
            <a:r>
              <a:rPr lang="en-GB" sz="2800" dirty="0"/>
              <a:t> z </a:t>
            </a:r>
            <a:r>
              <a:rPr lang="en-GB" sz="2800" dirty="0" err="1"/>
              <a:t>oblaki</a:t>
            </a:r>
            <a:r>
              <a:rPr lang="en-GB" sz="2800" dirty="0"/>
              <a:t>, je </a:t>
            </a:r>
            <a:r>
              <a:rPr lang="en-GB" sz="2800" dirty="0" err="1"/>
              <a:t>brez</a:t>
            </a:r>
            <a:r>
              <a:rPr lang="en-GB" sz="2800" dirty="0"/>
              <a:t> </a:t>
            </a:r>
            <a:r>
              <a:rPr lang="en-GB" sz="2800" dirty="0" err="1"/>
              <a:t>jasnin</a:t>
            </a:r>
            <a:r>
              <a:rPr lang="en-GB" sz="2800" dirty="0"/>
              <a:t>.</a:t>
            </a:r>
          </a:p>
          <a:p>
            <a:pPr fontAlgn="auto">
              <a:spcAft>
                <a:spcPts val="0"/>
              </a:spcAft>
              <a:defRPr/>
            </a:pPr>
            <a:endParaRPr lang="sl-SI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006-Oblaki">
            <a:extLst>
              <a:ext uri="{FF2B5EF4-FFF2-40B4-BE49-F238E27FC236}">
                <a16:creationId xmlns:a16="http://schemas.microsoft.com/office/drawing/2014/main" id="{FB870848-8C60-4D5E-AA99-2704430C3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1">
            <a:extLst>
              <a:ext uri="{FF2B5EF4-FFF2-40B4-BE49-F238E27FC236}">
                <a16:creationId xmlns:a16="http://schemas.microsoft.com/office/drawing/2014/main" id="{D0A54ADD-E714-4D46-B59C-E3B47E08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r>
              <a:rPr lang="sl-SI" altLang="sl-SI"/>
              <a:t>VRSTE OBLAKOV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E61BA-7E53-47AA-9574-D3A55C8D5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85875"/>
            <a:ext cx="8229600" cy="5429250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GB" sz="5100" dirty="0" err="1"/>
              <a:t>Oblake</a:t>
            </a:r>
            <a:r>
              <a:rPr lang="en-GB" sz="5100" dirty="0"/>
              <a:t> </a:t>
            </a:r>
            <a:r>
              <a:rPr lang="en-GB" sz="5100" dirty="0" err="1"/>
              <a:t>razvrščamo</a:t>
            </a:r>
            <a:r>
              <a:rPr lang="en-GB" sz="5100" dirty="0"/>
              <a:t>:</a:t>
            </a:r>
          </a:p>
          <a:p>
            <a:pPr marL="514350" indent="-514350" fontAlgn="auto">
              <a:spcAft>
                <a:spcPts val="0"/>
              </a:spcAft>
              <a:buFontTx/>
              <a:buAutoNum type="alphaLcParenR"/>
              <a:defRPr/>
            </a:pPr>
            <a:r>
              <a:rPr lang="sl-SI" sz="5100" dirty="0"/>
              <a:t>po višini: </a:t>
            </a:r>
          </a:p>
          <a:p>
            <a:pPr marL="514350" indent="-514350" fontAlgn="auto">
              <a:spcAft>
                <a:spcPts val="0"/>
              </a:spcAft>
              <a:buFontTx/>
              <a:buChar char="-"/>
              <a:defRPr/>
            </a:pPr>
            <a:r>
              <a:rPr lang="en-GB" sz="5100" dirty="0" err="1"/>
              <a:t>nizki</a:t>
            </a:r>
            <a:r>
              <a:rPr lang="sl-SI" sz="5100" dirty="0"/>
              <a:t>, </a:t>
            </a:r>
          </a:p>
          <a:p>
            <a:pPr marL="514350" indent="-514350" fontAlgn="auto">
              <a:spcAft>
                <a:spcPts val="0"/>
              </a:spcAft>
              <a:buFontTx/>
              <a:buChar char="-"/>
              <a:defRPr/>
            </a:pPr>
            <a:r>
              <a:rPr lang="sl-SI" sz="5100" dirty="0" err="1"/>
              <a:t>s</a:t>
            </a:r>
            <a:r>
              <a:rPr lang="en-GB" sz="5100" dirty="0" err="1"/>
              <a:t>rednji</a:t>
            </a:r>
            <a:r>
              <a:rPr lang="sl-SI" sz="5100" dirty="0"/>
              <a:t> (alto), </a:t>
            </a:r>
          </a:p>
          <a:p>
            <a:pPr marL="514350" indent="-514350" fontAlgn="auto">
              <a:spcAft>
                <a:spcPts val="0"/>
              </a:spcAft>
              <a:buFontTx/>
              <a:buChar char="-"/>
              <a:defRPr/>
            </a:pPr>
            <a:r>
              <a:rPr lang="sl-SI" sz="5100" dirty="0"/>
              <a:t>v</a:t>
            </a:r>
            <a:r>
              <a:rPr lang="en-GB" sz="5100" dirty="0" err="1"/>
              <a:t>isoki</a:t>
            </a:r>
            <a:r>
              <a:rPr lang="sl-SI" sz="5100" dirty="0"/>
              <a:t> (ciro)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GB" sz="5100" dirty="0"/>
              <a:t>b) </a:t>
            </a:r>
            <a:r>
              <a:rPr lang="en-GB" sz="5100" dirty="0" err="1"/>
              <a:t>po</a:t>
            </a:r>
            <a:r>
              <a:rPr lang="en-GB" sz="5100" dirty="0"/>
              <a:t> </a:t>
            </a:r>
            <a:r>
              <a:rPr lang="en-GB" sz="5100" dirty="0" err="1"/>
              <a:t>obliki</a:t>
            </a:r>
            <a:r>
              <a:rPr lang="en-GB" sz="5100" dirty="0"/>
              <a:t>: 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GB" sz="5100" dirty="0"/>
              <a:t>	- </a:t>
            </a:r>
            <a:r>
              <a:rPr lang="sl-SI" sz="5100" dirty="0"/>
              <a:t>C</a:t>
            </a:r>
            <a:r>
              <a:rPr lang="en-GB" sz="5100" dirty="0" err="1"/>
              <a:t>irusi</a:t>
            </a:r>
            <a:r>
              <a:rPr lang="en-GB" sz="5100" dirty="0"/>
              <a:t> </a:t>
            </a:r>
            <a:r>
              <a:rPr lang="en-GB" sz="5100" dirty="0" err="1"/>
              <a:t>ali</a:t>
            </a:r>
            <a:r>
              <a:rPr lang="en-GB" sz="5100" dirty="0"/>
              <a:t> </a:t>
            </a:r>
            <a:r>
              <a:rPr lang="en-GB" sz="5100" dirty="0" err="1"/>
              <a:t>perjasti</a:t>
            </a:r>
            <a:r>
              <a:rPr lang="en-GB" sz="5100" dirty="0"/>
              <a:t> </a:t>
            </a:r>
            <a:r>
              <a:rPr lang="en-GB" sz="5100" dirty="0" err="1"/>
              <a:t>oblaki</a:t>
            </a:r>
            <a:r>
              <a:rPr lang="sl-SI" sz="5100" dirty="0"/>
              <a:t>,</a:t>
            </a:r>
            <a:endParaRPr lang="en-GB" sz="5100" dirty="0"/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GB" sz="5100" dirty="0"/>
              <a:t>	- </a:t>
            </a:r>
            <a:r>
              <a:rPr lang="sl-SI" sz="5100" dirty="0"/>
              <a:t>S</a:t>
            </a:r>
            <a:r>
              <a:rPr lang="en-GB" sz="5100" dirty="0" err="1"/>
              <a:t>tratusi</a:t>
            </a:r>
            <a:r>
              <a:rPr lang="en-GB" sz="5100" dirty="0"/>
              <a:t> </a:t>
            </a:r>
            <a:r>
              <a:rPr lang="en-GB" sz="5100" dirty="0" err="1"/>
              <a:t>ali</a:t>
            </a:r>
            <a:r>
              <a:rPr lang="en-GB" sz="5100" dirty="0"/>
              <a:t> </a:t>
            </a:r>
            <a:r>
              <a:rPr lang="en-GB" sz="5100" dirty="0" err="1"/>
              <a:t>slojasti</a:t>
            </a:r>
            <a:r>
              <a:rPr lang="en-GB" sz="5100" dirty="0"/>
              <a:t> </a:t>
            </a:r>
            <a:r>
              <a:rPr lang="en-GB" sz="5100" dirty="0" err="1"/>
              <a:t>oblaki</a:t>
            </a:r>
            <a:r>
              <a:rPr lang="sl-SI" sz="5100" dirty="0"/>
              <a:t>,</a:t>
            </a:r>
            <a:r>
              <a:rPr lang="en-GB" sz="5100" dirty="0"/>
              <a:t> 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GB" sz="5100" dirty="0"/>
              <a:t>	- </a:t>
            </a:r>
            <a:r>
              <a:rPr lang="sl-SI" sz="5100" dirty="0"/>
              <a:t>K</a:t>
            </a:r>
            <a:r>
              <a:rPr lang="en-GB" sz="5100" dirty="0"/>
              <a:t>um</a:t>
            </a:r>
            <a:r>
              <a:rPr lang="sl-SI" sz="5100" dirty="0"/>
              <a:t>u</a:t>
            </a:r>
            <a:r>
              <a:rPr lang="en-GB" sz="5100" dirty="0" err="1"/>
              <a:t>lusi</a:t>
            </a:r>
            <a:r>
              <a:rPr lang="en-GB" sz="5100" dirty="0"/>
              <a:t> </a:t>
            </a:r>
            <a:r>
              <a:rPr lang="en-GB" sz="5100" dirty="0" err="1"/>
              <a:t>ali</a:t>
            </a:r>
            <a:r>
              <a:rPr lang="en-GB" sz="5100" dirty="0"/>
              <a:t> </a:t>
            </a:r>
            <a:r>
              <a:rPr lang="en-GB" sz="5100" dirty="0" err="1"/>
              <a:t>kopasti</a:t>
            </a:r>
            <a:r>
              <a:rPr lang="en-GB" sz="5100" dirty="0"/>
              <a:t> </a:t>
            </a:r>
            <a:r>
              <a:rPr lang="en-GB" sz="5100" dirty="0" err="1"/>
              <a:t>oblaki</a:t>
            </a:r>
            <a:endParaRPr lang="sl-SI" sz="5100" dirty="0"/>
          </a:p>
          <a:p>
            <a:pPr indent="11113" fontAlgn="auto">
              <a:spcAft>
                <a:spcPts val="0"/>
              </a:spcAft>
              <a:buFontTx/>
              <a:buNone/>
              <a:defRPr/>
            </a:pPr>
            <a:r>
              <a:rPr lang="sl-SI" sz="5100" dirty="0"/>
              <a:t>- Nimbusi ali padavinski oblaki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sl-SI" sz="5100" dirty="0"/>
              <a:t>c) posebni oblaki (sledi letal)</a:t>
            </a:r>
            <a:endParaRPr lang="en-GB" sz="5100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2F9A7A4E-AB95-47F3-ADD8-34787943A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NIZKI OBLAK</a:t>
            </a:r>
          </a:p>
        </p:txBody>
      </p:sp>
      <p:pic>
        <p:nvPicPr>
          <p:cNvPr id="6147" name="Picture 5" descr="D:\Oki4\93foto\01mi\04\07dugi-otok_avg04\stratokumulus.JPG">
            <a:extLst>
              <a:ext uri="{FF2B5EF4-FFF2-40B4-BE49-F238E27FC236}">
                <a16:creationId xmlns:a16="http://schemas.microsoft.com/office/drawing/2014/main" id="{721D1D04-DB6C-444F-8E66-DB7B96EE7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7">
            <a:extLst>
              <a:ext uri="{FF2B5EF4-FFF2-40B4-BE49-F238E27FC236}">
                <a16:creationId xmlns:a16="http://schemas.microsoft.com/office/drawing/2014/main" id="{C462700B-A1B9-47B2-AFD9-EF69E1EC5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38" y="214313"/>
            <a:ext cx="5857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sl-SI" altLang="sl-SI" sz="5400"/>
              <a:t>NIZKI OBLAKI</a:t>
            </a:r>
          </a:p>
        </p:txBody>
      </p:sp>
      <p:sp>
        <p:nvSpPr>
          <p:cNvPr id="6149" name="TextBox 8">
            <a:extLst>
              <a:ext uri="{FF2B5EF4-FFF2-40B4-BE49-F238E27FC236}">
                <a16:creationId xmlns:a16="http://schemas.microsoft.com/office/drawing/2014/main" id="{9C32788A-2E9E-4B20-AD30-944537B6E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214438"/>
            <a:ext cx="90725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sl-SI" altLang="sl-SI" sz="3200"/>
              <a:t>To so ponavadi nevihtni oblaki. </a:t>
            </a:r>
          </a:p>
          <a:p>
            <a:pPr algn="just"/>
            <a:r>
              <a:rPr lang="sl-SI" altLang="sl-SI" sz="3200"/>
              <a:t>Nahajajo se 0,1 do 2 km visoko. </a:t>
            </a:r>
          </a:p>
          <a:p>
            <a:pPr algn="just"/>
            <a:r>
              <a:rPr lang="en-GB" altLang="sl-SI" sz="3200"/>
              <a:t>Temperatura je od -10</a:t>
            </a:r>
            <a:r>
              <a:rPr lang="en-GB" altLang="sl-SI" sz="3200">
                <a:sym typeface="Symbol" panose="05050102010706020507" pitchFamily="18" charset="2"/>
              </a:rPr>
              <a:t></a:t>
            </a:r>
            <a:r>
              <a:rPr lang="en-GB" altLang="sl-SI" sz="3200"/>
              <a:t>C navzgor.</a:t>
            </a:r>
            <a:r>
              <a:rPr lang="sl-SI" altLang="sl-SI" sz="3200"/>
              <a:t> </a:t>
            </a:r>
          </a:p>
        </p:txBody>
      </p:sp>
      <p:sp>
        <p:nvSpPr>
          <p:cNvPr id="6150" name="Rectangle 9">
            <a:extLst>
              <a:ext uri="{FF2B5EF4-FFF2-40B4-BE49-F238E27FC236}">
                <a16:creationId xmlns:a16="http://schemas.microsoft.com/office/drawing/2014/main" id="{15FAEF2E-F916-4D76-B0B6-243C7BD04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400" y="6143625"/>
            <a:ext cx="2763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sl-SI" altLang="sl-SI">
                <a:solidFill>
                  <a:schemeClr val="bg1"/>
                </a:solidFill>
              </a:rPr>
              <a:t>PRIMER: STRATOKUMULUSI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94BE4FB2-C99E-43BF-AC33-624A19CAC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98F93D50-A5F0-481A-9F01-1C1FC1219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7172" name="Picture 4" descr="D:\Oki4\4letnik\1toplota\meteorologija\oblaki\se\Ac2.jpeg">
            <a:extLst>
              <a:ext uri="{FF2B5EF4-FFF2-40B4-BE49-F238E27FC236}">
                <a16:creationId xmlns:a16="http://schemas.microsoft.com/office/drawing/2014/main" id="{B507C897-8BE2-4265-8FBF-045F4E704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7">
            <a:extLst>
              <a:ext uri="{FF2B5EF4-FFF2-40B4-BE49-F238E27FC236}">
                <a16:creationId xmlns:a16="http://schemas.microsoft.com/office/drawing/2014/main" id="{7160E781-519D-4B8D-963A-2807E0947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214313"/>
            <a:ext cx="48577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5400"/>
              <a:t>SREDNJI OBLAKI</a:t>
            </a:r>
          </a:p>
        </p:txBody>
      </p:sp>
      <p:sp>
        <p:nvSpPr>
          <p:cNvPr id="7174" name="TextBox 8">
            <a:extLst>
              <a:ext uri="{FF2B5EF4-FFF2-40B4-BE49-F238E27FC236}">
                <a16:creationId xmlns:a16="http://schemas.microsoft.com/office/drawing/2014/main" id="{D196F534-7B70-4A86-8E5C-1F2345BCC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285875"/>
            <a:ext cx="8358187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sl-SI" sz="3200">
                <a:solidFill>
                  <a:schemeClr val="bg1"/>
                </a:solidFill>
              </a:rPr>
              <a:t>So iz ledu in vode. </a:t>
            </a:r>
            <a:endParaRPr lang="sl-SI" altLang="sl-SI" sz="3200">
              <a:solidFill>
                <a:schemeClr val="bg1"/>
              </a:solidFill>
            </a:endParaRPr>
          </a:p>
          <a:p>
            <a:r>
              <a:rPr lang="en-GB" altLang="sl-SI" sz="3200">
                <a:solidFill>
                  <a:schemeClr val="bg1"/>
                </a:solidFill>
              </a:rPr>
              <a:t>Nahajajo se od 3 do 6 km visoko.</a:t>
            </a:r>
            <a:endParaRPr lang="sl-SI" altLang="sl-SI" sz="3200">
              <a:solidFill>
                <a:schemeClr val="bg1"/>
              </a:solidFill>
            </a:endParaRPr>
          </a:p>
          <a:p>
            <a:r>
              <a:rPr lang="sl-SI" altLang="sl-SI" sz="3200">
                <a:solidFill>
                  <a:schemeClr val="bg1"/>
                </a:solidFill>
              </a:rPr>
              <a:t>Temparatura je med </a:t>
            </a:r>
            <a:r>
              <a:rPr lang="en-GB" altLang="sl-SI" sz="3200">
                <a:solidFill>
                  <a:schemeClr val="bg1"/>
                </a:solidFill>
              </a:rPr>
              <a:t>-10</a:t>
            </a:r>
            <a:r>
              <a:rPr lang="en-GB" altLang="sl-SI" sz="3200">
                <a:solidFill>
                  <a:schemeClr val="bg1"/>
                </a:solidFill>
                <a:sym typeface="Symbol" panose="05050102010706020507" pitchFamily="18" charset="2"/>
              </a:rPr>
              <a:t></a:t>
            </a:r>
            <a:r>
              <a:rPr lang="en-GB" altLang="sl-SI" sz="3200">
                <a:solidFill>
                  <a:schemeClr val="bg1"/>
                </a:solidFill>
              </a:rPr>
              <a:t>C in -35</a:t>
            </a:r>
            <a:r>
              <a:rPr lang="en-GB" altLang="sl-SI" sz="3200">
                <a:solidFill>
                  <a:schemeClr val="bg1"/>
                </a:solidFill>
                <a:sym typeface="Symbol" panose="05050102010706020507" pitchFamily="18" charset="2"/>
              </a:rPr>
              <a:t></a:t>
            </a:r>
            <a:r>
              <a:rPr lang="en-GB" altLang="sl-SI" sz="3200">
                <a:solidFill>
                  <a:schemeClr val="bg1"/>
                </a:solidFill>
              </a:rPr>
              <a:t>C.</a:t>
            </a:r>
            <a:endParaRPr lang="sl-SI" altLang="sl-SI" sz="3200">
              <a:solidFill>
                <a:schemeClr val="bg1"/>
              </a:solidFill>
            </a:endParaRPr>
          </a:p>
          <a:p>
            <a:r>
              <a:rPr lang="sl-SI" altLang="sl-SI" sz="32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175" name="Rectangle 9">
            <a:extLst>
              <a:ext uri="{FF2B5EF4-FFF2-40B4-BE49-F238E27FC236}">
                <a16:creationId xmlns:a16="http://schemas.microsoft.com/office/drawing/2014/main" id="{06D9B27F-3E92-4227-ABAC-BFB9E24DD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9063" y="6215063"/>
            <a:ext cx="2520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/>
              <a:t>PRIMER: ALTOKUMULUSI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4219F09B-4029-409E-96A7-CBEA27BB8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DDCD259B-4E54-4621-83B3-CC7F3DB29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8196" name="Picture 4" descr="D:\Oki4\4letnik\1toplota\meteorologija\oblaki\se\Cc1.jpeg">
            <a:extLst>
              <a:ext uri="{FF2B5EF4-FFF2-40B4-BE49-F238E27FC236}">
                <a16:creationId xmlns:a16="http://schemas.microsoft.com/office/drawing/2014/main" id="{AEBE56F2-44FE-4784-832A-7D3B49244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4">
            <a:extLst>
              <a:ext uri="{FF2B5EF4-FFF2-40B4-BE49-F238E27FC236}">
                <a16:creationId xmlns:a16="http://schemas.microsoft.com/office/drawing/2014/main" id="{2F3EAA16-0175-46B7-9CDC-948498848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214313"/>
            <a:ext cx="62150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sl-SI" altLang="sl-SI" sz="5400"/>
              <a:t>VISOKI OBLAKI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20A7EC-4790-4830-9272-D91AD7447A0F}"/>
              </a:ext>
            </a:extLst>
          </p:cNvPr>
          <p:cNvSpPr/>
          <p:nvPr/>
        </p:nvSpPr>
        <p:spPr>
          <a:xfrm>
            <a:off x="3143250" y="6143625"/>
            <a:ext cx="25654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PRIMER: CIROKUMULUSI</a:t>
            </a:r>
          </a:p>
        </p:txBody>
      </p:sp>
      <p:sp>
        <p:nvSpPr>
          <p:cNvPr id="8199" name="Rectangle 6">
            <a:extLst>
              <a:ext uri="{FF2B5EF4-FFF2-40B4-BE49-F238E27FC236}">
                <a16:creationId xmlns:a16="http://schemas.microsoft.com/office/drawing/2014/main" id="{4230B5BE-D04D-490D-91BE-E06035352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1214438"/>
            <a:ext cx="87153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sl-SI" sz="3200"/>
              <a:t>So iz ledenih kristalčkov.</a:t>
            </a:r>
            <a:r>
              <a:rPr lang="sl-SI" altLang="sl-SI" sz="3200"/>
              <a:t> </a:t>
            </a:r>
          </a:p>
          <a:p>
            <a:r>
              <a:rPr lang="sl-SI" altLang="sl-SI" sz="3200"/>
              <a:t>Temparatura </a:t>
            </a:r>
            <a:r>
              <a:rPr lang="en-GB" altLang="sl-SI" sz="3200"/>
              <a:t>je nižja od </a:t>
            </a:r>
            <a:r>
              <a:rPr lang="sl-SI" altLang="sl-SI" sz="3200"/>
              <a:t>-</a:t>
            </a:r>
            <a:r>
              <a:rPr lang="en-GB" altLang="sl-SI" sz="3200"/>
              <a:t>35</a:t>
            </a:r>
            <a:r>
              <a:rPr lang="en-GB" altLang="sl-SI" sz="3200">
                <a:sym typeface="Symbol" panose="05050102010706020507" pitchFamily="18" charset="2"/>
              </a:rPr>
              <a:t></a:t>
            </a:r>
            <a:r>
              <a:rPr lang="en-GB" altLang="sl-SI" sz="3200"/>
              <a:t>C.</a:t>
            </a:r>
            <a:endParaRPr lang="sl-SI" altLang="sl-SI" sz="3200"/>
          </a:p>
          <a:p>
            <a:r>
              <a:rPr lang="sl-SI" altLang="sl-SI" sz="3200"/>
              <a:t>So na višini nad 6 km.</a:t>
            </a:r>
            <a:endParaRPr lang="en-GB" altLang="sl-SI" sz="3200"/>
          </a:p>
          <a:p>
            <a:r>
              <a:rPr lang="en-GB" altLang="sl-SI" sz="3200"/>
              <a:t> </a:t>
            </a:r>
            <a:endParaRPr lang="sl-SI" altLang="sl-SI" sz="3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D959AEF1-2198-44EF-97CF-271B44998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3B630EF2-7A38-422D-B058-B3F8272FC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9220" name="Picture 4" descr="CIRRUS">
            <a:extLst>
              <a:ext uri="{FF2B5EF4-FFF2-40B4-BE49-F238E27FC236}">
                <a16:creationId xmlns:a16="http://schemas.microsoft.com/office/drawing/2014/main" id="{AC9C676C-0872-4CCB-B40F-9CBBD6D74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4">
            <a:extLst>
              <a:ext uri="{FF2B5EF4-FFF2-40B4-BE49-F238E27FC236}">
                <a16:creationId xmlns:a16="http://schemas.microsoft.com/office/drawing/2014/main" id="{490D6F25-2929-4ADB-8786-785A5511D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88" y="214313"/>
            <a:ext cx="4143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5400"/>
              <a:t>      CIRUS</a:t>
            </a:r>
          </a:p>
        </p:txBody>
      </p:sp>
      <p:sp>
        <p:nvSpPr>
          <p:cNvPr id="9222" name="TextBox 5">
            <a:extLst>
              <a:ext uri="{FF2B5EF4-FFF2-40B4-BE49-F238E27FC236}">
                <a16:creationId xmlns:a16="http://schemas.microsoft.com/office/drawing/2014/main" id="{C12A156A-3F73-4A7B-8793-99626B438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1428750"/>
            <a:ext cx="871537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3200">
                <a:solidFill>
                  <a:schemeClr val="bg1"/>
                </a:solidFill>
              </a:rPr>
              <a:t>Visok – štrenast na višinah nad 6 km.</a:t>
            </a:r>
          </a:p>
          <a:p>
            <a:r>
              <a:rPr lang="sl-SI" altLang="sl-SI" sz="3200">
                <a:solidFill>
                  <a:schemeClr val="bg1"/>
                </a:solidFill>
              </a:rPr>
              <a:t>Je iz ledenih kristalov.</a:t>
            </a:r>
          </a:p>
          <a:p>
            <a:r>
              <a:rPr lang="sl-SI" altLang="sl-SI" sz="3200">
                <a:solidFill>
                  <a:schemeClr val="bg1"/>
                </a:solidFill>
              </a:rPr>
              <a:t>Pojavi se ob lepem vremenu,  je tanek  in obrnjen v smeri vetra na višini, kjer se nahaja.</a:t>
            </a:r>
          </a:p>
          <a:p>
            <a:r>
              <a:rPr lang="sl-SI" altLang="sl-SI" sz="3200">
                <a:solidFill>
                  <a:schemeClr val="bg1"/>
                </a:solidFill>
              </a:rPr>
              <a:t>Lahko je tudi znak da prihaja slabo vreme.</a:t>
            </a:r>
            <a:endParaRPr lang="en-US" altLang="sl-SI" sz="3200">
              <a:solidFill>
                <a:schemeClr val="bg1"/>
              </a:solidFill>
            </a:endParaRPr>
          </a:p>
          <a:p>
            <a:endParaRPr lang="sl-SI" altLang="sl-SI" sz="3200"/>
          </a:p>
          <a:p>
            <a:endParaRPr lang="sl-SI" altLang="sl-SI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45953173-AE55-42A4-A325-804669973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8AED392B-136E-470E-8C98-EBF76756B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0244" name="Picture 3" descr="stratus">
            <a:extLst>
              <a:ext uri="{FF2B5EF4-FFF2-40B4-BE49-F238E27FC236}">
                <a16:creationId xmlns:a16="http://schemas.microsoft.com/office/drawing/2014/main" id="{5C84B856-7DB9-4B4B-836C-EC393156F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5">
            <a:extLst>
              <a:ext uri="{FF2B5EF4-FFF2-40B4-BE49-F238E27FC236}">
                <a16:creationId xmlns:a16="http://schemas.microsoft.com/office/drawing/2014/main" id="{F13845C0-608B-4AEC-9359-BA4292F0C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0" y="285750"/>
            <a:ext cx="4214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10246" name="TextBox 6">
            <a:extLst>
              <a:ext uri="{FF2B5EF4-FFF2-40B4-BE49-F238E27FC236}">
                <a16:creationId xmlns:a16="http://schemas.microsoft.com/office/drawing/2014/main" id="{ACC570C0-6960-45BF-AF90-1B0C097CF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85750"/>
            <a:ext cx="4714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sl-SI" altLang="sl-SI" sz="5400"/>
              <a:t>STRATUS</a:t>
            </a:r>
          </a:p>
        </p:txBody>
      </p:sp>
      <p:sp>
        <p:nvSpPr>
          <p:cNvPr id="10247" name="TextBox 7">
            <a:extLst>
              <a:ext uri="{FF2B5EF4-FFF2-40B4-BE49-F238E27FC236}">
                <a16:creationId xmlns:a16="http://schemas.microsoft.com/office/drawing/2014/main" id="{4E065073-CBFF-4033-9129-8344850B5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1428750"/>
            <a:ext cx="8715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10248" name="TextBox 8">
            <a:extLst>
              <a:ext uri="{FF2B5EF4-FFF2-40B4-BE49-F238E27FC236}">
                <a16:creationId xmlns:a16="http://schemas.microsoft.com/office/drawing/2014/main" id="{759FDFBE-2298-420F-8638-C678D7A63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428750"/>
            <a:ext cx="8072438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3200">
                <a:solidFill>
                  <a:schemeClr val="bg1"/>
                </a:solidFill>
              </a:rPr>
              <a:t>Plastovit in je iz vodnih kapljic.</a:t>
            </a:r>
          </a:p>
          <a:p>
            <a:r>
              <a:rPr lang="sl-SI" altLang="sl-SI" sz="3200">
                <a:solidFill>
                  <a:schemeClr val="bg1"/>
                </a:solidFill>
              </a:rPr>
              <a:t>Pojavlja se na višini do 2 km.</a:t>
            </a:r>
          </a:p>
          <a:p>
            <a:pPr algn="just"/>
            <a:r>
              <a:rPr lang="sl-SI" altLang="sl-SI" sz="3200">
                <a:solidFill>
                  <a:schemeClr val="bg1"/>
                </a:solidFill>
              </a:rPr>
              <a:t>Običajno se pojavi kot nepretrgana oblačna plast, ki lahko predstavlja oviro za pilote, saj lahko zakriva hribe. </a:t>
            </a:r>
          </a:p>
          <a:p>
            <a:endParaRPr lang="sl-SI" altLang="sl-SI" sz="3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491</Words>
  <Application>Microsoft Office PowerPoint</Application>
  <PresentationFormat>On-screen Show (4:3)</PresentationFormat>
  <Paragraphs>84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Chiller</vt:lpstr>
      <vt:lpstr>Comic Sans MS</vt:lpstr>
      <vt:lpstr>Times New Roman</vt:lpstr>
      <vt:lpstr>Office Theme</vt:lpstr>
      <vt:lpstr>PowerPoint Presentation</vt:lpstr>
      <vt:lpstr>KAJ JE OBLAK ?</vt:lpstr>
      <vt:lpstr>OBLAČNOST</vt:lpstr>
      <vt:lpstr>VRSTE OBLAKOV</vt:lpstr>
      <vt:lpstr>NIZKI OBLAK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2019-05-31T08:40:38Z</dcterms:created>
  <dcterms:modified xsi:type="dcterms:W3CDTF">2019-05-31T08:40:38Z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