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1pPr>
    <a:lvl2pPr marL="4318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2pPr>
    <a:lvl3pPr marL="6477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3pPr>
    <a:lvl4pPr marL="8636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4pPr>
    <a:lvl5pPr marL="10795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A06A0163-B40E-4D0A-A455-E0A00C38267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C7658C2-4261-4604-8E2E-5B82297FEA4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F5C391D-6085-4408-B85C-2254D83B60E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A69A697-C2B6-4E6C-9C41-2F77A0ED26E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57A469B-A706-435F-86E7-033F837DE82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GB" altLang="sl-SI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4517252-7607-4F8B-AE76-968F94DE71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212F88FC-73E9-4001-BA75-D9A3C32F39F4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6F64F8EA-6B78-4C92-8407-5F223DF7CDB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DAA0FC-EACF-42E6-9511-124E7C9445F4}" type="slidenum">
              <a:rPr lang="en-GB" altLang="sl-SI"/>
              <a:pPr/>
              <a:t>1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9023F395-5CA3-4724-B7F7-2B9022335B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D44031-011D-49DF-8A50-387986A3C8E4}" type="slidenum">
              <a:rPr lang="en-GB" altLang="sl-SI"/>
              <a:pPr/>
              <a:t>10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22281A0E-7104-4274-A8DF-3C20C6C38DC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B4BA5C-9F3E-43E7-837E-1B931A36C204}" type="slidenum">
              <a:rPr lang="en-GB" altLang="sl-SI"/>
              <a:pPr/>
              <a:t>2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BE358168-794A-4C2A-9D74-C54E07F1E2C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E0ADF5-1573-4A80-A583-7D7AED443CB9}" type="slidenum">
              <a:rPr lang="en-GB" altLang="sl-SI"/>
              <a:pPr/>
              <a:t>3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6B3AF0AE-E57E-48D4-9112-10D81F9F526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D4057C-2658-4897-A082-E7B4DDBDBBB0}" type="slidenum">
              <a:rPr lang="en-GB" altLang="sl-SI"/>
              <a:pPr/>
              <a:t>4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B5E74E14-EF3C-4EA8-BCA5-5B08B5F77C9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D69683-687E-44F6-B322-263E1127D46A}" type="slidenum">
              <a:rPr lang="en-GB" altLang="sl-SI"/>
              <a:pPr/>
              <a:t>5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D0C68846-8197-425B-AFF9-D6A2CE0E8D4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51BAEA-3D8E-4CF7-98C6-3DF1C935BCA2}" type="slidenum">
              <a:rPr lang="en-GB" altLang="sl-SI"/>
              <a:pPr/>
              <a:t>6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A18AF807-45E0-4FCC-A2B8-A8B2EF381A7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EDC3A1-CF8A-4792-AB8C-8EFF44ACA5BF}" type="slidenum">
              <a:rPr lang="en-GB" altLang="sl-SI"/>
              <a:pPr/>
              <a:t>7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4F16F037-EAC5-46CA-BD6F-0BB821AEA99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1BF2A2-89E1-4FF3-8BC3-B4B6D3653021}" type="slidenum">
              <a:rPr lang="en-GB" altLang="sl-SI"/>
              <a:pPr/>
              <a:t>8</a:t>
            </a:fld>
            <a:endParaRPr lang="en-GB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E8FBB3AA-9A20-4F63-8BD3-E16A1D455BB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7A25DB-970F-425C-AC7D-3DBC3D5667DC}" type="slidenum">
              <a:rPr lang="en-GB" altLang="sl-SI"/>
              <a:pPr/>
              <a:t>9</a:t>
            </a:fld>
            <a:endParaRPr lang="en-GB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FA29-569A-41D8-AFCC-A7FE62772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CBDE6-1528-42F0-B410-25B15003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0B35-D832-4C24-A49C-55406C8EF0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9C6E3-B6EB-4BB4-911B-C6F47BB4E8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0BC9D-B057-4FF8-9C3E-3B45226D5E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67ECCA-AAF3-43C5-A579-080560495BCC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0495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FD28-BB0F-4F6C-A0D2-8A6985146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67A65-2CE8-4B0D-BD99-0D5BB2629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B5C87-E158-4559-99B0-4B0DA60328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E43D5-DE8D-4750-83F0-ADB319E895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9FEA5-0792-43BF-AF08-B807FD8E2D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A8CC6B-D00A-4E90-A50F-17CD12846D7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554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D5F982-5746-4A8E-9B9F-8C0F0F513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3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121F9-1896-4229-AD31-534C353DC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3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DE948-AAEB-44A0-BA83-10BF854FA93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59CF8-B687-4D4D-8690-4A0DBA7E00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F4987-1328-4F1D-9F17-1935DFF6D8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2996EA-F1F1-4603-9B82-4FB80622B225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79279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90C7B-CF3F-4ED5-99B4-AA8284C7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0E7A6-A34A-464A-80FF-600B8B5DE80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357938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476A7-8F76-4152-8C08-C4613DDF052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357938"/>
            <a:ext cx="2892425" cy="361950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FF36A-FA86-4CF6-8041-3EE894612C8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1613" y="6357938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fld id="{67664CAF-51BC-4FE1-9876-59DE21752841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0609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25850-4554-44A9-BD75-46116D4A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24EAE-5556-4387-AC1C-8BB7D008F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6FEFC-AE67-44B8-BD58-2388AA116B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FF450-51CF-4E6C-8A6D-AE80BC1EBB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D16A-E4FA-4561-8487-1B0C5D8BFF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66DBC6-094A-4D58-A97A-BDF9FC20DE7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52454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6290E-F85B-4BD6-9C07-610862DD8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F316E-B95E-4B7D-90DC-ED8C8E105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9325C-DD33-4327-9B8C-211455E05BF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2D1FE-CD4D-4C8C-9CED-13DDBFBDA3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2EEFB-D83A-452B-BA0F-945F471270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456E40-6296-4CEE-9954-8BE1A8BA040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7107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56B76-1403-40B4-9772-021A539E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00D19-92A8-4915-ACB6-529F8127F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1788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522FD-9545-4F3F-9871-B0F588395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1788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6250C-1446-4DEC-B418-7F99B3A58DA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1F6A-D129-48C7-9CED-846E7E2F05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3B23D-845A-4967-BB82-79B6E26EB6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A31C60-7551-4225-8815-3B0CEE7D4D6C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64935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AF4D7-09B4-4A76-BFBC-4EEF47AB5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0DA76-163E-4342-AC81-A0932C3ED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EF2B3-F003-4E96-93B3-59670B71F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C343E3-AE0A-4B7D-8E2A-0553AFA627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CDDA83-E066-4825-A35C-C400B9D40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C8B4CB-68AC-4EAF-8F53-3CC8EB1324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FBFCDA-CA39-4799-9078-2A31256C43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EFEE7E-67F8-408B-A45C-B177F89A1E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CDBACB-FC01-420B-8905-FE3521C2F89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00884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BA518-FD61-4600-820B-61EC8121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1C1CB-4653-4ED2-9D1E-CADC7C2532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41DE4-7C03-4BA6-A436-9E87B806AD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AD76-482A-465E-B077-80D223F2B9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262D1F-D281-4690-8E06-0E24ECA1057B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08656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E9B83-F134-4B50-9D23-EE5355EDF8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0C4C1-BC41-4D4B-AD53-0567FFF16D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83A1E-E5BE-41E3-8656-6E4D797353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C8C2FF-0A14-4B5C-8666-A59415709EA4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2539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2ACB-9FAF-4E45-90D9-731A0D53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55010-5C1E-4805-AF88-E688925BB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60D84-1CE0-49F2-8E2C-875A20675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59D03-EECF-440A-9FCD-142CB7CF20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54DCD-4F94-4CE2-B9F6-FFC477D2CC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ADEFE-C579-4A59-9F04-A26F3684E3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2DAAC2-A9D2-4CCC-8C0D-6B874CD5184C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6570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55A1C-19E8-477F-80D3-1AE3E7782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ED3D04-18E0-41F2-B7EA-BD5C7AE2D8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337AA-E263-459B-AB9D-89F50C8AB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5318F-D20F-4571-A15E-F7A7DD1EAEF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9044C-E468-48BB-824F-25626C57C9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E0042-CFA2-4D38-92A5-F96B0DDB03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5E509F-8736-4504-AA79-95A8A7741AB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22086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F243E"/>
            </a:gs>
            <a:gs pos="100000">
              <a:srgbClr val="A603A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1C3B7208-6CAC-4778-A579-0CF7880AD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847DAA77-347F-42BB-8964-8751F53A7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1788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4AF968-2834-42B5-8CEF-74F6A87F994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7938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8000"/>
              </a:lnSpc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endParaRPr lang="en-GB" altLang="sl-SI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B5872F8-E716-44E7-821E-CF1BAD523CF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7938"/>
            <a:ext cx="2892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8000"/>
              </a:lnSpc>
              <a:tabLst>
                <a:tab pos="723900" algn="l"/>
                <a:tab pos="1447800" algn="l"/>
                <a:tab pos="2171700" algn="l"/>
              </a:tabLst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endParaRPr lang="en-GB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7979BC-ADE9-47E2-9E29-9E67E94F652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1613" y="6357938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8000"/>
              </a:lnSpc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fld id="{3BEC974E-45FF-44D2-B37F-51C7672B981F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2pPr>
      <a:lvl3pPr marL="647700" indent="-2159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3pPr>
      <a:lvl4pPr marL="863600" indent="-2159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4pPr>
      <a:lvl5pPr marL="1079500" indent="-2159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5pPr>
      <a:lvl6pPr marL="1536700" indent="-2159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6pPr>
      <a:lvl7pPr marL="1993900" indent="-2159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7pPr>
      <a:lvl8pPr marL="2451100" indent="-2159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8pPr>
      <a:lvl9pPr marL="2908300" indent="-215900" algn="ctr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Calibri" panose="020F050202020403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 hangingPunct="0">
        <a:lnSpc>
          <a:spcPct val="98000"/>
        </a:lnSpc>
        <a:spcBef>
          <a:spcPts val="775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 hangingPunct="0">
        <a:lnSpc>
          <a:spcPct val="98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4588" indent="-230188" algn="l" defTabSz="449263" rtl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1788" indent="-230188" algn="l" defTabSz="449263" rtl="0" fontAlgn="base" hangingPunct="0">
        <a:lnSpc>
          <a:spcPct val="98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8988" indent="-230188" algn="l" defTabSz="449263" rtl="0" fontAlgn="base" hangingPunct="0">
        <a:lnSpc>
          <a:spcPct val="98000"/>
        </a:lnSpc>
        <a:spcBef>
          <a:spcPts val="48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62D67C8F-82F6-435A-81E3-F90CF0F43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2130425"/>
            <a:ext cx="7772400" cy="14684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sl-SI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KATASTROFALNI VREMENSKI POJAVI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D2D4B761-32A6-452B-BF42-4B7CB3E3019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7788"/>
            <a:ext cx="6400800" cy="1752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altLang="sl-SI" sz="3600">
                <a:solidFill>
                  <a:srgbClr val="C531B0"/>
                </a:solidFill>
              </a:rPr>
              <a:t>Orkani, tornadi, močne nevihte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F25F6ECF-6DA6-483B-A759-65F5C7BF7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NAPOVEDOVANJE in VIRI ENERGIJE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D260DBCC-43B2-405A-9684-ACC903048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525962"/>
          </a:xfrm>
          <a:ln/>
        </p:spPr>
        <p:txBody>
          <a:bodyPr/>
          <a:lstStyle/>
          <a:p>
            <a:pPr>
              <a:lnSpc>
                <a:spcPct val="78000"/>
              </a:lnSpc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3000" dirty="0" err="1"/>
              <a:t>Tornade</a:t>
            </a:r>
            <a:r>
              <a:rPr lang="en-GB" altLang="sl-SI" sz="3000" dirty="0"/>
              <a:t> se je </a:t>
            </a:r>
            <a:r>
              <a:rPr lang="en-GB" altLang="sl-SI" sz="3000" dirty="0" err="1"/>
              <a:t>dati</a:t>
            </a:r>
            <a:r>
              <a:rPr lang="en-GB" altLang="sl-SI" sz="3000" dirty="0"/>
              <a:t> </a:t>
            </a:r>
            <a:r>
              <a:rPr lang="en-GB" altLang="sl-SI" sz="3000" dirty="0" err="1"/>
              <a:t>napovedati</a:t>
            </a:r>
            <a:r>
              <a:rPr lang="en-GB" altLang="sl-SI" sz="3000" dirty="0"/>
              <a:t>, </a:t>
            </a:r>
            <a:r>
              <a:rPr lang="en-GB" altLang="sl-SI" sz="3000" dirty="0" err="1"/>
              <a:t>vendar</a:t>
            </a:r>
            <a:r>
              <a:rPr lang="en-GB" altLang="sl-SI" sz="3000" dirty="0"/>
              <a:t> v </a:t>
            </a:r>
            <a:r>
              <a:rPr lang="en-GB" altLang="sl-SI" sz="3000" dirty="0" err="1"/>
              <a:t>omejenm</a:t>
            </a:r>
            <a:r>
              <a:rPr lang="en-GB" altLang="sl-SI" sz="3000" dirty="0"/>
              <a:t> </a:t>
            </a:r>
            <a:r>
              <a:rPr lang="en-GB" altLang="sl-SI" sz="3000" dirty="0" err="1"/>
              <a:t>okvirju</a:t>
            </a:r>
            <a:endParaRPr lang="en-GB" altLang="sl-SI" sz="3000" dirty="0"/>
          </a:p>
          <a:p>
            <a:pPr>
              <a:lnSpc>
                <a:spcPct val="78000"/>
              </a:lnSpc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3000" dirty="0"/>
              <a:t>Za </a:t>
            </a:r>
            <a:r>
              <a:rPr lang="en-GB" altLang="sl-SI" sz="3000" dirty="0" err="1"/>
              <a:t>nastanek</a:t>
            </a:r>
            <a:r>
              <a:rPr lang="en-GB" altLang="sl-SI" sz="3000" dirty="0"/>
              <a:t> </a:t>
            </a:r>
            <a:r>
              <a:rPr lang="en-GB" altLang="sl-SI" sz="3000" dirty="0" err="1"/>
              <a:t>neviht</a:t>
            </a:r>
            <a:r>
              <a:rPr lang="en-GB" altLang="sl-SI" sz="3000" dirty="0"/>
              <a:t> in </a:t>
            </a:r>
            <a:r>
              <a:rPr lang="en-GB" altLang="sl-SI" sz="3000" dirty="0" err="1"/>
              <a:t>tornadov</a:t>
            </a:r>
            <a:r>
              <a:rPr lang="en-GB" altLang="sl-SI" sz="3000" dirty="0"/>
              <a:t> je </a:t>
            </a:r>
            <a:r>
              <a:rPr lang="en-GB" altLang="sl-SI" sz="3000" dirty="0" err="1"/>
              <a:t>potrebno</a:t>
            </a:r>
            <a:r>
              <a:rPr lang="en-GB" altLang="sl-SI" sz="3000" dirty="0"/>
              <a:t> </a:t>
            </a:r>
            <a:r>
              <a:rPr lang="en-GB" altLang="sl-SI" sz="3000" b="1" dirty="0" err="1"/>
              <a:t>veliko</a:t>
            </a:r>
            <a:r>
              <a:rPr lang="en-GB" altLang="sl-SI" sz="3000" b="1" dirty="0"/>
              <a:t> </a:t>
            </a:r>
            <a:r>
              <a:rPr lang="en-GB" altLang="sl-SI" sz="3000" dirty="0" err="1"/>
              <a:t>energije</a:t>
            </a:r>
            <a:r>
              <a:rPr lang="en-GB" altLang="sl-SI" sz="3000" dirty="0"/>
              <a:t>. Tornado je </a:t>
            </a:r>
            <a:r>
              <a:rPr lang="en-GB" altLang="sl-SI" sz="3000" dirty="0" err="1"/>
              <a:t>najmočnejša</a:t>
            </a:r>
            <a:r>
              <a:rPr lang="en-GB" altLang="sl-SI" sz="3000" dirty="0"/>
              <a:t> </a:t>
            </a:r>
            <a:r>
              <a:rPr lang="en-GB" altLang="sl-SI" sz="3000" dirty="0" err="1"/>
              <a:t>vremenska</a:t>
            </a:r>
            <a:r>
              <a:rPr lang="en-GB" altLang="sl-SI" sz="3000" dirty="0"/>
              <a:t> </a:t>
            </a:r>
            <a:r>
              <a:rPr lang="en-GB" altLang="sl-SI" sz="3000" dirty="0" err="1"/>
              <a:t>tvorba</a:t>
            </a:r>
            <a:r>
              <a:rPr lang="en-GB" altLang="sl-SI" sz="3000" dirty="0"/>
              <a:t>.</a:t>
            </a:r>
          </a:p>
          <a:p>
            <a:pPr>
              <a:lnSpc>
                <a:spcPct val="78000"/>
              </a:lnSpc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3000" dirty="0"/>
          </a:p>
          <a:p>
            <a:pPr>
              <a:lnSpc>
                <a:spcPct val="78000"/>
              </a:lnSpc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3000" dirty="0"/>
          </a:p>
          <a:p>
            <a:pPr>
              <a:lnSpc>
                <a:spcPct val="78000"/>
              </a:lnSpc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3000" dirty="0"/>
          </a:p>
          <a:p>
            <a:pPr>
              <a:lnSpc>
                <a:spcPct val="78000"/>
              </a:lnSpc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2200" dirty="0"/>
          </a:p>
          <a:p>
            <a:pPr>
              <a:lnSpc>
                <a:spcPct val="78000"/>
              </a:lnSpc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2200" dirty="0"/>
          </a:p>
          <a:p>
            <a:pPr>
              <a:lnSpc>
                <a:spcPct val="78000"/>
              </a:lnSpc>
              <a:spcBef>
                <a:spcPts val="525"/>
              </a:spcBef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000"/>
              <a:t> </a:t>
            </a:r>
            <a:endParaRPr lang="en-GB" altLang="sl-SI" sz="2000" dirty="0"/>
          </a:p>
          <a:p>
            <a:pPr>
              <a:lnSpc>
                <a:spcPct val="78000"/>
              </a:lnSpc>
              <a:buSzPct val="45000"/>
              <a:buFont typeface="StarBat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 sz="1200" dirty="0"/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966C997F-2B30-4F7E-8664-C4406272C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3643313"/>
            <a:ext cx="3286125" cy="285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20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101B3CB1-CE7C-498C-AF36-C1AEA5892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ORKANI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0621E84-9C7C-43CE-802C-437B73D96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525962"/>
          </a:xfrm>
          <a:ln/>
        </p:spPr>
        <p:txBody>
          <a:bodyPr/>
          <a:lstStyle/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Orkan je veliko zelo močno neurje z divjimi vrtinčastimi vetrovi, ki pihajo s hitrostjo 120 km/h ali več.     </a:t>
            </a:r>
          </a:p>
          <a:p>
            <a:pPr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/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8492AA5D-4129-4CD3-9D77-E0440F943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571875"/>
            <a:ext cx="3571875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20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806F5488-4329-4E24-B49B-FBDBBBDFE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POSLEDICE ORKANOV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5C924F2-98E3-4EC2-845D-4355F28F6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525962"/>
          </a:xfrm>
          <a:ln/>
        </p:spPr>
        <p:txBody>
          <a:bodyPr/>
          <a:lstStyle/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povzročajo veliko škodo in razdejanja - ruvajo drevesa ,odkrivajo hiše, ogromni nalivi pa povzročajo velike poplave v obalnem pasu. </a:t>
            </a:r>
          </a:p>
          <a:p>
            <a:pPr algn="r"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/>
          </a:p>
          <a:p>
            <a:pPr algn="r"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/>
          </a:p>
          <a:p>
            <a:pPr algn="r">
              <a:lnSpc>
                <a:spcPct val="95000"/>
              </a:lnSpc>
              <a:spcBef>
                <a:spcPts val="388"/>
              </a:spcBef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 sz="1600" b="1">
                <a:latin typeface="Times New Roman" panose="02020603050405020304" pitchFamily="18" charset="0"/>
              </a:rPr>
              <a:t>POPLAVLJENI IN RAZDEJANI NEW ORLEANS</a:t>
            </a:r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70852905-D114-45EE-A413-C31404889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3214688"/>
            <a:ext cx="333057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20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1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4" dur="5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C2F7866C-33A3-4744-92CA-27429988B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NASTANEK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D866133A-082C-4BD2-998A-6A2EA59ED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525962"/>
          </a:xfrm>
          <a:ln/>
        </p:spPr>
        <p:txBody>
          <a:bodyPr/>
          <a:lstStyle/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kot posledica  segrevanje ozračja</a:t>
            </a:r>
          </a:p>
          <a:p>
            <a:pPr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/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D4410D58-C233-4AE8-82AC-54CE0A946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2714625"/>
            <a:ext cx="5724525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20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1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A367C6C9-5C34-4786-90DF-F48127136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TORNADO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7D03E48-B883-4233-89EC-04367E812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525962"/>
          </a:xfrm>
          <a:ln/>
        </p:spPr>
        <p:txBody>
          <a:bodyPr/>
          <a:lstStyle/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Tornado je silovito se vrteč stolp zraka, ki se spusti iz nevihtnega oblaka in se dotka tal. 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65825E1F-2F7D-4D96-8993-5A5ABA452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930525"/>
            <a:ext cx="42449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20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1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C0A62161-927A-4958-A528-F27024146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NASTANEK TORNADA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61661399-8750-4707-BDDD-9BAA91F38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525962"/>
          </a:xfrm>
          <a:ln/>
        </p:spPr>
        <p:txBody>
          <a:bodyPr/>
          <a:lstStyle/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Je močno povezan z močnimi nevihtami, ki nastanejo v nestabilnem ozračju ( stiku toplega in hladnega zraka )</a:t>
            </a:r>
            <a:r>
              <a:rPr lang="ar-SA" altLang="sl-SI"/>
              <a:t>‏</a:t>
            </a:r>
            <a:endParaRPr lang="en-GB" altLang="sl-SI"/>
          </a:p>
          <a:p>
            <a:pPr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sl-SI"/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143E3135-24FA-4FA7-AA6D-E0BAF1AAA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359150"/>
            <a:ext cx="4143375" cy="31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20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1" dur="500"/>
                                        <p:tgtEl>
                                          <p:spTgt spid="8194">
                                            <p:txEl>
                                              <p:charRg st="0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4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B744EC2F-FDE5-432F-B088-F652F1311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ROJSTVO IN SMRT TORNADA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745858E-1732-4605-9BBC-46662C1AA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525962"/>
          </a:xfrm>
          <a:ln/>
        </p:spPr>
        <p:txBody>
          <a:bodyPr/>
          <a:lstStyle/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Preden se tornado pojavi se baza nevihtnega oblaka spusti in nastane oblačni zid. Znotraj tornada se pojavijo še manjši vrtinci.</a:t>
            </a:r>
          </a:p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V centru tornada se pritisk močno zniža. </a:t>
            </a:r>
          </a:p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Dolnik obda tornado z vseh strani, prekine dotok toplega in vlažnega zraka.Tornado se stanjša in na koncu izgine.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20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1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4" dur="5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0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additive="repl">
                                        <p:cTn id="20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21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2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86A9701A-A80C-4535-8314-75C33811D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857250"/>
            <a:ext cx="4038600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15367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19939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24511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29083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78000"/>
              </a:lnSpc>
              <a:spcBef>
                <a:spcPts val="575"/>
              </a:spcBef>
              <a:buFont typeface="StarBats" charset="2"/>
              <a:buNone/>
            </a:pPr>
            <a:endParaRPr lang="en-GB" altLang="sl-SI" sz="4800">
              <a:latin typeface="Calibri" panose="020F0502020204030204" pitchFamily="34" charset="0"/>
              <a:cs typeface="Lucida Sans Unicode" panose="020B0602030504020204" pitchFamily="34" charset="0"/>
            </a:endParaRPr>
          </a:p>
          <a:p>
            <a:pPr algn="ctr">
              <a:lnSpc>
                <a:spcPct val="78000"/>
              </a:lnSpc>
              <a:spcBef>
                <a:spcPts val="575"/>
              </a:spcBef>
              <a:buFont typeface="StarBats" charset="2"/>
              <a:buNone/>
            </a:pPr>
            <a:endParaRPr lang="en-GB" altLang="sl-SI" sz="4800">
              <a:latin typeface="Calibri" panose="020F0502020204030204" pitchFamily="34" charset="0"/>
              <a:cs typeface="Lucida Sans Unicode" panose="020B0602030504020204" pitchFamily="34" charset="0"/>
            </a:endParaRPr>
          </a:p>
          <a:p>
            <a:pPr algn="ctr">
              <a:lnSpc>
                <a:spcPct val="78000"/>
              </a:lnSpc>
              <a:spcBef>
                <a:spcPts val="775"/>
              </a:spcBef>
              <a:buFont typeface="StarBats" charset="2"/>
              <a:buNone/>
            </a:pPr>
            <a:r>
              <a:rPr lang="en-GB" altLang="sl-SI" sz="4800" b="1">
                <a:latin typeface="Calibri" panose="020F0502020204030204" pitchFamily="34" charset="0"/>
                <a:cs typeface="Lucida Sans Unicode" panose="020B0602030504020204" pitchFamily="34" charset="0"/>
              </a:rPr>
              <a:t>Vodna tromba</a:t>
            </a:r>
            <a:r>
              <a:rPr lang="en-GB" altLang="sl-SI" sz="600" b="1">
                <a:latin typeface="Calibri" panose="020F0502020204030204" pitchFamily="34" charset="0"/>
                <a:cs typeface="Lucida Sans Unicode" panose="020B0602030504020204" pitchFamily="34" charset="0"/>
              </a:rPr>
              <a:t> </a:t>
            </a:r>
            <a:br>
              <a:rPr lang="en-GB" altLang="sl-SI" sz="3200">
                <a:latin typeface="Calibri" panose="020F0502020204030204" pitchFamily="34" charset="0"/>
                <a:cs typeface="Lucida Sans Unicode" panose="020B0602030504020204" pitchFamily="34" charset="0"/>
              </a:rPr>
            </a:br>
            <a:endParaRPr lang="en-GB" altLang="sl-SI" sz="3200"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484052C5-CA82-43DC-92F7-797AB0FDB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74875"/>
            <a:ext cx="40386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15367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19939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24511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29083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98000"/>
              </a:lnSpc>
              <a:spcBef>
                <a:spcPts val="575"/>
              </a:spcBef>
              <a:buSzPct val="100000"/>
              <a:buFont typeface="Symbol" panose="05050102010706020507" pitchFamily="18" charset="2"/>
              <a:buChar char=""/>
            </a:pPr>
            <a:r>
              <a:rPr lang="en-GB" altLang="sl-SI" sz="2400" b="1">
                <a:latin typeface="Calibri" panose="020F0502020204030204" pitchFamily="34" charset="0"/>
                <a:cs typeface="Lucida Sans Unicode" panose="020B0602030504020204" pitchFamily="34" charset="0"/>
              </a:rPr>
              <a:t>Nastane nad toplimi vodnimi površinami 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5A6B6F0-A5AC-4CFC-87F6-F18B9B6F6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784225"/>
            <a:ext cx="4043362" cy="138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15367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19939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24511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29083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ctr">
              <a:lnSpc>
                <a:spcPct val="98000"/>
              </a:lnSpc>
              <a:spcBef>
                <a:spcPts val="775"/>
              </a:spcBef>
              <a:buFont typeface="StarBats" charset="2"/>
              <a:buNone/>
            </a:pPr>
            <a:r>
              <a:rPr lang="en-GB" altLang="sl-SI" sz="4800" b="1">
                <a:latin typeface="Calibri" panose="020F0502020204030204" pitchFamily="34" charset="0"/>
                <a:cs typeface="Lucida Sans Unicode" panose="020B0602030504020204" pitchFamily="34" charset="0"/>
              </a:rPr>
              <a:t>Prašni vrtinci: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17943818-6228-48D5-8600-19D195ADF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174875"/>
            <a:ext cx="4043362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15367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19939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24511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2908300" indent="-215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>
              <a:lnSpc>
                <a:spcPct val="98000"/>
              </a:lnSpc>
              <a:spcBef>
                <a:spcPts val="575"/>
              </a:spcBef>
              <a:buSzPct val="100000"/>
              <a:buFont typeface="Symbol" panose="05050102010706020507" pitchFamily="18" charset="2"/>
              <a:buChar char=""/>
            </a:pPr>
            <a:r>
              <a:rPr lang="en-GB" altLang="sl-SI" sz="2400">
                <a:latin typeface="Calibri" panose="020F0502020204030204" pitchFamily="34" charset="0"/>
                <a:cs typeface="Lucida Sans Unicode" panose="020B0602030504020204" pitchFamily="34" charset="0"/>
              </a:rPr>
              <a:t>Nastane v puščavi</a:t>
            </a:r>
          </a:p>
          <a:p>
            <a:pPr>
              <a:lnSpc>
                <a:spcPct val="98000"/>
              </a:lnSpc>
              <a:spcBef>
                <a:spcPts val="575"/>
              </a:spcBef>
              <a:buFont typeface="StarBats" charset="2"/>
              <a:buNone/>
            </a:pPr>
            <a:endParaRPr lang="en-GB" altLang="sl-SI" sz="2400"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D0BD6CBE-CC84-4BB0-809F-FF93DFE1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070225"/>
            <a:ext cx="2430463" cy="324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6" name="Picture 6">
            <a:extLst>
              <a:ext uri="{FF2B5EF4-FFF2-40B4-BE49-F238E27FC236}">
                <a16:creationId xmlns:a16="http://schemas.microsoft.com/office/drawing/2014/main" id="{AEF76E2E-6694-4AA9-B93F-0058DCFE5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8" y="2833688"/>
            <a:ext cx="2430462" cy="350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20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1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mph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DD6669AA-70F2-4A2B-A60B-FAB838FD7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45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POSLEDICE  in ŠT. TORNADOV 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799A918-C2A3-47DF-AA9A-76FDBA98B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1788"/>
            <a:ext cx="8229600" cy="4525962"/>
          </a:xfrm>
          <a:ln/>
        </p:spPr>
        <p:txBody>
          <a:bodyPr/>
          <a:lstStyle/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V ZDA so v 20 letih povzročili škode za 65 milijard škode</a:t>
            </a:r>
          </a:p>
          <a:p>
            <a:pPr>
              <a:buFont typeface="Symbol" panose="05050102010706020507" pitchFamily="18" charset="2"/>
              <a:buChar char="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sl-SI"/>
              <a:t>Letno zabeležijo 800 tornadov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150B8605-8F4A-42A8-B263-F9C291011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88" y="3571875"/>
            <a:ext cx="2859087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200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childTnLst>
                              <p:par>
                                <p:cTn id="5" presetID="20" presetClass="emph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 additive="repl">
                                        <p:cTn id="6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strVal val="rgb(-1,-1,-1)"/>
                                      </p:to>
                                    </p:set>
                                    <p:set>
                                      <p:cBhvr additive="repl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0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0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9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Lucida Sans Unicode"/>
      </a:majorFont>
      <a:minorFont>
        <a:latin typeface="Calibri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On-screen Show (4:3)</PresentationFormat>
  <Paragraphs>47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StarBats</vt:lpstr>
      <vt:lpstr>Symbol</vt:lpstr>
      <vt:lpstr>Times New Roman</vt:lpstr>
      <vt:lpstr>Wingdings</vt:lpstr>
      <vt:lpstr>Office Theme</vt:lpstr>
      <vt:lpstr>KATASTROFALNI VREMENSKI POJAVI</vt:lpstr>
      <vt:lpstr>ORKANI</vt:lpstr>
      <vt:lpstr>POSLEDICE ORKANOV</vt:lpstr>
      <vt:lpstr>NASTANEK</vt:lpstr>
      <vt:lpstr>TORNADO</vt:lpstr>
      <vt:lpstr>NASTANEK TORNADA</vt:lpstr>
      <vt:lpstr>ROJSTVO IN SMRT TORNADA</vt:lpstr>
      <vt:lpstr>PowerPoint Presentation</vt:lpstr>
      <vt:lpstr>POSLEDICE  in ŠT. TORNADOV </vt:lpstr>
      <vt:lpstr>NAPOVEDOVANJE in VIRI ENERGIJE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2019-05-31T08:40:39Z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