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154" d="100"/>
          <a:sy n="154" d="100"/>
        </p:scale>
        <p:origin x="162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9">
            <a:extLst>
              <a:ext uri="{FF2B5EF4-FFF2-40B4-BE49-F238E27FC236}">
                <a16:creationId xmlns:a16="http://schemas.microsoft.com/office/drawing/2014/main" id="{C0CEAEBE-2842-43F3-91B2-09CB2C8A3DC5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1">
            <a:extLst>
              <a:ext uri="{FF2B5EF4-FFF2-40B4-BE49-F238E27FC236}">
                <a16:creationId xmlns:a16="http://schemas.microsoft.com/office/drawing/2014/main" id="{F2F3BAFC-1CEB-4C99-9F7F-341E1D9E7D9C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3">
            <a:extLst>
              <a:ext uri="{FF2B5EF4-FFF2-40B4-BE49-F238E27FC236}">
                <a16:creationId xmlns:a16="http://schemas.microsoft.com/office/drawing/2014/main" id="{A7BD8760-F63B-4C64-A059-A6DFEBC92868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061D42D9-D325-49B4-A60B-3834FF1AB185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0">
            <a:extLst>
              <a:ext uri="{FF2B5EF4-FFF2-40B4-BE49-F238E27FC236}">
                <a16:creationId xmlns:a16="http://schemas.microsoft.com/office/drawing/2014/main" id="{4D60E51A-2DCC-4900-8B48-94C223D200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7">
            <a:extLst>
              <a:ext uri="{FF2B5EF4-FFF2-40B4-BE49-F238E27FC236}">
                <a16:creationId xmlns:a16="http://schemas.microsoft.com/office/drawing/2014/main" id="{88DA4578-84BC-4194-BC46-48419C89F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9">
            <a:extLst>
              <a:ext uri="{FF2B5EF4-FFF2-40B4-BE49-F238E27FC236}">
                <a16:creationId xmlns:a16="http://schemas.microsoft.com/office/drawing/2014/main" id="{BA5955B9-4C6A-4069-9217-6DBA008C9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aven konektor 15">
            <a:extLst>
              <a:ext uri="{FF2B5EF4-FFF2-40B4-BE49-F238E27FC236}">
                <a16:creationId xmlns:a16="http://schemas.microsoft.com/office/drawing/2014/main" id="{756BD2D2-DDEF-405F-B8E5-B0FC19B2B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aven konektor 14">
            <a:extLst>
              <a:ext uri="{FF2B5EF4-FFF2-40B4-BE49-F238E27FC236}">
                <a16:creationId xmlns:a16="http://schemas.microsoft.com/office/drawing/2014/main" id="{47E64EF9-4030-4FA2-B523-7CB6447DE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aven konektor 21">
            <a:extLst>
              <a:ext uri="{FF2B5EF4-FFF2-40B4-BE49-F238E27FC236}">
                <a16:creationId xmlns:a16="http://schemas.microsoft.com/office/drawing/2014/main" id="{470C03CA-9585-4608-9D49-93E45C557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avokotnik 26">
            <a:extLst>
              <a:ext uri="{FF2B5EF4-FFF2-40B4-BE49-F238E27FC236}">
                <a16:creationId xmlns:a16="http://schemas.microsoft.com/office/drawing/2014/main" id="{CB8DA437-35B6-405F-90EA-333B3654791C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>
            <a:extLst>
              <a:ext uri="{FF2B5EF4-FFF2-40B4-BE49-F238E27FC236}">
                <a16:creationId xmlns:a16="http://schemas.microsoft.com/office/drawing/2014/main" id="{866A456E-48E2-48F0-8EC4-5BCE6F7C685C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5287D02E-B00F-4A79-BCE7-5975C711993F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>
            <a:extLst>
              <a:ext uri="{FF2B5EF4-FFF2-40B4-BE49-F238E27FC236}">
                <a16:creationId xmlns:a16="http://schemas.microsoft.com/office/drawing/2014/main" id="{DA77E0CC-BFA3-4552-B1FF-02432F4EE553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>
            <a:extLst>
              <a:ext uri="{FF2B5EF4-FFF2-40B4-BE49-F238E27FC236}">
                <a16:creationId xmlns:a16="http://schemas.microsoft.com/office/drawing/2014/main" id="{D2089F78-0436-4E9D-A496-89D73731B272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>
            <a:extLst>
              <a:ext uri="{FF2B5EF4-FFF2-40B4-BE49-F238E27FC236}">
                <a16:creationId xmlns:a16="http://schemas.microsoft.com/office/drawing/2014/main" id="{728271A9-31EB-429C-9350-61915A7F1200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A638CA45-A6A2-45D6-872C-B3FF48A7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2BEF8-EB19-43ED-8783-2E03ECAC7C0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3DECEAB5-C38D-45F7-BE9A-39631CBE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C4FB81E2-D30E-497B-9064-A17194CB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0BBE7588-4976-49D2-B776-5FE9F2FE1F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7710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65F2060A-54C1-4A09-B7D5-DA4E517CA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A9661-ED7F-4361-9D90-D92B8EA7676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2EF96769-60FA-4915-B817-571005EF4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C8AD8DFB-DE1D-4F2F-A43F-804B61ED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27F30-DB2A-4A7B-9D61-F407B859DF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935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2C0D0239-20CA-4BF7-922A-0AF9C1AE1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AEDE-62D8-44C8-8C0A-93080C84E7A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329C1476-2306-4B65-A457-E1F316FF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DA4F1687-45DA-4225-A636-47E2E091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901B0-3843-427A-9AC9-75BD047B01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5042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35A6C47A-BBB2-41BE-9CD8-AD215873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BC9808-79D2-400F-9102-A74D634CEFE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A8268DD6-2581-4FFA-BFE3-6EC7F14B57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8A128F-CAB6-4DE1-B5EB-E81CD059556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AD8239C7-46EB-4505-99E2-30D24EE739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279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7F855AD2-2035-4738-AD05-09285697D2A6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9">
            <a:extLst>
              <a:ext uri="{FF2B5EF4-FFF2-40B4-BE49-F238E27FC236}">
                <a16:creationId xmlns:a16="http://schemas.microsoft.com/office/drawing/2014/main" id="{E6DBCE85-C650-4490-A685-0347A195EF50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CFB81D9A-36E1-4A3E-B26A-A2BB746FF1B8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1">
            <a:extLst>
              <a:ext uri="{FF2B5EF4-FFF2-40B4-BE49-F238E27FC236}">
                <a16:creationId xmlns:a16="http://schemas.microsoft.com/office/drawing/2014/main" id="{CAD3DE17-BBE2-4282-B6FD-9FA1F0CD2028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konektor 12">
            <a:extLst>
              <a:ext uri="{FF2B5EF4-FFF2-40B4-BE49-F238E27FC236}">
                <a16:creationId xmlns:a16="http://schemas.microsoft.com/office/drawing/2014/main" id="{92E25EBF-C114-40FA-B410-0BCC68B81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aven konektor 13">
            <a:extLst>
              <a:ext uri="{FF2B5EF4-FFF2-40B4-BE49-F238E27FC236}">
                <a16:creationId xmlns:a16="http://schemas.microsoft.com/office/drawing/2014/main" id="{07CEBA66-0D4B-4FB6-BE38-EA2BE8A5C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aven konektor 14">
            <a:extLst>
              <a:ext uri="{FF2B5EF4-FFF2-40B4-BE49-F238E27FC236}">
                <a16:creationId xmlns:a16="http://schemas.microsoft.com/office/drawing/2014/main" id="{E7265155-F9CE-4EED-A14A-67E681F47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5">
            <a:extLst>
              <a:ext uri="{FF2B5EF4-FFF2-40B4-BE49-F238E27FC236}">
                <a16:creationId xmlns:a16="http://schemas.microsoft.com/office/drawing/2014/main" id="{267812A0-BEBB-494F-8D08-39D382E19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6">
            <a:extLst>
              <a:ext uri="{FF2B5EF4-FFF2-40B4-BE49-F238E27FC236}">
                <a16:creationId xmlns:a16="http://schemas.microsoft.com/office/drawing/2014/main" id="{E0DEA11E-0836-4A96-B845-40F1101402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avokotnik 17">
            <a:extLst>
              <a:ext uri="{FF2B5EF4-FFF2-40B4-BE49-F238E27FC236}">
                <a16:creationId xmlns:a16="http://schemas.microsoft.com/office/drawing/2014/main" id="{A2FE114B-D10E-4DBA-8566-5067C8A1A27C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>
            <a:extLst>
              <a:ext uri="{FF2B5EF4-FFF2-40B4-BE49-F238E27FC236}">
                <a16:creationId xmlns:a16="http://schemas.microsoft.com/office/drawing/2014/main" id="{57E2C9E9-A9F7-4F7A-94EC-2B7C53915893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>
            <a:extLst>
              <a:ext uri="{FF2B5EF4-FFF2-40B4-BE49-F238E27FC236}">
                <a16:creationId xmlns:a16="http://schemas.microsoft.com/office/drawing/2014/main" id="{46EF091D-2931-4056-80AD-818FD705FB8A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>
            <a:extLst>
              <a:ext uri="{FF2B5EF4-FFF2-40B4-BE49-F238E27FC236}">
                <a16:creationId xmlns:a16="http://schemas.microsoft.com/office/drawing/2014/main" id="{C7623CCC-7A8A-455A-B8C9-0AECB815ECA7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>
            <a:extLst>
              <a:ext uri="{FF2B5EF4-FFF2-40B4-BE49-F238E27FC236}">
                <a16:creationId xmlns:a16="http://schemas.microsoft.com/office/drawing/2014/main" id="{6FC28F1A-BFA5-4D5E-A63B-7BA76CA00094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7FB2B1FC-601A-4A86-B919-F5E0DC229046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25">
            <a:extLst>
              <a:ext uri="{FF2B5EF4-FFF2-40B4-BE49-F238E27FC236}">
                <a16:creationId xmlns:a16="http://schemas.microsoft.com/office/drawing/2014/main" id="{ACF97FB3-B064-4EFD-AE89-358FA21D8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A330F00B-F53F-4CBE-BE25-107005F1DD3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38059-91FE-408F-A30C-58C40C59BBC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E464887A-1E59-49B1-8A98-CFA23545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EC151FD9-EE3C-4917-93CE-202F098E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9BCC1043-0927-4DA1-BA2C-1D8DFF21FD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5130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D41F44DB-4BBE-4077-877C-FF487404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98B9-0777-4BB1-8766-C61948AF8BE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B1B237F5-3F0C-4B58-8D02-20DF214D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0A239541-78F6-43C8-8968-86FDC96C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50317-9D62-4FAA-A683-A5FE3797A4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682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DF93DE00-78CB-41BE-BAEC-5D1D1211E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F00F0-61F7-4D17-8FDF-D84A302F03F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FE59E88E-B6AB-4390-AFAE-EBE83FFA7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4D30F62F-B312-49CD-9E65-F30236BE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9D8B5-D43E-471C-A261-BE769787D9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128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17FD3F54-68C0-43DF-8043-279A14E4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423A13-915F-44E6-B51B-435AC2893FE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F96EC7B1-F245-46B0-972E-50FB0D465C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F27E69-7BDC-4DFE-A1A5-DED6BA17423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21BF2B52-7130-450A-B287-97E9BE0F46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728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D3846916-5F09-4E46-9486-9E71D560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2DAC3-B060-4344-AD2D-BB31EB36BFC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166DBBCC-75B2-4FC7-8131-83F43E648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FE7EB2A1-3EF8-4064-889E-5128893E0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A5-FF04-41A9-8F89-FBCE30E9AE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0718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9">
            <a:extLst>
              <a:ext uri="{FF2B5EF4-FFF2-40B4-BE49-F238E27FC236}">
                <a16:creationId xmlns:a16="http://schemas.microsoft.com/office/drawing/2014/main" id="{44E6CD37-D506-49CD-9A79-9199C659B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aven konektor 7">
            <a:extLst>
              <a:ext uri="{FF2B5EF4-FFF2-40B4-BE49-F238E27FC236}">
                <a16:creationId xmlns:a16="http://schemas.microsoft.com/office/drawing/2014/main" id="{19C5420F-0A8D-4B93-ACAD-CC9BF23D3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aven konektor 8">
            <a:extLst>
              <a:ext uri="{FF2B5EF4-FFF2-40B4-BE49-F238E27FC236}">
                <a16:creationId xmlns:a16="http://schemas.microsoft.com/office/drawing/2014/main" id="{4F81F3E3-080F-4F08-A655-07C934C1B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Raven konektor 10">
            <a:extLst>
              <a:ext uri="{FF2B5EF4-FFF2-40B4-BE49-F238E27FC236}">
                <a16:creationId xmlns:a16="http://schemas.microsoft.com/office/drawing/2014/main" id="{BD55CCE6-8FD8-45B0-A7DC-BEA453873C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FB13BE02-CAF8-4881-928E-C16B776E2C98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2">
            <a:extLst>
              <a:ext uri="{FF2B5EF4-FFF2-40B4-BE49-F238E27FC236}">
                <a16:creationId xmlns:a16="http://schemas.microsoft.com/office/drawing/2014/main" id="{360F0245-F447-42B1-A92D-5276DF557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" name="Elipsa 13">
            <a:extLst>
              <a:ext uri="{FF2B5EF4-FFF2-40B4-BE49-F238E27FC236}">
                <a16:creationId xmlns:a16="http://schemas.microsoft.com/office/drawing/2014/main" id="{9B0B3A58-DCE3-49DC-99DD-0CA54C95048C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09DA0BCA-3A67-43FC-88A9-9D79D382F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D48AD0-1E12-4B8C-B7EF-6AB9315A8F1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74DB1A3A-7B6E-4D49-AAC5-EE2B757B4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FA18C3-3BEE-436D-A7EB-303F59DF7B8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99674B44-C350-4639-AFCE-5ACABA9392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9025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8">
            <a:extLst>
              <a:ext uri="{FF2B5EF4-FFF2-40B4-BE49-F238E27FC236}">
                <a16:creationId xmlns:a16="http://schemas.microsoft.com/office/drawing/2014/main" id="{C4C88127-1B93-4235-9CF5-F68CED15CC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12">
            <a:extLst>
              <a:ext uri="{FF2B5EF4-FFF2-40B4-BE49-F238E27FC236}">
                <a16:creationId xmlns:a16="http://schemas.microsoft.com/office/drawing/2014/main" id="{9A04321F-36FC-46C0-8BB3-4212D069C282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9">
            <a:extLst>
              <a:ext uri="{FF2B5EF4-FFF2-40B4-BE49-F238E27FC236}">
                <a16:creationId xmlns:a16="http://schemas.microsoft.com/office/drawing/2014/main" id="{4EF34DC1-0908-48E9-90A0-536E2B22D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B28B24A4-2700-4B62-A8C2-9DEB08E50739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konektor 11">
            <a:extLst>
              <a:ext uri="{FF2B5EF4-FFF2-40B4-BE49-F238E27FC236}">
                <a16:creationId xmlns:a16="http://schemas.microsoft.com/office/drawing/2014/main" id="{7E259D79-1B6A-408A-843F-18CB93FC3F8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Raven konektor 18">
            <a:extLst>
              <a:ext uri="{FF2B5EF4-FFF2-40B4-BE49-F238E27FC236}">
                <a16:creationId xmlns:a16="http://schemas.microsoft.com/office/drawing/2014/main" id="{BF388ED0-6565-4D94-8A4C-8D229091D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konektor 19">
            <a:extLst>
              <a:ext uri="{FF2B5EF4-FFF2-40B4-BE49-F238E27FC236}">
                <a16:creationId xmlns:a16="http://schemas.microsoft.com/office/drawing/2014/main" id="{ED6A8862-746A-4855-97CE-8A9364C67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5CC1EF98-4897-44C7-B497-40F40604D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CFA9DD-0B9D-4248-A241-E81758D19C1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DFABF074-9A29-4780-A499-B6ADDC0E55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7A02ED-3677-4520-8DCF-8D3A8E4F14A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B370B061-479F-43B9-A889-A7B47A24BB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461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>
            <a:extLst>
              <a:ext uri="{FF2B5EF4-FFF2-40B4-BE49-F238E27FC236}">
                <a16:creationId xmlns:a16="http://schemas.microsoft.com/office/drawing/2014/main" id="{0D2518E9-A258-451B-A9F3-EFEFF8F46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F9346180-84F4-40FE-BF05-7C7B5155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2CBCED1E-483B-46F9-BD8F-593D8C7742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F1051A75-0A70-4EB9-8931-E4CE89CB9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EFFC0B-633A-4D9D-8397-53227BC98DB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22017C06-E0C1-4398-95F0-A47654E9E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konektor 6">
            <a:extLst>
              <a:ext uri="{FF2B5EF4-FFF2-40B4-BE49-F238E27FC236}">
                <a16:creationId xmlns:a16="http://schemas.microsoft.com/office/drawing/2014/main" id="{183BABDF-3505-4C6F-8184-05DB8B777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Raven konektor 8">
            <a:extLst>
              <a:ext uri="{FF2B5EF4-FFF2-40B4-BE49-F238E27FC236}">
                <a16:creationId xmlns:a16="http://schemas.microsoft.com/office/drawing/2014/main" id="{43593095-2A38-473C-A860-B1DE83154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0A7616D4-047A-4339-AA3A-B79362CA8FDE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Raven konektor 10">
            <a:extLst>
              <a:ext uri="{FF2B5EF4-FFF2-40B4-BE49-F238E27FC236}">
                <a16:creationId xmlns:a16="http://schemas.microsoft.com/office/drawing/2014/main" id="{FCFE06B6-FD0A-4B07-A71E-686F9E7AE5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164C0BC7-45EA-493C-AFBA-B3B5663E5A36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A6402363-BF6F-4FFD-BF6F-E23A2DF8A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BCCA87E4-9B5E-4972-B6F1-18EC84EF6C1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82" r:id="rId4"/>
    <p:sldLayoutId id="2147483883" r:id="rId5"/>
    <p:sldLayoutId id="2147483890" r:id="rId6"/>
    <p:sldLayoutId id="2147483884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eg-online.net/files/energetska-akademija-obvezen-postanek-za-novinarje-s-celega-sveta-4rx5_resized_large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eg-online.net/files/pet-vetrnic-na-morju-je-v-lasti-obcine-pet-pa-v-lasti-otocanov-jgmh_resized_larg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islizeleno.net/wp-content/uploads/2011/04/energija_vetra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ultimedia.tipik.eu/projects/80/nine-countries-one-goal-sams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539946-E87F-4F9B-AA1F-75A4DBEB4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075" y="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600" dirty="0">
                <a:latin typeface="+mn-lt"/>
              </a:rPr>
              <a:t>otok </a:t>
            </a:r>
            <a:r>
              <a:rPr lang="sl-SI" sz="6600" dirty="0" err="1">
                <a:latin typeface="+mn-lt"/>
              </a:rPr>
              <a:t>Samsø</a:t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466BE36-DDEC-49F0-83FE-F3E0F8842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3575" y="1268413"/>
            <a:ext cx="3168650" cy="936625"/>
          </a:xfrm>
        </p:spPr>
        <p:txBody>
          <a:bodyPr/>
          <a:lstStyle/>
          <a:p>
            <a:r>
              <a:rPr lang="sl-SI" altLang="sl-SI"/>
              <a:t>otok obnovljive energije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1820CA-99FC-405B-BB2D-2EB8B9179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50641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47E562-D37A-4C12-8A3A-7952E1BC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Nekaj značilnosti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3035A25-8C44-4F95-95BC-BF060A7CC1B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Vzhodna Danska</a:t>
            </a:r>
          </a:p>
          <a:p>
            <a:r>
              <a:rPr lang="sl-SI" altLang="sl-SI"/>
              <a:t>112 km</a:t>
            </a:r>
            <a:r>
              <a:rPr lang="sl-SI" altLang="sl-SI" baseline="30000"/>
              <a:t>2</a:t>
            </a:r>
          </a:p>
          <a:p>
            <a:r>
              <a:rPr lang="en-US" altLang="sl-SI"/>
              <a:t>4,010</a:t>
            </a:r>
            <a:r>
              <a:rPr lang="sl-SI" altLang="sl-SI"/>
              <a:t> prebivalcev</a:t>
            </a:r>
          </a:p>
          <a:p>
            <a:r>
              <a:rPr lang="sl-SI" altLang="sl-SI"/>
              <a:t>Gostota: </a:t>
            </a:r>
            <a:r>
              <a:rPr lang="en-US" altLang="sl-SI"/>
              <a:t>35.8 /km</a:t>
            </a:r>
            <a:r>
              <a:rPr lang="en-US" altLang="sl-SI" baseline="30000"/>
              <a:t>2</a:t>
            </a:r>
            <a:r>
              <a:rPr lang="sl-SI" altLang="sl-SI" baseline="30000"/>
              <a:t> </a:t>
            </a:r>
          </a:p>
          <a:p>
            <a:r>
              <a:rPr lang="sl-SI" altLang="sl-SI"/>
              <a:t>Vetrnice kvarijo sliko in povzročajo upad turizma</a:t>
            </a:r>
          </a:p>
          <a:p>
            <a:r>
              <a:rPr lang="sl-SI" altLang="sl-SI"/>
              <a:t>‘’Turizem in energetika na Samsu gresta z roko v roki’’</a:t>
            </a:r>
            <a:endParaRPr lang="sl-SI" altLang="sl-SI" baseline="30000"/>
          </a:p>
          <a:p>
            <a:r>
              <a:rPr lang="sl-SI" altLang="sl-SI"/>
              <a:t>Turistično privlačen: 400.000 turistov letno</a:t>
            </a:r>
          </a:p>
          <a:p>
            <a:r>
              <a:rPr lang="sl-SI" altLang="sl-SI"/>
              <a:t>Ni otočana, ki ne bi bil vpleten v proizvodnjo obnovljive energije</a:t>
            </a:r>
          </a:p>
          <a:p>
            <a:endParaRPr lang="sl-SI" altLang="sl-SI" b="1"/>
          </a:p>
          <a:p>
            <a:endParaRPr lang="sl-SI" altLang="sl-SI" baseline="30000"/>
          </a:p>
          <a:p>
            <a:endParaRPr lang="sl-SI" altLang="sl-SI" baseline="30000"/>
          </a:p>
          <a:p>
            <a:endParaRPr lang="sl-SI" altLang="sl-SI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9A929C-5EA6-460D-81C7-B8085A01F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76250"/>
            <a:ext cx="32575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73576F-C6FF-434D-BE03-D3975267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Kako se je vse skupaj začelo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7C602C0-2EE7-4A1F-AEC3-0E2D8A8BD0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1341438"/>
            <a:ext cx="7467600" cy="4873625"/>
          </a:xfrm>
        </p:spPr>
        <p:txBody>
          <a:bodyPr/>
          <a:lstStyle/>
          <a:p>
            <a:r>
              <a:rPr lang="sl-SI" altLang="sl-SI"/>
              <a:t>1997 izbran kot vzorčni primer (v naslednjih letih samo obnovljivi viri in brez CO2)</a:t>
            </a:r>
          </a:p>
          <a:p>
            <a:r>
              <a:rPr lang="sl-SI" altLang="sl-SI"/>
              <a:t>Ljudje niso najbolj navdušeni nad idejo</a:t>
            </a:r>
          </a:p>
          <a:p>
            <a:r>
              <a:rPr lang="sl-SI" altLang="sl-SI"/>
              <a:t>1998  ustanovijo akademijo</a:t>
            </a:r>
          </a:p>
          <a:p>
            <a:r>
              <a:rPr lang="sl-SI" altLang="sl-SI"/>
              <a:t>Samso ima na razpolago velike potenciale obnovljivih virov energije</a:t>
            </a:r>
          </a:p>
          <a:p>
            <a:r>
              <a:rPr lang="sl-SI" altLang="sl-SI"/>
              <a:t>Namen projekta:ustvariti energetsko samozadosti otok</a:t>
            </a:r>
          </a:p>
        </p:txBody>
      </p:sp>
      <p:pic>
        <p:nvPicPr>
          <p:cNvPr id="4" name="Slika 3" descr="energetska-akademija-obvezen-postanek-za-novinarje-s-celega-sveta-4rx5.JPG">
            <a:hlinkClick r:id="rId2"/>
            <a:extLst>
              <a:ext uri="{FF2B5EF4-FFF2-40B4-BE49-F238E27FC236}">
                <a16:creationId xmlns:a16="http://schemas.microsoft.com/office/drawing/2014/main" id="{F3A16B85-9F50-4216-9D9E-B645B50B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36838"/>
            <a:ext cx="496887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13E55E-1A99-4915-A686-CEDBF5E1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-17145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cilji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4BEAC3B-2D07-4F54-A2AB-E900A7A20A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1196975"/>
            <a:ext cx="7467600" cy="4873625"/>
          </a:xfrm>
        </p:spPr>
        <p:txBody>
          <a:bodyPr/>
          <a:lstStyle/>
          <a:p>
            <a:pPr algn="ctr"/>
            <a:r>
              <a:rPr lang="sl-SI" altLang="sl-SI">
                <a:cs typeface="Arial" panose="020B0604020202020204" pitchFamily="34" charset="0"/>
              </a:rPr>
              <a:t>- povečanje učinkovitosti na področju oskrbe z  toplotno energijo, električno energijo in transporta z uvedbo novih tehnologij</a:t>
            </a:r>
          </a:p>
          <a:p>
            <a:pPr algn="ctr"/>
            <a:r>
              <a:rPr lang="sl-SI" altLang="sl-SI">
                <a:cs typeface="Arial" panose="020B0604020202020204" pitchFamily="34" charset="0"/>
              </a:rPr>
              <a:t>- razširitev sistema daljinskega ogrevanja z uporabo lokalnih virov biomase</a:t>
            </a:r>
          </a:p>
          <a:p>
            <a:pPr algn="ctr"/>
            <a:r>
              <a:rPr lang="sl-SI" altLang="sl-SI">
                <a:cs typeface="Arial" panose="020B0604020202020204" pitchFamily="34" charset="0"/>
              </a:rPr>
              <a:t>- širitev individualnih sistemov daljinskega ogrevanja z uporabo solarnega ogrevanja</a:t>
            </a:r>
          </a:p>
          <a:p>
            <a:pPr algn="ctr"/>
            <a:r>
              <a:rPr lang="sl-SI" altLang="sl-SI">
                <a:cs typeface="Arial" panose="020B0604020202020204" pitchFamily="34" charset="0"/>
              </a:rPr>
              <a:t>- gradnja vetrnih elektrarn na kopnem in na morju za pokrivanje potreb po električni energiji</a:t>
            </a:r>
          </a:p>
          <a:p>
            <a:pPr algn="ctr"/>
            <a:r>
              <a:rPr lang="sl-SI" altLang="sl-SI">
                <a:cs typeface="Arial" panose="020B0604020202020204" pitchFamily="34" charset="0"/>
              </a:rPr>
              <a:t>- postopno preoblikovanje prometnega sektorja od odvisnosti od bencina in nafte na električno energijo, in kasneje na vodik.</a:t>
            </a:r>
          </a:p>
          <a:p>
            <a:pPr algn="ctr"/>
            <a:endParaRPr lang="sl-SI" altLang="sl-SI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173375EC-96A6-40BC-9C8C-0DD9DA295D5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620713"/>
            <a:ext cx="7673975" cy="5853112"/>
          </a:xfrm>
        </p:spPr>
        <p:txBody>
          <a:bodyPr/>
          <a:lstStyle/>
          <a:p>
            <a:r>
              <a:rPr lang="sl-SI" altLang="sl-SI"/>
              <a:t>Jepser Kjems: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»Projekt prehoda otoka Samso na obnovljive vire energije je uspel prav zato, ker smo si vzeli čas na začetku, ker smo vsakemu prebivalcu otoka podali informacije tako o projektu samem kot o možnostih, da je lahko udeležen v lastništvu pri proizvodnji obnovljive energije.«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“Komuniciranje z javnostjo nam je vzelo približno dve leti’’</a:t>
            </a:r>
          </a:p>
          <a:p>
            <a:r>
              <a:rPr lang="sl-SI" altLang="sl-SI"/>
              <a:t>Za uspešno izpeljavo projekta je bilo sodelovanje prebivalcev otoka ključnega pomena, tudi v obliki finančne podpore </a:t>
            </a:r>
          </a:p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F25B05-42AB-4C15-91C3-29BCE7CB7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Elektrarne na morju (</a:t>
            </a:r>
            <a:r>
              <a:rPr lang="sl-SI" dirty="0" err="1"/>
              <a:t>off</a:t>
            </a:r>
            <a:r>
              <a:rPr lang="sl-SI" dirty="0"/>
              <a:t> </a:t>
            </a:r>
            <a:r>
              <a:rPr lang="sl-SI" dirty="0" err="1"/>
              <a:t>shore</a:t>
            </a:r>
            <a:r>
              <a:rPr lang="sl-SI" dirty="0"/>
              <a:t>)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21B47CD-6B41-4CB5-BEC1-80C32AA2E4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proizvedejo 77.500 megavatnih ur električne energije na leto</a:t>
            </a:r>
          </a:p>
          <a:p>
            <a:r>
              <a:rPr lang="sl-SI" altLang="sl-SI"/>
              <a:t>5 jih je financirala občina</a:t>
            </a:r>
          </a:p>
          <a:p>
            <a:r>
              <a:rPr lang="sl-SI" altLang="sl-SI"/>
              <a:t>5 jih je v lastništvu prebivalcev otoka</a:t>
            </a:r>
          </a:p>
          <a:p>
            <a:r>
              <a:rPr lang="sl-SI" altLang="sl-SI"/>
              <a:t>Ne ogrožajo ptic</a:t>
            </a:r>
          </a:p>
          <a:p>
            <a:r>
              <a:rPr lang="sl-SI" altLang="sl-SI"/>
              <a:t>Ko bodo odplačali posojila, dobiček = 1,4 milijona evrov letno</a:t>
            </a:r>
          </a:p>
        </p:txBody>
      </p:sp>
      <p:pic>
        <p:nvPicPr>
          <p:cNvPr id="4" name="Slika 3" descr="pet-vetrnic-na-morju-je-v-lasti-obcine-pet-pa-v-lasti-otocanov-jgmh.JPG">
            <a:hlinkClick r:id="rId2"/>
            <a:extLst>
              <a:ext uri="{FF2B5EF4-FFF2-40B4-BE49-F238E27FC236}">
                <a16:creationId xmlns:a16="http://schemas.microsoft.com/office/drawing/2014/main" id="{C5AE368F-06AC-48E4-86A4-A649FD9ED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133600"/>
            <a:ext cx="54371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http://mislizeleno.net/wp-content/uploads/2011/04/energija_vetra-300x208.jpg">
            <a:hlinkClick r:id="rId4"/>
            <a:extLst>
              <a:ext uri="{FF2B5EF4-FFF2-40B4-BE49-F238E27FC236}">
                <a16:creationId xmlns:a16="http://schemas.microsoft.com/office/drawing/2014/main" id="{B1C514D9-0CAE-4301-9DD9-CC3744F1F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652963"/>
            <a:ext cx="2592387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81C3B5-50BD-498C-B26B-9E73FA081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5888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Sončni paneli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C6A1ADA-592D-4966-ABD1-24D17840B8C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288" y="1412875"/>
            <a:ext cx="7467600" cy="4873625"/>
          </a:xfrm>
        </p:spPr>
        <p:txBody>
          <a:bodyPr/>
          <a:lstStyle/>
          <a:p>
            <a:r>
              <a:rPr lang="sl-SI" altLang="sl-SI"/>
              <a:t>2500 kvadratnih metrov</a:t>
            </a:r>
          </a:p>
          <a:p>
            <a:r>
              <a:rPr lang="sl-SI" altLang="sl-SI"/>
              <a:t>skupaj s sežigom lesne biomase (skupaj 1,6 MW) zagotavljajo ogrevanje 178 porabnikom.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D440E3B-275B-4D1E-B690-0DCB55A06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24175"/>
            <a:ext cx="424815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F8001A-204E-45FF-934E-EF7BC587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Ni jim še uspelo ozeleniti prometa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DEA2AB7-8A99-4AEA-AFC3-F65D77C695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Poskus električnih avotmobilov vendar so ti preveč slabotni</a:t>
            </a:r>
          </a:p>
          <a:p>
            <a:r>
              <a:rPr lang="sl-SI" altLang="sl-SI"/>
              <a:t>Raba 100% biodizla se prav tako ne obnese</a:t>
            </a:r>
          </a:p>
          <a:p>
            <a:r>
              <a:rPr lang="sl-SI" altLang="sl-SI"/>
              <a:t>Zopet bojo poskusili z električnimi avomobili saj so današnji bolj kakovostni</a:t>
            </a:r>
          </a:p>
          <a:p>
            <a:r>
              <a:rPr lang="sl-SI" altLang="sl-SI"/>
              <a:t>Prenove stavb (energetsko bolj ugodne)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24CDBCD-1F92-4CD2-9FF4-F76C750C5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221163"/>
            <a:ext cx="38163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DA00EF3F-5D38-4D8E-91B3-A75F9629E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437063"/>
            <a:ext cx="2808287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DF95E5-1164-48F3-9A7C-E50B226D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video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4B9E07E6-4D0F-4B85-835F-9B04FEF3A29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>
                <a:hlinkClick r:id="rId2"/>
              </a:rPr>
              <a:t>video samso</a:t>
            </a:r>
            <a:endParaRPr lang="sl-SI" altLang="sl-SI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249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Century Schoolbook</vt:lpstr>
      <vt:lpstr>Wingdings</vt:lpstr>
      <vt:lpstr>Wingdings 2</vt:lpstr>
      <vt:lpstr>Altana</vt:lpstr>
      <vt:lpstr>otok Samsø </vt:lpstr>
      <vt:lpstr>Nekaj značilnosti</vt:lpstr>
      <vt:lpstr>Kako se je vse skupaj začelo</vt:lpstr>
      <vt:lpstr>cilji</vt:lpstr>
      <vt:lpstr>PowerPoint Presentation</vt:lpstr>
      <vt:lpstr>Elektrarne na morju (off shore)</vt:lpstr>
      <vt:lpstr>Sončni paneli</vt:lpstr>
      <vt:lpstr>Ni jim še uspelo ozeleniti prometa</vt:lpstr>
      <vt:lpstr>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2019-05-31T08:40:39Z</dcterms:created>
  <dcterms:modified xsi:type="dcterms:W3CDTF">2019-05-31T08:40:39Z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