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  <p:sldId id="264" r:id="rId9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78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39F2707-AEB3-42AE-A0AE-EB954C8C6B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286000" y="3581400"/>
            <a:ext cx="5638800" cy="19050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sl-SI" altLang="sl-SI" noProof="0"/>
              <a:t>Kliknite, če želite urediti slog podnaslova matrice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472F7CB8-F8EC-4207-98A6-A06E9F0AF15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077E5633-686C-4DED-8FAB-84637E19298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7C997C5-E54A-4CB5-BC3A-0B705E7FC6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7C02999-0860-47C8-A3D0-B818136AC310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5126" name="Group 6">
            <a:extLst>
              <a:ext uri="{FF2B5EF4-FFF2-40B4-BE49-F238E27FC236}">
                <a16:creationId xmlns:a16="http://schemas.microsoft.com/office/drawing/2014/main" id="{FD8CBA01-0C57-46B4-9E16-87455DF30F3C}"/>
              </a:ext>
            </a:extLst>
          </p:cNvPr>
          <p:cNvGrpSpPr>
            <a:grpSpLocks/>
          </p:cNvGrpSpPr>
          <p:nvPr/>
        </p:nvGrpSpPr>
        <p:grpSpPr bwMode="auto">
          <a:xfrm>
            <a:off x="0" y="914400"/>
            <a:ext cx="8686800" cy="2514600"/>
            <a:chOff x="0" y="576"/>
            <a:chExt cx="5472" cy="1584"/>
          </a:xfrm>
        </p:grpSpPr>
        <p:sp>
          <p:nvSpPr>
            <p:cNvPr id="5127" name="Oval 7">
              <a:extLst>
                <a:ext uri="{FF2B5EF4-FFF2-40B4-BE49-F238E27FC236}">
                  <a16:creationId xmlns:a16="http://schemas.microsoft.com/office/drawing/2014/main" id="{32BF5E4A-AEE6-47B7-A32A-76665A094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576"/>
              <a:ext cx="1584" cy="1584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/>
            </a:p>
          </p:txBody>
        </p:sp>
        <p:sp>
          <p:nvSpPr>
            <p:cNvPr id="5128" name="Rectangle 8">
              <a:extLst>
                <a:ext uri="{FF2B5EF4-FFF2-40B4-BE49-F238E27FC236}">
                  <a16:creationId xmlns:a16="http://schemas.microsoft.com/office/drawing/2014/main" id="{1F8248ED-0C3F-463A-984A-5DE93C0C0548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1056"/>
              <a:ext cx="2976" cy="7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5129" name="Rectangle 9">
              <a:extLst>
                <a:ext uri="{FF2B5EF4-FFF2-40B4-BE49-F238E27FC236}">
                  <a16:creationId xmlns:a16="http://schemas.microsoft.com/office/drawing/2014/main" id="{E4B8808A-3E1C-4091-8C86-B15167F6DACB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2496" y="1056"/>
              <a:ext cx="2976" cy="7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sl-SI" altLang="sl-SI" sz="2400">
                <a:latin typeface="Times New Roman" panose="02020603050405020304" pitchFamily="18" charset="0"/>
              </a:endParaRPr>
            </a:p>
          </p:txBody>
        </p:sp>
        <p:sp>
          <p:nvSpPr>
            <p:cNvPr id="5130" name="Freeform 10">
              <a:extLst>
                <a:ext uri="{FF2B5EF4-FFF2-40B4-BE49-F238E27FC236}">
                  <a16:creationId xmlns:a16="http://schemas.microsoft.com/office/drawing/2014/main" id="{A2564D83-EA2E-4336-A650-ED701284C3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960"/>
              <a:ext cx="144" cy="913"/>
            </a:xfrm>
            <a:custGeom>
              <a:avLst/>
              <a:gdLst>
                <a:gd name="T0" fmla="*/ 1000 w 1000"/>
                <a:gd name="T1" fmla="*/ 1000 h 1000"/>
                <a:gd name="T2" fmla="*/ 0 w 1000"/>
                <a:gd name="T3" fmla="*/ 1000 h 1000"/>
                <a:gd name="T4" fmla="*/ 0 w 1000"/>
                <a:gd name="T5" fmla="*/ 0 h 1000"/>
                <a:gd name="T6" fmla="*/ 1000 w 1000"/>
                <a:gd name="T7" fmla="*/ 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1000" y="1000"/>
                  </a:moveTo>
                  <a:lnTo>
                    <a:pt x="0" y="1000"/>
                  </a:lnTo>
                  <a:lnTo>
                    <a:pt x="0" y="0"/>
                  </a:lnTo>
                  <a:lnTo>
                    <a:pt x="1000" y="0"/>
                  </a:lnTo>
                </a:path>
              </a:pathLst>
            </a:custGeom>
            <a:noFill/>
            <a:ln w="76200" cmpd="sng">
              <a:solidFill>
                <a:schemeClr val="tx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5131" name="Freeform 11">
              <a:extLst>
                <a:ext uri="{FF2B5EF4-FFF2-40B4-BE49-F238E27FC236}">
                  <a16:creationId xmlns:a16="http://schemas.microsoft.com/office/drawing/2014/main" id="{C490DA0C-30A6-43E7-A5E6-D0AA07B5DF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4" y="762"/>
              <a:ext cx="165" cy="864"/>
            </a:xfrm>
            <a:custGeom>
              <a:avLst/>
              <a:gdLst>
                <a:gd name="T0" fmla="*/ 0 w 1000"/>
                <a:gd name="T1" fmla="*/ 0 h 1000"/>
                <a:gd name="T2" fmla="*/ 1000 w 1000"/>
                <a:gd name="T3" fmla="*/ 0 h 1000"/>
                <a:gd name="T4" fmla="*/ 1000 w 1000"/>
                <a:gd name="T5" fmla="*/ 1000 h 1000"/>
                <a:gd name="T6" fmla="*/ 0 w 1000"/>
                <a:gd name="T7" fmla="*/ 1000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00" h="1000">
                  <a:moveTo>
                    <a:pt x="0" y="0"/>
                  </a:moveTo>
                  <a:lnTo>
                    <a:pt x="1000" y="0"/>
                  </a:lnTo>
                  <a:lnTo>
                    <a:pt x="1000" y="1000"/>
                  </a:lnTo>
                  <a:lnTo>
                    <a:pt x="0" y="1000"/>
                  </a:lnTo>
                </a:path>
              </a:pathLst>
            </a:custGeom>
            <a:noFill/>
            <a:ln w="76200" cap="flat" cmpd="sng">
              <a:solidFill>
                <a:schemeClr val="accent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5132" name="Rectangle 12">
            <a:extLst>
              <a:ext uri="{FF2B5EF4-FFF2-40B4-BE49-F238E27FC236}">
                <a16:creationId xmlns:a16="http://schemas.microsoft.com/office/drawing/2014/main" id="{161F8D66-4601-4902-8118-D4840326DA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443038"/>
            <a:ext cx="7086600" cy="1600200"/>
          </a:xfrm>
        </p:spPr>
        <p:txBody>
          <a:bodyPr anchor="ctr"/>
          <a:lstStyle>
            <a:lvl1pPr>
              <a:defRPr/>
            </a:lvl1pPr>
          </a:lstStyle>
          <a:p>
            <a:pPr lvl="0"/>
            <a:r>
              <a:rPr lang="sl-SI" altLang="sl-SI" noProof="0"/>
              <a:t>Kliknite, če želite urediti slog naslova matrice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5122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22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513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DE498-393E-4BE7-B947-8C8E4E84A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C188AC-4E44-4121-91DC-05827218A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24A0C-1B0D-4FAA-AA17-C18CE7B4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A11FF0-6379-48C1-997A-3EC265783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F3DE9-B80F-431D-BAE8-6FC0F9068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E29E5-C681-4F1A-8643-348B22881B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5960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7BCE3B-BF9B-4C27-8E60-3C209E6CEC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91313" y="96838"/>
            <a:ext cx="1919287" cy="59991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A5F4EE-A7B9-4C56-99C0-EB745E394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31863" y="96838"/>
            <a:ext cx="5607050" cy="59991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C33FA2-B18D-4979-95BD-A8CE16C3A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5FEC2-FDA4-4347-B890-71E2642B7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2EFAEF-8609-4126-BA85-D2F7D70E2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905330-AF47-453A-93AA-2B134BAAF8B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07169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70FA-C3E1-4C67-95AD-7DCDE4DB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F02FF3-ACDB-4852-BA06-76C5620F9EAE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C3B72-5097-4E6B-9A4C-9979C4C77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3E47D-4F4A-4864-B35E-D63B99DA33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CCDAD-82D9-4A88-809E-BE5273EAB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32DEE-2CCA-4364-AB6C-E8C22AAC3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E36359-FE37-41F9-A56C-337852401A9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27274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9A8EF-3993-4311-BE63-01863F433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98231-CCE8-4F2E-A9D4-0EA6DC26BFF2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7661275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1CB571-F7F2-4D7E-B10B-1F12A6DB19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49325" y="4114800"/>
            <a:ext cx="7661275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807E9-B0E4-4A12-A8F3-94D7A61D91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32C70B-4D12-414B-8594-2AD51FE06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FB78F-6D1B-48C5-A45E-E01289319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1E8797-F4A0-4A37-82DD-8D79DD475B8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91941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C24771-C672-4CF9-B582-30382399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062EF-9915-49B5-812E-390A762992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C0EB1-1C03-4E71-BE2F-E20C69170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097DD-7AD9-49CC-940B-3B090E460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4615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8275CD-2201-46EC-9614-CE26E7BB9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B154FE-9FB1-4EE3-AFEC-8077015AA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BAA5CFF-C23F-4CC0-A7DD-DCB44202796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0538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54360-1C3C-492C-BA65-F4CB570FA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01A5E-98D8-46CD-B3ED-7F0050498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190B6F-2A51-40A5-924D-821FCE1F6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BAAFE-605F-426A-9630-6452076E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C8DDF-321D-425B-94B3-33EE6F1F4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5CC5D-30D2-499D-865F-9D92024D004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29613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4213A-1957-4ADA-BA7B-911E6894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85C91-66B8-4246-B45A-469896182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48B9C-22E3-4961-88DD-B0D58401D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E1739-8449-47C3-9FCB-D21BEFAFD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E9B5B6-4E81-4363-B93C-826253010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70C68-4F2D-49B5-8DDB-675C880851D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7356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36A65-9A53-4E29-99A2-13A21610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BA6CA-3307-44A6-8A9D-0398CFA27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49325" y="1981200"/>
            <a:ext cx="3754438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57E94A-3328-4022-B2D3-59CCEDEA3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CB10B-A436-40BB-90FE-6968CA464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2FE2E-9CFE-4134-81D7-5E414F542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0EA65A-A813-4AE2-9B3A-A6B088C0B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740805-09B6-4FA2-AAEC-E3BBE5CF3C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034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5717F-4254-4D84-8E31-12D902FF1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DC3EA-CF85-4C68-AA93-EC15A6C82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EFE777-20AB-4D43-BA92-A39857F02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A63366-8A93-40EA-BE3B-F69210AEA2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A19E8F-6387-4AA3-891E-1F88E0BB1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455C4F-91E2-491F-B9D1-3E17462FA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C7D412-5552-490A-BDF9-B73DFECE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0303E9-DF9E-433D-BCDB-111A05AF4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850405-E89E-41F2-8869-C133F3DCBCE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63773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140B5-7B88-47B4-899D-51E45459E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1B2F5A-9D9E-4C9F-A6C9-3920C2EFD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AEA28F-DAAA-45C9-BF0C-34A30A3B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D0B01-BE4E-44B6-8F8E-75559A907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DEC26-D5E4-48CE-A08D-42B254173DA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43790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D6835B-559D-4F62-B8B9-9E96B926A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16AFD-74D2-41DC-BF14-FD478B3B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23C045-B0D6-44EA-9FF4-243D6C6DE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054F12-1DAD-4986-BCBB-0F1CB30001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46702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94589-97C4-41E2-956D-278EB0432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8EF41-D6AA-4369-A9CF-A180D7DDE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F52E7F-616A-4389-AAAD-FACDE2713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EEB7BB-5449-48DB-91AC-EBF9BEB27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DDE118-6E42-49CE-A9DB-5C1C01C70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0E6891-7E34-45F5-A51F-55ADF91D2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98DE3-D4D0-4844-BD8D-8F4FE305B38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4893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CA97-9E95-4F01-A9D0-D625CBD16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E93E6-F548-48F8-A336-6C77726A38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098411-FC94-4F48-9F58-47D6AAC473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5C61D-4FC5-4E59-BCE5-CEC65B8FA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62ABDE-3E60-4220-93A7-D71399D5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400CC6-2A84-4EA7-9B08-118B00D44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9D94EB-9A71-46E1-A1B2-9FA5F1EF30D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30110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AC6B04C-B5E2-49C5-8F71-548376F7A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7950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l-SI" altLang="sl-SI" sz="2400">
              <a:latin typeface="Times New Roman" panose="02020603050405020304" pitchFamily="18" charset="0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8F41ECD-A82C-4C37-86C7-3C5E6B29C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377950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sl-SI" altLang="sl-SI" sz="2400">
              <a:latin typeface="Times New Roman" panose="02020603050405020304" pitchFamily="18" charset="0"/>
            </a:endParaRP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CB984002-206F-4EB0-973A-E5847AA87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1863" y="96838"/>
            <a:ext cx="71580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C36F0268-81A5-47CB-82D4-381673B6C1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49325" y="1981200"/>
            <a:ext cx="766127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7129E70-E4A1-41BB-8980-90805D41C3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615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sl-SI" altLang="sl-SI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B7D55A1C-BA04-4AC2-A212-F359F4DBBF6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sl-SI" altLang="sl-SI"/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29833B5D-95A8-4CD3-81CA-FAFC4C5203C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89F7C37-CBB1-401F-8F21-6CFFE40F0FA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4105" name="Freeform 9">
            <a:extLst>
              <a:ext uri="{FF2B5EF4-FFF2-40B4-BE49-F238E27FC236}">
                <a16:creationId xmlns:a16="http://schemas.microsoft.com/office/drawing/2014/main" id="{521A7F23-4CB2-4D0A-AE5B-A81CA240D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61975"/>
            <a:ext cx="152400" cy="1066800"/>
          </a:xfrm>
          <a:custGeom>
            <a:avLst/>
            <a:gdLst>
              <a:gd name="T0" fmla="*/ 1000 w 1000"/>
              <a:gd name="T1" fmla="*/ 1000 h 1000"/>
              <a:gd name="T2" fmla="*/ 0 w 1000"/>
              <a:gd name="T3" fmla="*/ 1000 h 1000"/>
              <a:gd name="T4" fmla="*/ 0 w 1000"/>
              <a:gd name="T5" fmla="*/ 0 h 1000"/>
              <a:gd name="T6" fmla="*/ 1000 w 1000"/>
              <a:gd name="T7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1000" y="1000"/>
                </a:moveTo>
                <a:lnTo>
                  <a:pt x="0" y="1000"/>
                </a:ln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76200" cmpd="sng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l-SI"/>
          </a:p>
        </p:txBody>
      </p:sp>
      <p:sp>
        <p:nvSpPr>
          <p:cNvPr id="4106" name="Freeform 10">
            <a:extLst>
              <a:ext uri="{FF2B5EF4-FFF2-40B4-BE49-F238E27FC236}">
                <a16:creationId xmlns:a16="http://schemas.microsoft.com/office/drawing/2014/main" id="{0EC21808-FA79-4760-8AB3-9C825120F8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62938" y="269875"/>
            <a:ext cx="152400" cy="1073150"/>
          </a:xfrm>
          <a:custGeom>
            <a:avLst/>
            <a:gdLst>
              <a:gd name="T0" fmla="*/ 0 w 1000"/>
              <a:gd name="T1" fmla="*/ 0 h 1000"/>
              <a:gd name="T2" fmla="*/ 1000 w 1000"/>
              <a:gd name="T3" fmla="*/ 0 h 1000"/>
              <a:gd name="T4" fmla="*/ 1000 w 1000"/>
              <a:gd name="T5" fmla="*/ 1000 h 1000"/>
              <a:gd name="T6" fmla="*/ 0 w 1000"/>
              <a:gd name="T7" fmla="*/ 100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000" h="1000">
                <a:moveTo>
                  <a:pt x="0" y="0"/>
                </a:moveTo>
                <a:lnTo>
                  <a:pt x="1000" y="0"/>
                </a:lnTo>
                <a:lnTo>
                  <a:pt x="1000" y="1000"/>
                </a:lnTo>
                <a:lnTo>
                  <a:pt x="0" y="1000"/>
                </a:lnTo>
              </a:path>
            </a:pathLst>
          </a:custGeom>
          <a:noFill/>
          <a:ln w="762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 build="p">
        <p:tmplLst>
          <p:tmpl lvl="1">
            <p:tnLst>
              <p:par>
                <p:cTn presetID="23" presetClass="entr" presetSubtype="1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0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0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447675" indent="-44767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¡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813" indent="-4032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81163" indent="-385763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¡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0100" indent="-3873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e/K2_8611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800px-Flag_of_Pakistan">
            <a:extLst>
              <a:ext uri="{FF2B5EF4-FFF2-40B4-BE49-F238E27FC236}">
                <a16:creationId xmlns:a16="http://schemas.microsoft.com/office/drawing/2014/main" id="{D8A606C9-34D5-4F74-B5A4-A8116D392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3429000"/>
            <a:ext cx="4110038" cy="2738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>
            <a:extLst>
              <a:ext uri="{FF2B5EF4-FFF2-40B4-BE49-F238E27FC236}">
                <a16:creationId xmlns:a16="http://schemas.microsoft.com/office/drawing/2014/main" id="{B19C59EF-7816-4376-82B1-5370787FFD7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sl-SI" altLang="sl-SI" sz="5400" b="1"/>
              <a:t>         PAKISTAN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4DACA3E3-EBF5-446B-9B84-22AADEEBC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549275"/>
            <a:ext cx="6913563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ar-SA" altLang="sl-SI" sz="4800">
                <a:cs typeface="Arial" panose="020B0604020202020204" pitchFamily="34" charset="0"/>
              </a:rPr>
              <a:t>اسلامی جمہوریہ پاکستان</a:t>
            </a:r>
            <a:br>
              <a:rPr lang="sl-SI" altLang="sl-SI" sz="4800">
                <a:cs typeface="Arial" panose="020B0604020202020204" pitchFamily="34" charset="0"/>
              </a:rPr>
            </a:br>
            <a:endParaRPr lang="sl-SI" altLang="sl-SI" sz="48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9A73ADC-BEEC-4B13-B265-C0CC60D4C4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OSNOVNI PODATKI: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144A5272-73F5-4B7C-B400-A3035EDB327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916113"/>
            <a:ext cx="3754438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sl-SI" altLang="sl-SI" sz="2000"/>
              <a:t>     URADNO IME: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altLang="sl-SI" sz="2000"/>
              <a:t>Islamska država Pakistan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000"/>
              <a:t>     PREBIVALSTVO: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altLang="sl-SI" sz="2000"/>
              <a:t>140 milijonov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000"/>
              <a:t>     JEZIK: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altLang="sl-SI" sz="2000"/>
              <a:t>urdu, angleščina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000"/>
              <a:t>     VERA: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altLang="sl-SI" sz="2000"/>
              <a:t>Islam – muslimani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000"/>
              <a:t>    POVRŠJE: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sl-SI" altLang="sl-SI" sz="2000"/>
              <a:t>803.940 km2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000"/>
              <a:t>     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F7B6236-D0B8-47CA-9E99-A6378C02864A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sl-SI" altLang="sl-SI" sz="1800"/>
          </a:p>
        </p:txBody>
      </p:sp>
      <p:pic>
        <p:nvPicPr>
          <p:cNvPr id="7175" name="Picture 7" descr="pakistan">
            <a:extLst>
              <a:ext uri="{FF2B5EF4-FFF2-40B4-BE49-F238E27FC236}">
                <a16:creationId xmlns:a16="http://schemas.microsoft.com/office/drawing/2014/main" id="{F75A9B48-4DC5-4BEE-99B2-1483E8BC90A4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475"/>
            <a:ext cx="4121150" cy="4383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7" name="Rectangle 9">
            <a:extLst>
              <a:ext uri="{FF2B5EF4-FFF2-40B4-BE49-F238E27FC236}">
                <a16:creationId xmlns:a16="http://schemas.microsoft.com/office/drawing/2014/main" id="{66F413CB-60B7-4F33-B5FD-2612CC3CFDF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427538" y="1557338"/>
            <a:ext cx="162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/>
              <a:t>glavno mesto</a:t>
            </a:r>
          </a:p>
        </p:txBody>
      </p:sp>
      <p:sp>
        <p:nvSpPr>
          <p:cNvPr id="7181" name="Line 13">
            <a:extLst>
              <a:ext uri="{FF2B5EF4-FFF2-40B4-BE49-F238E27FC236}">
                <a16:creationId xmlns:a16="http://schemas.microsoft.com/office/drawing/2014/main" id="{9F2921A5-4049-404A-B2D4-6157D25870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24525" y="1916113"/>
            <a:ext cx="1727200" cy="165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52E48460-9892-400A-8F88-9011F44CE0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  DENARNA ENOTA:</a:t>
            </a:r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7655AC78-78C0-4AA7-A7E1-C3D6079DC1E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sl-SI" altLang="sl-SI" sz="2800"/>
              <a:t>Pakistanska rupija</a:t>
            </a:r>
          </a:p>
        </p:txBody>
      </p:sp>
      <p:pic>
        <p:nvPicPr>
          <p:cNvPr id="21511" name="Picture 7" descr="Pakistan_1000_Rupees">
            <a:extLst>
              <a:ext uri="{FF2B5EF4-FFF2-40B4-BE49-F238E27FC236}">
                <a16:creationId xmlns:a16="http://schemas.microsoft.com/office/drawing/2014/main" id="{3D399C3B-8815-44EB-B79D-FA6D747539AD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2708275"/>
            <a:ext cx="8004175" cy="33607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B9692C4-D5AA-4278-9E4A-DEA2DDD598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       MEJNE DRŽAVE:</a:t>
            </a:r>
          </a:p>
        </p:txBody>
      </p:sp>
      <p:pic>
        <p:nvPicPr>
          <p:cNvPr id="9221" name="Picture 5" descr="pakistan">
            <a:extLst>
              <a:ext uri="{FF2B5EF4-FFF2-40B4-BE49-F238E27FC236}">
                <a16:creationId xmlns:a16="http://schemas.microsoft.com/office/drawing/2014/main" id="{3F83E0A4-E7F1-4DFB-9B74-7DEEC0FD9F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1484313"/>
            <a:ext cx="4337050" cy="486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222" name="Rectangle 6">
            <a:extLst>
              <a:ext uri="{FF2B5EF4-FFF2-40B4-BE49-F238E27FC236}">
                <a16:creationId xmlns:a16="http://schemas.microsoft.com/office/drawing/2014/main" id="{ED4C8B5D-8B15-4806-9D0C-84BF4359A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2819400"/>
            <a:ext cx="26638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 sz="3200" b="1"/>
              <a:t>Afganistan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68C6BE13-023E-4126-843B-030CBCEA1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898900"/>
            <a:ext cx="11303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sl-SI" altLang="sl-SI" sz="3200" b="1"/>
              <a:t>India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B0C61A94-D88C-4092-9869-1A444DE1DA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1738313"/>
            <a:ext cx="17399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sl-SI" altLang="sl-SI" sz="3200" b="1"/>
              <a:t>Kitajska</a:t>
            </a:r>
          </a:p>
        </p:txBody>
      </p:sp>
      <p:sp>
        <p:nvSpPr>
          <p:cNvPr id="9225" name="Rectangle 9">
            <a:extLst>
              <a:ext uri="{FF2B5EF4-FFF2-40B4-BE49-F238E27FC236}">
                <a16:creationId xmlns:a16="http://schemas.microsoft.com/office/drawing/2014/main" id="{4B0E16B5-7D7B-435E-8B8B-777FC5DDE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667375"/>
            <a:ext cx="22320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 sz="3200" b="1"/>
              <a:t>Arabsko morje</a:t>
            </a:r>
          </a:p>
        </p:txBody>
      </p:sp>
      <p:sp>
        <p:nvSpPr>
          <p:cNvPr id="9226" name="Rectangle 10">
            <a:extLst>
              <a:ext uri="{FF2B5EF4-FFF2-40B4-BE49-F238E27FC236}">
                <a16:creationId xmlns:a16="http://schemas.microsoft.com/office/drawing/2014/main" id="{26F157CB-5C0F-43AF-9651-0B17713B5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114800"/>
            <a:ext cx="9366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 sz="3200" b="1"/>
              <a:t>Iran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8BB9ED6-FB22-40A4-A100-B78661890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 LEGA:</a:t>
            </a:r>
          </a:p>
        </p:txBody>
      </p:sp>
      <p:pic>
        <p:nvPicPr>
          <p:cNvPr id="13324" name="Picture 12" descr="pakistan">
            <a:extLst>
              <a:ext uri="{FF2B5EF4-FFF2-40B4-BE49-F238E27FC236}">
                <a16:creationId xmlns:a16="http://schemas.microsoft.com/office/drawing/2014/main" id="{97404FE6-AD8E-44BD-9ABF-65FEAEDFEC99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49325" y="2265363"/>
            <a:ext cx="3754438" cy="3544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25" name="Rectangle 13">
            <a:extLst>
              <a:ext uri="{FF2B5EF4-FFF2-40B4-BE49-F238E27FC236}">
                <a16:creationId xmlns:a16="http://schemas.microsoft.com/office/drawing/2014/main" id="{AB64AB0B-F8AA-4E26-99C6-3980115D944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sl-SI" altLang="sl-SI" sz="2800"/>
              <a:t>v južni Aziji</a:t>
            </a:r>
          </a:p>
          <a:p>
            <a:pPr>
              <a:buFontTx/>
              <a:buChar char="•"/>
            </a:pPr>
            <a:r>
              <a:rPr lang="sl-SI" altLang="sl-SI" sz="2800"/>
              <a:t>na Srednjem Vzhodu</a:t>
            </a:r>
          </a:p>
          <a:p>
            <a:pPr>
              <a:buFontTx/>
              <a:buChar char="•"/>
            </a:pPr>
            <a:r>
              <a:rPr lang="sl-SI" altLang="sl-SI" sz="2800"/>
              <a:t>ob Arabskem </a:t>
            </a:r>
          </a:p>
          <a:p>
            <a:pPr>
              <a:buFontTx/>
              <a:buNone/>
            </a:pPr>
            <a:r>
              <a:rPr lang="sl-SI" altLang="sl-SI" sz="2800"/>
              <a:t>morju</a:t>
            </a:r>
          </a:p>
          <a:p>
            <a:pPr>
              <a:buFontTx/>
              <a:buChar char="•"/>
            </a:pPr>
            <a:r>
              <a:rPr lang="sl-SI" altLang="sl-SI" sz="2800"/>
              <a:t> v dolini Inda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EEAA372B-2837-4E6E-AD8D-2A98E4D5B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       POVRŠJE: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742EC405-DE49-4188-AED3-F93A26D602D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pPr>
              <a:buFontTx/>
              <a:buChar char="•"/>
            </a:pPr>
            <a:r>
              <a:rPr lang="sl-SI" altLang="sl-SI" sz="2800"/>
              <a:t>visoke gore – Himalaje, Hindukuš</a:t>
            </a:r>
          </a:p>
          <a:p>
            <a:pPr>
              <a:buFontTx/>
              <a:buChar char="•"/>
            </a:pPr>
            <a:endParaRPr lang="sl-SI" altLang="sl-SI" sz="2800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49BC0272-77F3-4317-84BA-91A2807B099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sl-SI" altLang="sl-SI" sz="2800"/>
              <a:t>suhe ravnine , puščave – Thar</a:t>
            </a:r>
          </a:p>
        </p:txBody>
      </p:sp>
      <p:pic>
        <p:nvPicPr>
          <p:cNvPr id="17415" name="Picture 7" descr="fotka-6">
            <a:extLst>
              <a:ext uri="{FF2B5EF4-FFF2-40B4-BE49-F238E27FC236}">
                <a16:creationId xmlns:a16="http://schemas.microsoft.com/office/drawing/2014/main" id="{AEAC846C-A897-455A-9B71-170E3A986A6A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3800" y="3213100"/>
            <a:ext cx="3951288" cy="26320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7413" name="Picture 5" descr="File:K2 8611.jpg">
            <a:hlinkClick r:id="rId3"/>
            <a:extLst>
              <a:ext uri="{FF2B5EF4-FFF2-40B4-BE49-F238E27FC236}">
                <a16:creationId xmlns:a16="http://schemas.microsoft.com/office/drawing/2014/main" id="{B3A95D66-81CF-4ED6-9057-BCAFE3517FC3}"/>
              </a:ext>
            </a:extLst>
          </p:cNvPr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188" y="3213100"/>
            <a:ext cx="4092575" cy="262413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Rectangle 12">
            <a:extLst>
              <a:ext uri="{FF2B5EF4-FFF2-40B4-BE49-F238E27FC236}">
                <a16:creationId xmlns:a16="http://schemas.microsoft.com/office/drawing/2014/main" id="{75BA9568-64A5-4E76-9A78-3D4AABC9D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F805204D-FE13-4199-83DF-0BCCAFC654F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sl-SI" altLang="sl-SI" sz="2400"/>
              <a:t>nižina- ob reki Ind</a:t>
            </a:r>
          </a:p>
          <a:p>
            <a:pPr>
              <a:buFontTx/>
              <a:buChar char="•"/>
            </a:pPr>
            <a:r>
              <a:rPr lang="sl-SI" altLang="sl-SI" sz="2400"/>
              <a:t>slane planjave</a:t>
            </a:r>
          </a:p>
          <a:p>
            <a:pPr>
              <a:buFontTx/>
              <a:buNone/>
            </a:pPr>
            <a:r>
              <a:rPr lang="sl-SI" altLang="sl-SI" sz="2400"/>
              <a:t>    NAJNIŽJA TOČKA:</a:t>
            </a:r>
          </a:p>
          <a:p>
            <a:pPr>
              <a:buFontTx/>
              <a:buChar char="•"/>
            </a:pPr>
            <a:r>
              <a:rPr lang="sl-SI" altLang="sl-SI" sz="2400"/>
              <a:t>obala ob morju</a:t>
            </a:r>
          </a:p>
          <a:p>
            <a:pPr>
              <a:buFontTx/>
              <a:buNone/>
            </a:pPr>
            <a:r>
              <a:rPr lang="sl-SI" altLang="sl-SI" sz="2400"/>
              <a:t>    NAJVIŠJI VRH:</a:t>
            </a:r>
          </a:p>
          <a:p>
            <a:pPr>
              <a:buFontTx/>
              <a:buChar char="•"/>
            </a:pPr>
            <a:r>
              <a:rPr lang="sl-SI" altLang="sl-SI" sz="2400"/>
              <a:t>Dapsang, 8611m – </a:t>
            </a:r>
          </a:p>
          <a:p>
            <a:pPr>
              <a:buFontTx/>
              <a:buNone/>
            </a:pPr>
            <a:r>
              <a:rPr lang="sl-SI" altLang="sl-SI" sz="2400"/>
              <a:t>     2. največji vrh na svetu      </a:t>
            </a:r>
          </a:p>
          <a:p>
            <a:pPr>
              <a:buFontTx/>
              <a:buNone/>
            </a:pPr>
            <a:r>
              <a:rPr lang="sl-SI" altLang="sl-SI" sz="2400"/>
              <a:t>    </a:t>
            </a:r>
          </a:p>
          <a:p>
            <a:pPr>
              <a:buFontTx/>
              <a:buChar char="•"/>
            </a:pPr>
            <a:endParaRPr lang="sl-SI" altLang="sl-SI" sz="2400"/>
          </a:p>
        </p:txBody>
      </p:sp>
      <p:pic>
        <p:nvPicPr>
          <p:cNvPr id="32779" name="Picture 11" descr="CB031186">
            <a:extLst>
              <a:ext uri="{FF2B5EF4-FFF2-40B4-BE49-F238E27FC236}">
                <a16:creationId xmlns:a16="http://schemas.microsoft.com/office/drawing/2014/main" id="{4EA02281-4EDC-4DD0-9575-DFA997A64DA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1844675"/>
            <a:ext cx="3990975" cy="399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F6E0739-D2AA-4CBA-8676-020981C4E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  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7B0880CE-580B-47F4-9216-25AC180600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7661275" cy="6308725"/>
          </a:xfrm>
          <a:noFill/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/>
              <a:t>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/>
              <a:t>           REKE:</a:t>
            </a:r>
          </a:p>
          <a:p>
            <a:pPr>
              <a:buFontTx/>
              <a:buChar char="•"/>
            </a:pPr>
            <a:r>
              <a:rPr lang="sl-SI" altLang="sl-SI"/>
              <a:t>Ind, Sutlej, Beas, Chenab, Jhelum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xis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Axis</Template>
  <TotalTime>0</TotalTime>
  <Words>131</Words>
  <Application>Microsoft Office PowerPoint</Application>
  <PresentationFormat>On-screen Show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Wingdings</vt:lpstr>
      <vt:lpstr>Axis</vt:lpstr>
      <vt:lpstr>         PAKISTAN</vt:lpstr>
      <vt:lpstr>       OSNOVNI PODATKI:</vt:lpstr>
      <vt:lpstr>         DENARNA ENOTA:</vt:lpstr>
      <vt:lpstr>              MEJNE DRŽAVE:</vt:lpstr>
      <vt:lpstr>        LEGA:</vt:lpstr>
      <vt:lpstr>          POVRŠJE:</vt:lpstr>
      <vt:lpstr>PowerPoint Presentation</vt:lpstr>
      <vt:lpstr>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2019-05-31T08:40:39Z</dcterms:created>
  <dcterms:modified xsi:type="dcterms:W3CDTF">2019-05-31T08:40:39Z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