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66FF"/>
    <a:srgbClr val="008000"/>
    <a:srgbClr val="FFFF00"/>
    <a:srgbClr val="FF0000"/>
    <a:srgbClr val="0000FF"/>
    <a:srgbClr val="CCFF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0" autoAdjust="0"/>
    <p:restoredTop sz="94608" autoAdjust="0"/>
  </p:normalViewPr>
  <p:slideViewPr>
    <p:cSldViewPr>
      <p:cViewPr varScale="1">
        <p:scale>
          <a:sx n="150" d="100"/>
          <a:sy n="150" d="100"/>
        </p:scale>
        <p:origin x="162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17345-559F-484F-938E-25535D06D8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2070D1-8BEE-4FC1-9F64-E10308742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AC624-5880-435C-AFB6-AB1F03728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D377D-4479-4DA7-903D-1F0BED70C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1B9DB-2D57-4BE8-9B8D-14146DE78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1F7B8-4E6F-4A8D-8C43-CE5C1E4E2455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511982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8E0E4-76C8-4A13-A493-1D4D14CF9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8328B8-9491-4075-8220-2EB1FFF13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FAC1B-DCAB-4009-875C-6A0E7DFB8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9BCC5-30C3-4515-9CA0-F221B6C5E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C4519-3625-496B-98C8-1C2BEBC3B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D8CAD-388C-43BA-883A-B03B17CD92EA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58192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84069C-825B-415C-A773-A76E249108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52F94B-EFFE-4F5E-89DF-9142D3249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0DEC7-5F8E-4554-95CA-AF6DB56C7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D0385-4D1B-467A-AB82-522C6D9CA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14507D-939E-4BDE-8500-B46A38B7B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074A2-7747-41DB-BF69-1FFE68A4466E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970953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5C771-ABCD-44BB-8DD5-277D66B9E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DD5CBF-0C99-445B-B34E-C7CA2D2F45D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5D1CA4-9E84-4FFB-B012-7FDA6F019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493D51-433D-41BD-9597-50C4C6D156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2CCAAF-D514-4D8A-A29F-7DC1A7527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34494-EC36-43D5-9C24-61BAFC767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586F974-CE36-4E0A-B1FD-8AA7E5D75FD2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640975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E1F3E-BFB0-406F-9DAF-1E4E3846A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7E815-4B1E-43B4-BF90-AFA5B4EB1F5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487490-4699-40AE-9C93-5B8BC1D68081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2927C3-F245-436D-B757-18F4053908C8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1B49C4B-F56D-402F-B571-56983CAD41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3811672-F677-4A50-A1C6-1AA085640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D70E7BE-9EED-49E0-A2A7-DA2606297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9C37998-5544-4A75-95CE-E50E3221E07B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787292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2C399-D2E3-4BA3-8938-D5D532629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B4C5E-0A6F-4EF4-AC20-485F27F95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0B68E-046D-42C3-B12A-FDFB5DE58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BFB8D9-D9E1-4330-B173-BCD8125AB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4DD4E-D318-4AEC-B6E5-A03B13411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6D924D-8368-469A-AD9D-B3825C010721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806283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1B302-62FB-43D3-AB1E-06F552224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DC0278-B841-46E0-AD6B-D47395C56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3428E-E3A1-42FC-B937-D901ABD26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C0081-3758-4FDC-ACBC-3BA60D73C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273D8-7AAE-4521-B8FE-5AD32B63C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C2DB-2A22-436C-8905-32F338AFCFD4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505469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84049-3120-4410-94DC-FA8889B74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E1C8C-B535-4B92-B325-AF4A047570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82BA58-659E-4289-AB8B-79E8FAFFE2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6A0129-7789-46E1-89F0-B1D81F2DE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55D65-F3A2-41C8-9801-C671E71C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CCF0CF-DEE4-4E63-B4F7-4C9B9EF9D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4FD88D-F7C1-43A8-BD08-B1EB74B9B42F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872573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EA1A3-0D8E-4497-AB97-DC5D496A4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1684B4-CC98-47A0-9DEF-FB119B899C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2C953D-801F-4D8E-B174-1D61617B1A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F14709-9F08-4106-A4BA-536E6C84E3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87A1A9-6520-4F29-9C7A-DBE3519F1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9250BC-2044-4414-B536-FAABEFB00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A12D84-2006-46E4-9BF0-AEA894F16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5ED36C-498D-4AF8-989A-1C80021FE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D3032F-9BCC-4282-B729-091C9667284E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175259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2DD42-0A1B-43BB-9164-C48E589B2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869B6C-7966-44A8-8E1B-96368F632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19E241-4D0F-436C-8C70-99C007375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5C58B9-B108-4FF6-B485-5C4A96211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82FF24-E683-42CA-AA1C-C5945DBC07E9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014931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F4AE4B-6CE3-4DE7-8E1F-2B0653AD6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51F8F7-F9E7-4116-8A02-AFA59B5C4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E6642-D66A-413F-8973-FF6D5D8A9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03FAF-2B4C-41DF-834C-5F1C3F622350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704185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7CD4F-8E13-420D-95B8-3647267AF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9B2BB-EC15-4160-84D7-4717750B7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31A352-6BE8-4286-83E7-F0074124B0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E96719-9B90-41E2-8123-CBC5072AB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3FD98F-41F2-4A39-9C92-7B7B2B76C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783DA9-82A1-4D37-AD41-C5BF106BC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1FABBA-6A93-4D51-8ECC-A3A70C22322C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116878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B1B6A-7E52-45B1-AD35-B54F11272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23F4AC-B1BE-40E6-8DD1-7F4B4A6CC7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6C2F1D-186F-423B-8F9F-0E4F00A237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FC3F66-9662-4DAE-A6CC-20F7C9078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A78334-356E-4DF5-8FAD-77E7453A1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6610BB-B8E7-409B-9235-0A8409471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D992D-80CC-4CC1-926F-CF37725CB9FB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23770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F3BD05A-0878-4DDA-8F86-86AD88E271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6C544F-1897-454C-888A-4D074655AD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Kliknite, če želite urediti sloge besedila matrice</a:t>
            </a:r>
          </a:p>
          <a:p>
            <a:pPr lvl="1"/>
            <a:r>
              <a:rPr lang="en-US" altLang="sl-SI"/>
              <a:t>Druga raven</a:t>
            </a:r>
          </a:p>
          <a:p>
            <a:pPr lvl="2"/>
            <a:r>
              <a:rPr lang="en-US" altLang="sl-SI"/>
              <a:t>Tretja raven</a:t>
            </a:r>
          </a:p>
          <a:p>
            <a:pPr lvl="3"/>
            <a:r>
              <a:rPr lang="en-US" altLang="sl-SI"/>
              <a:t>Četrta raven</a:t>
            </a:r>
          </a:p>
          <a:p>
            <a:pPr lvl="4"/>
            <a:r>
              <a:rPr lang="en-US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85BA053-8306-49B0-A1DA-95CF21FD3F9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4976F34-9821-45E7-9A65-F3CFC537F70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BE32352-AAF7-49D0-BBED-B77610174EF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FB6DA0A9-BB5A-42F8-83A8-0909B3FA22C0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zastava Paname">
            <a:extLst>
              <a:ext uri="{FF2B5EF4-FFF2-40B4-BE49-F238E27FC236}">
                <a16:creationId xmlns:a16="http://schemas.microsoft.com/office/drawing/2014/main" id="{5DCDCC4A-1700-4E1F-AF0D-8FC94EF46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Rectangle 7">
            <a:extLst>
              <a:ext uri="{FF2B5EF4-FFF2-40B4-BE49-F238E27FC236}">
                <a16:creationId xmlns:a16="http://schemas.microsoft.com/office/drawing/2014/main" id="{2019C3C6-6A15-4DD6-B5C3-D1172882F9C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2565400"/>
            <a:ext cx="7772400" cy="1470025"/>
          </a:xfrm>
        </p:spPr>
        <p:txBody>
          <a:bodyPr anchor="ctr"/>
          <a:lstStyle/>
          <a:p>
            <a:r>
              <a:rPr lang="sl-SI" altLang="sl-SI" sz="9600" b="1">
                <a:solidFill>
                  <a:srgbClr val="000000"/>
                </a:solidFill>
              </a:rPr>
              <a:t>Panama</a:t>
            </a:r>
            <a:endParaRPr lang="en-US" altLang="sl-SI" sz="96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panama-canal">
            <a:extLst>
              <a:ext uri="{FF2B5EF4-FFF2-40B4-BE49-F238E27FC236}">
                <a16:creationId xmlns:a16="http://schemas.microsoft.com/office/drawing/2014/main" id="{AC08D94D-E11B-4B8E-A7C9-0DEE5FCA967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2205038"/>
            <a:ext cx="4186237" cy="3671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6" name="Rectangle 2">
            <a:extLst>
              <a:ext uri="{FF2B5EF4-FFF2-40B4-BE49-F238E27FC236}">
                <a16:creationId xmlns:a16="http://schemas.microsoft.com/office/drawing/2014/main" id="{28006DEE-922A-4CC3-86F3-2B4C68E3F7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/>
              <a:t>Gradnja Panamskega prekopa leta 1907 in Panamski prekop danes</a:t>
            </a:r>
            <a:endParaRPr lang="en-US" altLang="sl-SI" sz="4000"/>
          </a:p>
        </p:txBody>
      </p:sp>
      <p:pic>
        <p:nvPicPr>
          <p:cNvPr id="11268" name="Picture 4" descr="594px-Panama_Canal_under_construction%2C_1907">
            <a:extLst>
              <a:ext uri="{FF2B5EF4-FFF2-40B4-BE49-F238E27FC236}">
                <a16:creationId xmlns:a16="http://schemas.microsoft.com/office/drawing/2014/main" id="{A4B0587F-67BF-41AD-9078-8F94FF003C1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205038"/>
            <a:ext cx="4032250" cy="3671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ista zastava paname">
            <a:extLst>
              <a:ext uri="{FF2B5EF4-FFF2-40B4-BE49-F238E27FC236}">
                <a16:creationId xmlns:a16="http://schemas.microsoft.com/office/drawing/2014/main" id="{FFB39E64-4F4E-4DB7-8429-85ECF49E35C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333375"/>
            <a:ext cx="8351838" cy="5903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2" name="Rectangle 2">
            <a:extLst>
              <a:ext uri="{FF2B5EF4-FFF2-40B4-BE49-F238E27FC236}">
                <a16:creationId xmlns:a16="http://schemas.microsoft.com/office/drawing/2014/main" id="{1EB8FD37-B2FF-4AFA-A079-A50069CB4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sl-SI" dirty="0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FD4EF392-796C-4475-B21F-4F052E89BA0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47050" cy="4525963"/>
          </a:xfrm>
        </p:spPr>
        <p:txBody>
          <a:bodyPr/>
          <a:lstStyle/>
          <a:p>
            <a:pPr algn="ctr"/>
            <a:endParaRPr lang="sl-SI" altLang="sl-SI" sz="3600" dirty="0"/>
          </a:p>
          <a:p>
            <a:pPr algn="ctr"/>
            <a:endParaRPr lang="sl-SI" altLang="sl-SI" sz="3600" dirty="0"/>
          </a:p>
          <a:p>
            <a:pPr marL="0" indent="0" algn="ctr">
              <a:buNone/>
            </a:pPr>
            <a:endParaRPr lang="en-US" altLang="sl-SI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grb paname">
            <a:extLst>
              <a:ext uri="{FF2B5EF4-FFF2-40B4-BE49-F238E27FC236}">
                <a16:creationId xmlns:a16="http://schemas.microsoft.com/office/drawing/2014/main" id="{75476835-C9CC-4AC8-A245-DAB6ECD166E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1268413"/>
            <a:ext cx="4535487" cy="5473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4" name="Rectangle 2">
            <a:extLst>
              <a:ext uri="{FF2B5EF4-FFF2-40B4-BE49-F238E27FC236}">
                <a16:creationId xmlns:a16="http://schemas.microsoft.com/office/drawing/2014/main" id="{E9FD2879-DD00-4E8B-B5B5-4830E39420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0000"/>
                </a:solidFill>
              </a:rPr>
              <a:t>Panama</a:t>
            </a:r>
            <a:endParaRPr lang="en-US" altLang="sl-SI">
              <a:solidFill>
                <a:srgbClr val="FF0000"/>
              </a:solidFill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1C8C9E2-0D5A-41DE-BFCA-4B42F14C4E9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1438"/>
            <a:ext cx="3754438" cy="4784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sl-SI" sz="2300"/>
              <a:t>Panama</a:t>
            </a:r>
            <a:r>
              <a:rPr lang="sl-SI" altLang="sl-SI" sz="2300"/>
              <a:t> </a:t>
            </a:r>
            <a:r>
              <a:rPr lang="en-US" altLang="sl-SI" sz="2300"/>
              <a:t>na vzhodu meji na Kolumbijo, na zahodu pa na Kostariko. </a:t>
            </a:r>
            <a:endParaRPr lang="sl-SI" altLang="sl-SI" sz="2300"/>
          </a:p>
          <a:p>
            <a:pPr>
              <a:lnSpc>
                <a:spcPct val="80000"/>
              </a:lnSpc>
            </a:pPr>
            <a:r>
              <a:rPr lang="en-US" altLang="sl-SI" sz="2300"/>
              <a:t>Panama nadzoruje Panamski prekop, pomemben umetni prekop za ladijski promet med Severnim Tihim oceanom in Karibskim morjem in Atlantikom.</a:t>
            </a:r>
            <a:endParaRPr lang="sl-SI" altLang="sl-SI" sz="2300"/>
          </a:p>
          <a:p>
            <a:pPr>
              <a:lnSpc>
                <a:spcPct val="80000"/>
              </a:lnSpc>
            </a:pPr>
            <a:r>
              <a:rPr lang="en-US" altLang="sl-SI" sz="2300"/>
              <a:t> Beseda panama v krajevni indijanščini pomeni »obilje metuljev«, ki jih je v tej obmorski državi več sto različnih </a:t>
            </a:r>
            <a:r>
              <a:rPr lang="sl-SI" altLang="sl-SI" sz="2300"/>
              <a:t>vrst</a:t>
            </a:r>
            <a:r>
              <a:rPr lang="en-US" altLang="sl-SI" sz="2300"/>
              <a:t>.</a:t>
            </a:r>
            <a:r>
              <a:rPr lang="en-US" altLang="sl-SI" sz="1600">
                <a:solidFill>
                  <a:srgbClr val="008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LocationPanama">
            <a:extLst>
              <a:ext uri="{FF2B5EF4-FFF2-40B4-BE49-F238E27FC236}">
                <a16:creationId xmlns:a16="http://schemas.microsoft.com/office/drawing/2014/main" id="{D487CA4C-F763-4EBC-A5CF-805D94D1B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>
            <a:extLst>
              <a:ext uri="{FF2B5EF4-FFF2-40B4-BE49-F238E27FC236}">
                <a16:creationId xmlns:a16="http://schemas.microsoft.com/office/drawing/2014/main" id="{ACC96CB7-25D6-4E82-830C-E0110282FF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0000"/>
                </a:solidFill>
              </a:rPr>
              <a:t>Lega</a:t>
            </a:r>
            <a:endParaRPr lang="en-US" altLang="sl-SI">
              <a:solidFill>
                <a:srgbClr val="FF0000"/>
              </a:solidFill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4E48256-AF9C-4531-8065-772C006D98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3416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sl-SI" sz="2400"/>
              <a:t>Panama leži v Srednji Ameriki, na njenem najožjem delu, med Karibskim morjem na S in Tihim oceanom na J. </a:t>
            </a:r>
            <a:endParaRPr lang="sl-SI" altLang="sl-SI" sz="2400"/>
          </a:p>
          <a:p>
            <a:pPr>
              <a:lnSpc>
                <a:spcPct val="90000"/>
              </a:lnSpc>
            </a:pPr>
            <a:r>
              <a:rPr lang="en-US" altLang="sl-SI" sz="2400"/>
              <a:t>Komaj 55-100 km dolg pas kopnega med obema morjema je nastal z dvigom niza tektonskih grud, zgrajenih večinoma iz vulkanskih kamnin.</a:t>
            </a:r>
            <a:endParaRPr lang="sl-SI" altLang="sl-SI" sz="2400"/>
          </a:p>
          <a:p>
            <a:pPr>
              <a:lnSpc>
                <a:spcPct val="90000"/>
              </a:lnSpc>
            </a:pPr>
            <a:r>
              <a:rPr lang="sl-SI" altLang="sl-SI" sz="2400"/>
              <a:t>N</a:t>
            </a:r>
            <a:r>
              <a:rPr lang="en-US" altLang="sl-SI" sz="2400"/>
              <a:t>a Z je </a:t>
            </a:r>
            <a:r>
              <a:rPr lang="sl-SI" altLang="sl-SI" sz="2400"/>
              <a:t>najvišje gorovje Paname, </a:t>
            </a:r>
            <a:r>
              <a:rPr lang="en-US" altLang="sl-SI" sz="2400"/>
              <a:t>Sierra de Tabasara (najvišji vrh je ognjenik Baru, 3475m).</a:t>
            </a:r>
            <a:endParaRPr lang="sl-SI" altLang="sl-SI" sz="2400"/>
          </a:p>
          <a:p>
            <a:pPr>
              <a:lnSpc>
                <a:spcPct val="90000"/>
              </a:lnSpc>
            </a:pPr>
            <a:r>
              <a:rPr lang="en-US" altLang="sl-SI" sz="2400"/>
              <a:t> Na tihooceanski strani je okoli 1600 otokov, med drugim Biserni otoki v Panamskem zalivu in otok Coiba</a:t>
            </a:r>
            <a:r>
              <a:rPr lang="sl-SI" altLang="sl-SI" sz="2400"/>
              <a:t>.</a:t>
            </a:r>
            <a:r>
              <a:rPr lang="en-US" altLang="sl-SI" sz="240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6993C91-53A7-4136-9254-C6236EDD9E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 b="1">
                <a:solidFill>
                  <a:srgbClr val="FF0000"/>
                </a:solidFill>
              </a:rPr>
              <a:t>Podnebje</a:t>
            </a:r>
            <a:r>
              <a:rPr lang="en-US" altLang="sl-SI"/>
              <a:t> 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7689B61C-A9A7-4135-8C19-0169F40D85C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sl-SI" sz="2000"/>
              <a:t>Tropsko, z majhnimi temperaturnimi nihanji ter obilnimi padavinami.</a:t>
            </a:r>
            <a:endParaRPr lang="sl-SI" altLang="sl-SI" sz="2000"/>
          </a:p>
          <a:p>
            <a:r>
              <a:rPr lang="en-US" altLang="sl-SI" sz="2000"/>
              <a:t>Razlike med karibsko in tihooceansko stranjo so precejšnje.Na karibski strani dobijo 2500-4000mm padavin (razporejene skozi vse leto), na tihooceanski pa 1100-2300mm (deževna doba maj-december in sušna doba januar-marec). </a:t>
            </a:r>
          </a:p>
        </p:txBody>
      </p:sp>
      <p:pic>
        <p:nvPicPr>
          <p:cNvPr id="5124" name="Picture 4" descr="podnebje v panami">
            <a:extLst>
              <a:ext uri="{FF2B5EF4-FFF2-40B4-BE49-F238E27FC236}">
                <a16:creationId xmlns:a16="http://schemas.microsoft.com/office/drawing/2014/main" id="{45E41C6A-BCD0-46FB-9BC7-F86F96A1AEB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990284">
            <a:off x="4572000" y="1484313"/>
            <a:ext cx="3783013" cy="4635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madden">
            <a:extLst>
              <a:ext uri="{FF2B5EF4-FFF2-40B4-BE49-F238E27FC236}">
                <a16:creationId xmlns:a16="http://schemas.microsoft.com/office/drawing/2014/main" id="{028619AC-9DF4-48C2-8745-09E9FA6B6CC6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3438525"/>
            <a:ext cx="4572000" cy="3419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1" name="Picture 7">
            <a:extLst>
              <a:ext uri="{FF2B5EF4-FFF2-40B4-BE49-F238E27FC236}">
                <a16:creationId xmlns:a16="http://schemas.microsoft.com/office/drawing/2014/main" id="{FE4A1ADF-62A0-406D-B977-84EE0CA05BAA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72000" cy="3430588"/>
          </a:xfrm>
          <a:noFill/>
          <a:ln/>
        </p:spPr>
      </p:pic>
      <p:sp>
        <p:nvSpPr>
          <p:cNvPr id="6146" name="Rectangle 2">
            <a:extLst>
              <a:ext uri="{FF2B5EF4-FFF2-40B4-BE49-F238E27FC236}">
                <a16:creationId xmlns:a16="http://schemas.microsoft.com/office/drawing/2014/main" id="{378B174D-DE54-4EDA-8DC6-302A2E077D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0000"/>
                </a:solidFill>
              </a:rPr>
              <a:t>Vode in rastje</a:t>
            </a:r>
            <a:endParaRPr lang="en-US" altLang="sl-SI">
              <a:solidFill>
                <a:srgbClr val="FF0000"/>
              </a:solidFill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9E095DE1-0C43-4982-9940-864003816B9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283450" cy="4525963"/>
          </a:xfrm>
        </p:spPr>
        <p:txBody>
          <a:bodyPr/>
          <a:lstStyle/>
          <a:p>
            <a:r>
              <a:rPr lang="en-US" altLang="sl-SI" sz="2400" b="1"/>
              <a:t>Vode</a:t>
            </a:r>
            <a:endParaRPr lang="en-US" altLang="sl-SI" sz="2400"/>
          </a:p>
          <a:p>
            <a:r>
              <a:rPr lang="en-US" altLang="sl-SI" sz="2400"/>
              <a:t>Reke so kratke in vodnate.Zaradi plovbe po Panamskem prekopu so zajezili reko Charges v Gatunsko jezero in više ležečo jezero Madden.</a:t>
            </a:r>
            <a:endParaRPr lang="en-US" altLang="sl-SI" sz="2400" b="1"/>
          </a:p>
          <a:p>
            <a:r>
              <a:rPr lang="en-US" altLang="sl-SI" sz="2400" b="1"/>
              <a:t>Rastje</a:t>
            </a:r>
            <a:endParaRPr lang="en-US" altLang="sl-SI" sz="2400"/>
          </a:p>
          <a:p>
            <a:r>
              <a:rPr lang="en-US" altLang="sl-SI" sz="2400"/>
              <a:t>Na karibski strani in </a:t>
            </a:r>
            <a:r>
              <a:rPr lang="sl-SI" altLang="sl-SI" sz="2400"/>
              <a:t>na V </a:t>
            </a:r>
            <a:r>
              <a:rPr lang="en-US" altLang="sl-SI" sz="2400"/>
              <a:t>Panam</a:t>
            </a:r>
            <a:r>
              <a:rPr lang="sl-SI" altLang="sl-SI" sz="2400"/>
              <a:t>e</a:t>
            </a:r>
            <a:r>
              <a:rPr lang="en-US" altLang="sl-SI" sz="2400"/>
              <a:t> prevladuje tropski deževni gozd, na JZ prehaja v savanski gozd in ponekod v savano.</a:t>
            </a:r>
            <a:r>
              <a:rPr lang="sl-SI" altLang="sl-SI" sz="2400"/>
              <a:t> </a:t>
            </a:r>
          </a:p>
          <a:p>
            <a:r>
              <a:rPr lang="en-US" altLang="sl-SI" sz="2400"/>
              <a:t>Gozdovi pokrivajo 44% površine.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indijanci">
            <a:extLst>
              <a:ext uri="{FF2B5EF4-FFF2-40B4-BE49-F238E27FC236}">
                <a16:creationId xmlns:a16="http://schemas.microsoft.com/office/drawing/2014/main" id="{729B9110-7E87-4DF5-8831-58EF641A4B22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0"/>
            <a:ext cx="3851275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6" name="Picture 8" descr="mestici">
            <a:extLst>
              <a:ext uri="{FF2B5EF4-FFF2-40B4-BE49-F238E27FC236}">
                <a16:creationId xmlns:a16="http://schemas.microsoft.com/office/drawing/2014/main" id="{1A42AAA8-9D66-4ADD-9B23-6C3EC144D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463"/>
            <a:ext cx="5292725" cy="328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črnci">
            <a:extLst>
              <a:ext uri="{FF2B5EF4-FFF2-40B4-BE49-F238E27FC236}">
                <a16:creationId xmlns:a16="http://schemas.microsoft.com/office/drawing/2014/main" id="{D65F06F7-F9D5-4B28-84D5-19A0AF2BB1DB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292725" cy="3578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0" name="Rectangle 2">
            <a:extLst>
              <a:ext uri="{FF2B5EF4-FFF2-40B4-BE49-F238E27FC236}">
                <a16:creationId xmlns:a16="http://schemas.microsoft.com/office/drawing/2014/main" id="{D69192EF-0650-4CFB-B64E-BAB7CB7698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 b="1">
                <a:solidFill>
                  <a:srgbClr val="FF0000"/>
                </a:solidFill>
              </a:rPr>
              <a:t>Prebivalstvo in poselitev</a:t>
            </a:r>
            <a:r>
              <a:rPr lang="en-US" altLang="sl-SI"/>
              <a:t> 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62AC264-C6A4-4A88-9B04-985CC4693E2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2588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sl-SI" sz="2400">
                <a:solidFill>
                  <a:schemeClr val="bg1"/>
                </a:solidFill>
              </a:rPr>
              <a:t>Zelo hitro povečanje števila v drugi polovici 20 st. se polagoma umirja, predvsem zaradi znižanja rodnosti. Po rasni pripadnosti so prebivalci mestici (64%), črnci in mulati (14%), belci(10%), Indijanci (8%) in Kitajci (4%). Mestici živijo večinoma v Z delu države, črnci in mulati ob karibski obali in so potomci sužnjev, ki so jih Španci pripeljali za delo na plantažah.</a:t>
            </a:r>
            <a:r>
              <a:rPr lang="sl-SI" altLang="sl-SI" sz="2400">
                <a:solidFill>
                  <a:schemeClr val="bg1"/>
                </a:solidFill>
              </a:rPr>
              <a:t> </a:t>
            </a:r>
            <a:r>
              <a:rPr lang="en-US" altLang="sl-SI" sz="2400">
                <a:solidFill>
                  <a:schemeClr val="bg1"/>
                </a:solidFill>
              </a:rPr>
              <a:t>Kitajci so prišli med gradnjo prekopa.Večina Indijancev živi na tradicionalen način v V del</a:t>
            </a:r>
            <a:r>
              <a:rPr lang="sl-SI" altLang="sl-SI" sz="2400">
                <a:solidFill>
                  <a:schemeClr val="bg1"/>
                </a:solidFill>
              </a:rPr>
              <a:t>u</a:t>
            </a:r>
            <a:r>
              <a:rPr lang="en-US" altLang="sl-SI" sz="2400">
                <a:solidFill>
                  <a:schemeClr val="bg1"/>
                </a:solidFill>
              </a:rPr>
              <a:t> države in na skrajnem Z.</a:t>
            </a:r>
          </a:p>
          <a:p>
            <a:pPr>
              <a:lnSpc>
                <a:spcPct val="90000"/>
              </a:lnSpc>
            </a:pPr>
            <a:r>
              <a:rPr lang="en-US" altLang="sl-SI" sz="2400">
                <a:solidFill>
                  <a:schemeClr val="bg1"/>
                </a:solidFill>
              </a:rPr>
              <a:t>Po verski pripadnosti so katoličani (80%), protestanti (10%) in muslimani (5%). Več kot polovica prebivalstva živi vzdolž Panamskega prekopa</a:t>
            </a:r>
            <a:r>
              <a:rPr lang="sl-SI" altLang="sl-SI" sz="2400"/>
              <a:t>.</a:t>
            </a:r>
            <a:endParaRPr lang="en-US" altLang="sl-SI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otok coiba">
            <a:extLst>
              <a:ext uri="{FF2B5EF4-FFF2-40B4-BE49-F238E27FC236}">
                <a16:creationId xmlns:a16="http://schemas.microsoft.com/office/drawing/2014/main" id="{E15660DE-9D7D-469E-BAC1-85C36042BCDF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0"/>
            <a:ext cx="4716462" cy="35004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8" name="Picture 6" descr="alkoholne pijače">
            <a:extLst>
              <a:ext uri="{FF2B5EF4-FFF2-40B4-BE49-F238E27FC236}">
                <a16:creationId xmlns:a16="http://schemas.microsoft.com/office/drawing/2014/main" id="{8CF868C9-E6CD-46FF-ABE3-EDF2DAF13F4F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3500438"/>
            <a:ext cx="4032250" cy="3382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0" name="Picture 8" descr="ribištvo">
            <a:extLst>
              <a:ext uri="{FF2B5EF4-FFF2-40B4-BE49-F238E27FC236}">
                <a16:creationId xmlns:a16="http://schemas.microsoft.com/office/drawing/2014/main" id="{71B4D36B-474F-471B-A504-D9D4BEB55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7538" cy="349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>
            <a:extLst>
              <a:ext uri="{FF2B5EF4-FFF2-40B4-BE49-F238E27FC236}">
                <a16:creationId xmlns:a16="http://schemas.microsoft.com/office/drawing/2014/main" id="{CF558218-541B-4DD9-9BD1-BAA810172B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0000"/>
                </a:solidFill>
              </a:rPr>
              <a:t>Gospodarstvo</a:t>
            </a:r>
            <a:endParaRPr lang="en-US" altLang="sl-SI">
              <a:solidFill>
                <a:srgbClr val="FF0000"/>
              </a:solidFill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87AC78C-398B-429D-B882-843775BEAB0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96975"/>
            <a:ext cx="8218488" cy="54006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sl-SI" sz="2300" b="1" u="sng">
                <a:solidFill>
                  <a:srgbClr val="0066FF"/>
                </a:solidFill>
              </a:rPr>
              <a:t>Ribištvo</a:t>
            </a:r>
            <a:endParaRPr lang="en-US" altLang="sl-SI" sz="2300" u="sng">
              <a:solidFill>
                <a:srgbClr val="0066FF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sl-SI" sz="2300" b="1">
                <a:solidFill>
                  <a:srgbClr val="0066FF"/>
                </a:solidFill>
              </a:rPr>
              <a:t>Je zelo pomembna dejavnost, zlasti lov na rakce, v 90. letih se uspešno razvija tudi marikultura (raki).</a:t>
            </a:r>
            <a:r>
              <a:rPr lang="sl-SI" altLang="sl-SI" sz="2300" b="1">
                <a:solidFill>
                  <a:srgbClr val="0066FF"/>
                </a:solidFill>
              </a:rPr>
              <a:t> </a:t>
            </a:r>
            <a:r>
              <a:rPr lang="en-US" altLang="sl-SI" sz="2300" b="1">
                <a:solidFill>
                  <a:srgbClr val="0066FF"/>
                </a:solidFill>
              </a:rPr>
              <a:t>Najpomembnejše ribiško pristanišče je Vacamonte.</a:t>
            </a:r>
          </a:p>
          <a:p>
            <a:pPr>
              <a:lnSpc>
                <a:spcPct val="80000"/>
              </a:lnSpc>
            </a:pPr>
            <a:endParaRPr lang="sl-SI" altLang="sl-SI" sz="2300" b="1">
              <a:solidFill>
                <a:srgbClr val="0066FF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sl-SI" sz="2300" b="1" u="sng">
                <a:solidFill>
                  <a:srgbClr val="0066FF"/>
                </a:solidFill>
              </a:rPr>
              <a:t>Industrija</a:t>
            </a:r>
            <a:endParaRPr lang="en-US" altLang="sl-SI" sz="2300" u="sng">
              <a:solidFill>
                <a:srgbClr val="0066FF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sl-SI" sz="2300" b="1">
                <a:solidFill>
                  <a:srgbClr val="0066FF"/>
                </a:solidFill>
              </a:rPr>
              <a:t>Razmeroma šibka industrija predeluje domače kmetijske pridelke (sladkor, predelava rib, mesna industrija in alkoholne pijače) in oskrbuje domači trg z nekaterimi industrijskimi izdelki.Večina industrije je vzdolž Panamskega prekopa med mestoma Panama in Colon.</a:t>
            </a:r>
          </a:p>
          <a:p>
            <a:pPr>
              <a:lnSpc>
                <a:spcPct val="80000"/>
              </a:lnSpc>
            </a:pPr>
            <a:endParaRPr lang="sl-SI" altLang="sl-SI" sz="2300" b="1">
              <a:solidFill>
                <a:srgbClr val="0066FF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sl-SI" sz="2300" b="1" u="sng">
                <a:solidFill>
                  <a:srgbClr val="0066FF"/>
                </a:solidFill>
              </a:rPr>
              <a:t>Turizem</a:t>
            </a:r>
            <a:endParaRPr lang="en-US" altLang="sl-SI" sz="2300" u="sng">
              <a:solidFill>
                <a:srgbClr val="0066FF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sl-SI" sz="2300" b="1">
                <a:solidFill>
                  <a:srgbClr val="0066FF"/>
                </a:solidFill>
              </a:rPr>
              <a:t>Panama ima ugodne možnosti za razvoj turizma (slikovita pokrajina, plaže), predvsem na več kot 800 tropskih otokih v Panamskem zalivu.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CanalZone">
            <a:extLst>
              <a:ext uri="{FF2B5EF4-FFF2-40B4-BE49-F238E27FC236}">
                <a16:creationId xmlns:a16="http://schemas.microsoft.com/office/drawing/2014/main" id="{F1B8EF3A-6AE3-48D6-9406-0A51D6BF4A5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341438"/>
            <a:ext cx="4248150" cy="5184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18" name="Rectangle 2">
            <a:extLst>
              <a:ext uri="{FF2B5EF4-FFF2-40B4-BE49-F238E27FC236}">
                <a16:creationId xmlns:a16="http://schemas.microsoft.com/office/drawing/2014/main" id="{54495D3F-900F-4375-BCA8-AADE4704EE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0000"/>
                </a:solidFill>
              </a:rPr>
              <a:t>Panamski prekop</a:t>
            </a:r>
            <a:endParaRPr lang="en-US" altLang="sl-SI">
              <a:solidFill>
                <a:srgbClr val="FF0000"/>
              </a:solidFill>
            </a:endParaRP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519A0AF1-CB59-4676-A091-AAD9A3B3F69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1438"/>
            <a:ext cx="4043363" cy="5111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sl-SI" sz="2400"/>
              <a:t>Panamski prekop je prekop, ki seka Panamsko ožino in s tem povezuje Atlantski in Tihi ocean.</a:t>
            </a:r>
            <a:endParaRPr lang="sl-SI" altLang="sl-SI" sz="2400"/>
          </a:p>
          <a:p>
            <a:pPr>
              <a:lnSpc>
                <a:spcPct val="80000"/>
              </a:lnSpc>
            </a:pPr>
            <a:endParaRPr lang="sl-SI" altLang="sl-SI" sz="2400"/>
          </a:p>
          <a:p>
            <a:pPr>
              <a:lnSpc>
                <a:spcPct val="80000"/>
              </a:lnSpc>
            </a:pPr>
            <a:r>
              <a:rPr lang="en-US" altLang="sl-SI" sz="2400"/>
              <a:t> Odprt je bil 15. avgusta 1914 in meri 82 km. Z njegovo izgradnjo je bila pomorska pot med vzhodno in južno obalo Amerike korenito skrajšana in olajšana, saj ladjam ni bilo več potrebno pluti okrog viharnega rta Horn</a:t>
            </a:r>
            <a:r>
              <a:rPr lang="en-US" altLang="sl-SI" sz="2300"/>
              <a:t>.</a:t>
            </a:r>
            <a:r>
              <a:rPr lang="en-US" altLang="sl-SI" sz="180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Gatúnske zapornice">
            <a:extLst>
              <a:ext uri="{FF2B5EF4-FFF2-40B4-BE49-F238E27FC236}">
                <a16:creationId xmlns:a16="http://schemas.microsoft.com/office/drawing/2014/main" id="{5F1988F3-FA48-4A3C-9423-931397B5A00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1412875"/>
            <a:ext cx="3889375" cy="4824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2" name="Rectangle 2">
            <a:extLst>
              <a:ext uri="{FF2B5EF4-FFF2-40B4-BE49-F238E27FC236}">
                <a16:creationId xmlns:a16="http://schemas.microsoft.com/office/drawing/2014/main" id="{84592344-44E3-414E-A62C-A1F550F892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0000"/>
                </a:solidFill>
              </a:rPr>
              <a:t>Zgradba prekopa</a:t>
            </a:r>
            <a:endParaRPr lang="en-US" altLang="sl-SI">
              <a:solidFill>
                <a:srgbClr val="FF0000"/>
              </a:solidFill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ECEE5B64-A278-49FF-ABE1-3FEC38B88F9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sl-SI" sz="2000"/>
              <a:t>Prekop ima dva sklopa zapornic na tihooceanski in enega na atlanski strani. </a:t>
            </a:r>
            <a:endParaRPr lang="sl-SI" altLang="sl-SI" sz="2000"/>
          </a:p>
          <a:p>
            <a:pPr>
              <a:lnSpc>
                <a:spcPct val="80000"/>
              </a:lnSpc>
            </a:pPr>
            <a:r>
              <a:rPr lang="en-US" altLang="sl-SI" sz="2000"/>
              <a:t>Njegova gladina leži 26 metrov nad morsko, napaja pa ga v ta namen zajezena reka Chagres. Trojne atlantske zapornice </a:t>
            </a:r>
            <a:r>
              <a:rPr lang="sl-SI" altLang="sl-SI" sz="2000"/>
              <a:t>so</a:t>
            </a:r>
            <a:r>
              <a:rPr lang="en-US" altLang="sl-SI" sz="2000"/>
              <a:t> visok</a:t>
            </a:r>
            <a:r>
              <a:rPr lang="sl-SI" altLang="sl-SI" sz="2000"/>
              <a:t>e</a:t>
            </a:r>
            <a:r>
              <a:rPr lang="en-US" altLang="sl-SI" sz="2000"/>
              <a:t> 21 m in tehta</a:t>
            </a:r>
            <a:r>
              <a:rPr lang="sl-SI" altLang="sl-SI" sz="2000"/>
              <a:t>jo</a:t>
            </a:r>
            <a:r>
              <a:rPr lang="en-US" altLang="sl-SI" sz="2000"/>
              <a:t> 745 ton. </a:t>
            </a:r>
            <a:endParaRPr lang="sl-SI" altLang="sl-SI" sz="2000"/>
          </a:p>
          <a:p>
            <a:pPr>
              <a:lnSpc>
                <a:spcPct val="80000"/>
              </a:lnSpc>
            </a:pPr>
            <a:r>
              <a:rPr lang="en-US" altLang="sl-SI" sz="2000"/>
              <a:t>Pacifiška stran leži 24 centimetrov višje od atlantske in ima mnogo višje plime. Vse zapornice so podvojene, da lahko ladje plujejo v obe smeri. </a:t>
            </a:r>
            <a:endParaRPr lang="sl-SI" altLang="sl-SI" sz="2000"/>
          </a:p>
          <a:p>
            <a:pPr>
              <a:lnSpc>
                <a:spcPct val="80000"/>
              </a:lnSpc>
            </a:pPr>
            <a:r>
              <a:rPr lang="en-US" altLang="sl-SI" sz="2000"/>
              <a:t>Skozi prekop vlečejo</a:t>
            </a:r>
            <a:r>
              <a:rPr lang="sl-SI" altLang="sl-SI" sz="2000"/>
              <a:t> ladje</a:t>
            </a:r>
            <a:r>
              <a:rPr lang="en-US" altLang="sl-SI" sz="2000"/>
              <a:t> z majhnimi lokomotivami.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611</Words>
  <Application>Microsoft Office PowerPoint</Application>
  <PresentationFormat>On-screen Show (4:3)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Arial Black</vt:lpstr>
      <vt:lpstr>Privzeti načrt</vt:lpstr>
      <vt:lpstr>Panama</vt:lpstr>
      <vt:lpstr>Panama</vt:lpstr>
      <vt:lpstr>Lega</vt:lpstr>
      <vt:lpstr>Podnebje </vt:lpstr>
      <vt:lpstr>Vode in rastje</vt:lpstr>
      <vt:lpstr>Prebivalstvo in poselitev </vt:lpstr>
      <vt:lpstr>Gospodarstvo</vt:lpstr>
      <vt:lpstr>Panamski prekop</vt:lpstr>
      <vt:lpstr>Zgradba prekopa</vt:lpstr>
      <vt:lpstr>Gradnja Panamskega prekopa leta 1907 in Panamski prekop danes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2019-05-31T08:40:40Z</dcterms:created>
  <dcterms:modified xsi:type="dcterms:W3CDTF">2019-05-31T08:40:40Z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