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0C8D021-B7CE-471E-899F-E1F504C8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177A-D893-42F9-A311-2A6150E3665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369BB96-8668-4A87-A701-06845620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F1F2005-020E-495D-B3A3-8902F778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FCCFB-996E-4DBC-AAB1-7965A17ACC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526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0068A36-65DC-46BB-816B-55CB31C3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3743-2EA6-4A83-9DA4-D8A7C894FA5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A5CA1F1-0373-48DB-88C1-8985D0B4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480FB59-B0E8-4D29-B35D-FAD7EC57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8C946-8CAD-4B70-8DC1-875F98D2D7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13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CC440B2-D138-4A47-88E6-AC485F1C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C237-3070-4282-A285-6383D7C50CB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966F41E-CABD-4AB3-9C3B-A131331D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2EC5784-9F6B-4273-AC59-C474FA39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0BC9D-5B45-4A88-8A06-B34FBF9290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586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7FE6ABF-466F-422A-B158-698356CD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1CBB-B6FF-4211-A2D8-95A8150DBA4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6168A2A-0A3E-411E-9552-A6495217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D69CE75-6023-4317-9BEC-4FACB686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AB9AB-3CCC-4AEB-9377-A27AFAF2D9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57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6267CE6-1E3B-486B-A7EB-C2555D82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B3D7-36E7-448F-9FD4-57DF78A098F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559A0C5-73DF-4B83-9052-B0384121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6D74EB8-5B22-41C5-99CF-F1F6E865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652AE-E565-4607-A466-1539C41BAE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518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0B920D0-0A4F-4E72-9847-00ABF317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89CB-1563-42CA-8596-962B73E6F31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276D8CE-A5B7-4E9B-9E14-64B5D936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01C0B26-F817-47E5-930D-CC9C706E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5F49C-A374-45EF-AFC3-6877EFB489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492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7FDD0B88-AED3-4045-9DD9-9E5A06CB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D5E6-1E1C-44B6-8A86-B79B16A5473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3F5CF03-B654-4F58-A362-0FC2B230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AF75B96B-E733-4631-B224-DA6ECA69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073E7-A5FD-4EF7-9D97-0B52D41018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403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C26E4D08-9D3A-4CB8-9E4F-C825DBDA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5F0B-1EC9-4359-83A7-59DCB74CF59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F74B1AF7-2A95-4E39-A049-C0B50676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DEB00527-983E-499B-850D-9946B46E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293E-6932-4DB5-B817-7D3748120D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338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C5689127-A291-44D4-A7A1-04732DD5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7A07-4D9C-4C9F-AD27-87FA5EFACAB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AAE14769-3F1A-4AA4-9199-59ABF68F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9ACE3252-3988-4101-B6E5-A6B86D97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3B3DD-85D1-4254-BE7C-5A8D58ABB1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96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3ADED92-2977-4DA2-A0AB-7CD65183A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7F2-F2BB-4E04-8E4C-B505CD063C6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3372C95-3029-4C5E-9D36-8E397423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3E1CD1A-EFCA-45CF-83A7-AA1533E2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E4D1E-3EF7-4CB9-9C76-F87FD32CD0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97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F0B561C-9917-4EA5-A617-2B4B3A4C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DCEA5-11DC-4F44-8853-47E7EB67E3C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1BF4BE2-13AB-4BBA-8324-F12312F1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3916E9E-316A-4EF1-BC63-F8F2F90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4C8B4-073C-4435-937F-361B2FF04E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05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081BA14A-AC3A-4E7D-86C4-5AD9717B8D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1E46F687-5CF2-4420-BB96-E4430E806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EC662D9-FFDE-4593-AE13-580557867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EC7F3B-BD18-49AA-AF3C-8D8D969415F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81EAA2F-BD99-4971-9CAF-96E7B15DB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CFACDF5-9069-4E64-8198-B4C41F677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FA89642-C18D-4203-8131-4C71152F7F6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Orogeneza" TargetMode="External"/><Relationship Id="rId2" Type="http://schemas.openxmlformats.org/officeDocument/2006/relationships/hyperlink" Target="http://sl.wikipedia.org/wiki/Panonska_ni%C5%BE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varog.si/geografija/index.php?page_id=11060" TargetMode="External"/><Relationship Id="rId5" Type="http://schemas.openxmlformats.org/officeDocument/2006/relationships/hyperlink" Target="http://www.svarog.si/geografija/index.php?page_id=11059" TargetMode="External"/><Relationship Id="rId4" Type="http://schemas.openxmlformats.org/officeDocument/2006/relationships/hyperlink" Target="http://www.svarog.si/geografija/index.php?page_id=1105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varog.si/geografija/index.php?page_id=1105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F993DC-6F20-4D09-B1F8-74A5D4459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3555826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1500" b="1" dirty="0">
                <a:ln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PANONSKA NIŽINA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>
            <a:extLst>
              <a:ext uri="{FF2B5EF4-FFF2-40B4-BE49-F238E27FC236}">
                <a16:creationId xmlns:a16="http://schemas.microsoft.com/office/drawing/2014/main" id="{B99F5D6B-4509-439D-8DB3-07073FB4ABE7}"/>
              </a:ext>
            </a:extLst>
          </p:cNvPr>
          <p:cNvSpPr/>
          <p:nvPr/>
        </p:nvSpPr>
        <p:spPr>
          <a:xfrm>
            <a:off x="900113" y="3357563"/>
            <a:ext cx="2519362" cy="1511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6E632D-5272-4078-AD88-68FFB142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18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DRŽAVE,</a:t>
            </a:r>
            <a:br>
              <a:rPr lang="sl-SI" sz="36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</a:br>
            <a:r>
              <a:rPr lang="sl-SI" sz="36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KI ZAJEMAJO </a:t>
            </a:r>
            <a:br>
              <a:rPr lang="sl-SI" sz="36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</a:br>
            <a:r>
              <a:rPr lang="sl-SI" sz="36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PANONSKO NIŽINO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C0B7CF-D390-42B9-A08D-97442B982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r>
              <a:rPr lang="sl-SI" altLang="sl-SI" sz="2800"/>
              <a:t>Avstrija</a:t>
            </a:r>
          </a:p>
          <a:p>
            <a:r>
              <a:rPr lang="sl-SI" altLang="sl-SI" sz="2800"/>
              <a:t>Hrvaška</a:t>
            </a:r>
          </a:p>
          <a:p>
            <a:r>
              <a:rPr lang="sl-SI" altLang="sl-SI" sz="2800"/>
              <a:t>Češka</a:t>
            </a:r>
          </a:p>
          <a:p>
            <a:r>
              <a:rPr lang="sl-SI" altLang="sl-SI" sz="2800"/>
              <a:t>Madžarska</a:t>
            </a:r>
          </a:p>
          <a:p>
            <a:r>
              <a:rPr lang="sl-SI" altLang="sl-SI" sz="2800"/>
              <a:t>Romunija</a:t>
            </a:r>
          </a:p>
          <a:p>
            <a:r>
              <a:rPr lang="sl-SI" altLang="sl-SI" sz="2800"/>
              <a:t>Slovaška</a:t>
            </a:r>
          </a:p>
          <a:p>
            <a:r>
              <a:rPr lang="sl-SI" altLang="sl-SI" sz="2800"/>
              <a:t>Srbija</a:t>
            </a:r>
          </a:p>
          <a:p>
            <a:r>
              <a:rPr lang="sl-SI" altLang="sl-SI" sz="2800"/>
              <a:t>Ukrajina</a:t>
            </a:r>
          </a:p>
          <a:p>
            <a:r>
              <a:rPr lang="sl-SI" altLang="sl-SI" sz="2800"/>
              <a:t>Slovenija</a:t>
            </a:r>
          </a:p>
          <a:p>
            <a:r>
              <a:rPr lang="sl-SI" altLang="sl-SI" sz="2800"/>
              <a:t>Bosna in Hercegovina</a:t>
            </a:r>
          </a:p>
          <a:p>
            <a:endParaRPr lang="sl-SI" alt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2B0C81-9668-4984-ACAB-2C9A1E3F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2858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BBB54E4-90AA-47C8-B0A9-8BA0DAFCA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979988"/>
            <a:ext cx="14874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CF0D76D-AF79-4085-A203-2D0E27379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52838"/>
            <a:ext cx="137318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6B4AD28-577A-452D-8577-E1D2D8568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744663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4FC1A34-7B2E-4EBB-92F5-478726EAA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000250"/>
            <a:ext cx="13287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C45724E-8052-4AF0-BF1A-3E48D0F8CC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895600"/>
            <a:ext cx="16541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BC77920-E2F2-4AE5-A6F5-370A3DCF4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35438"/>
            <a:ext cx="14081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3FDBA6A-415D-48F3-A3C7-1D4862B88C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862263"/>
            <a:ext cx="14001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CF041C3-9B84-4834-AE17-7E2D8BC01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5013325"/>
            <a:ext cx="16335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A772425-FC37-4D36-8151-AF9796DE41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5495925"/>
            <a:ext cx="14112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9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10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1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0830DA-7544-4F81-85B3-33A351B8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SLOVAR</a:t>
            </a:r>
            <a:r>
              <a:rPr lang="sl-SI" sz="60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sl-SI" sz="60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EK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CD60D64-3499-475B-83FC-211704A10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OROGNEZA;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400" dirty="0"/>
              <a:t>Orogeneza je postopek nastajanja gora skozi tektonske strukturne spremembe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TETIS;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400" dirty="0"/>
              <a:t>Grška boginja morja </a:t>
            </a:r>
            <a:r>
              <a:rPr lang="sl-SI" sz="2400" dirty="0" err="1"/>
              <a:t>Tetida</a:t>
            </a: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IKONOGRAFIJA;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400" dirty="0"/>
              <a:t>Ikonografija je umetnostnozgodovinska veda, ki se ukvarja s določanjem ter poimenovanjem upodobljene snovi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PROVINCA;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400" dirty="0"/>
              <a:t>Provinca je velika upravna enota v sklopu države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lvl="1"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C58B2A-1A99-4BB1-B0AD-B9D4A7FA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59A3E50-ED41-4DE6-B5C8-2F9EF3E7A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Wikipedija: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1600" dirty="0">
                <a:hlinkClick r:id="rId2"/>
              </a:rPr>
              <a:t>http://sl.wikipedia.org/wiki/Panonska_ni%C5%BEina</a:t>
            </a:r>
            <a:endParaRPr lang="sl-SI" sz="1600" dirty="0"/>
          </a:p>
          <a:p>
            <a:pPr lvl="1" fontAlgn="auto">
              <a:spcAft>
                <a:spcPts val="0"/>
              </a:spcAft>
              <a:defRPr/>
            </a:pPr>
            <a:r>
              <a:rPr lang="sl-SI" sz="1600" dirty="0">
                <a:hlinkClick r:id="rId3"/>
              </a:rPr>
              <a:t>http://sl.wikipedia.org/wiki/Orogeneza</a:t>
            </a:r>
            <a:endParaRPr lang="sl-SI" sz="1600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Svarog-geografija;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1600" dirty="0">
                <a:hlinkClick r:id="rId4"/>
              </a:rPr>
              <a:t>http://www.svarog.si/geografija/index.php?page_id=11058</a:t>
            </a:r>
            <a:endParaRPr lang="sl-SI" sz="1600" dirty="0"/>
          </a:p>
          <a:p>
            <a:pPr lvl="1" fontAlgn="auto">
              <a:spcAft>
                <a:spcPts val="0"/>
              </a:spcAft>
              <a:defRPr/>
            </a:pPr>
            <a:r>
              <a:rPr lang="sl-SI" sz="1600" dirty="0">
                <a:hlinkClick r:id="rId5"/>
              </a:rPr>
              <a:t>http://www.svarog.si/geografija/index.php?page_id=11059</a:t>
            </a:r>
            <a:endParaRPr lang="sl-SI" sz="1600" dirty="0"/>
          </a:p>
          <a:p>
            <a:pPr lvl="1" fontAlgn="auto">
              <a:spcAft>
                <a:spcPts val="0"/>
              </a:spcAft>
              <a:defRPr/>
            </a:pPr>
            <a:r>
              <a:rPr lang="sl-SI" sz="1600" dirty="0">
                <a:hlinkClick r:id="rId6"/>
              </a:rPr>
              <a:t>http://www.svarog.si/geografija/index.php?page_id=11060</a:t>
            </a:r>
            <a:endParaRPr lang="sl-SI" sz="1600" dirty="0"/>
          </a:p>
          <a:p>
            <a:pPr lvl="1" fontAlgn="auto">
              <a:spcAft>
                <a:spcPts val="0"/>
              </a:spcAft>
              <a:defRPr/>
            </a:pPr>
            <a:endParaRPr lang="sl-SI" sz="1600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lvl="1" fontAlgn="auto">
              <a:spcAft>
                <a:spcPts val="0"/>
              </a:spcAft>
              <a:defRPr/>
            </a:pPr>
            <a:endParaRPr lang="sl-SI" sz="1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26BA0D3-379A-4A51-9C23-EDD4D151B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5976664" cy="55472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5DEC414-BBE8-4D70-9193-E64ABD0D8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088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50792BD-0CC6-4F11-9A03-73041B8DA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-30163"/>
            <a:ext cx="30400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1B4716E-9F70-444D-84AC-3A0517799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-49213"/>
            <a:ext cx="376713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737855C-22B1-4C29-9BE2-DE8B030BA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216150"/>
            <a:ext cx="40354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8595ADD-A2FE-4A39-B551-2A4C81ABE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2600"/>
            <a:ext cx="510063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D03D56B-3466-41A9-BD6C-2EC4E8106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6130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BE868C6-CB60-4836-9E5F-D75E344F88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/>
          <a:stretch>
            <a:fillRect/>
          </a:stretch>
        </p:blipFill>
        <p:spPr bwMode="auto">
          <a:xfrm>
            <a:off x="5508625" y="2914650"/>
            <a:ext cx="407193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84A2A9F-DADA-4707-B006-870CF33304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5457825"/>
            <a:ext cx="20891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F568F1-38F2-4881-B1FF-495F4D22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spc="300" dirty="0">
                <a:solidFill>
                  <a:srgbClr val="002060"/>
                </a:solidFill>
                <a:latin typeface="Boopee" pitchFamily="2" charset="0"/>
              </a:rPr>
              <a:t>PANONSKO MORJE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404A154-E7BA-4AC7-AB85-AAF40558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Pred 60 milijoni let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Plitvo morje – </a:t>
            </a:r>
            <a:r>
              <a:rPr lang="sl-SI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TETIS</a:t>
            </a:r>
          </a:p>
          <a:p>
            <a:pPr fontAlgn="auto">
              <a:spcAft>
                <a:spcPts val="0"/>
              </a:spcAft>
              <a:defRPr/>
            </a:pPr>
            <a:endParaRPr lang="sl-SI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sl-SI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sl-SI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sl-SI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sl-SI" sz="1400" dirty="0">
              <a:hlinkClick r:id="rId2"/>
            </a:endParaRPr>
          </a:p>
          <a:p>
            <a:pPr fontAlgn="auto">
              <a:spcAft>
                <a:spcPts val="0"/>
              </a:spcAft>
              <a:defRPr/>
            </a:pPr>
            <a:endParaRPr lang="sl-SI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sl-SI" dirty="0"/>
          </a:p>
          <a:p>
            <a:pPr marL="571500" indent="-57150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sl-SI" dirty="0"/>
          </a:p>
          <a:p>
            <a:pPr marL="571500" indent="-57150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sl-SI" dirty="0"/>
          </a:p>
          <a:p>
            <a:pPr marL="571500" indent="-57150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sl-SI" dirty="0"/>
          </a:p>
          <a:p>
            <a:pPr marL="571500" indent="-57150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0E39433-7782-4383-8A05-BE1B064D6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565400"/>
            <a:ext cx="6918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Kolenski povezovalnik 10">
            <a:extLst>
              <a:ext uri="{FF2B5EF4-FFF2-40B4-BE49-F238E27FC236}">
                <a16:creationId xmlns:a16="http://schemas.microsoft.com/office/drawing/2014/main" id="{8568C259-1088-4257-A73C-6838B2A0EFB5}"/>
              </a:ext>
            </a:extLst>
          </p:cNvPr>
          <p:cNvCxnSpPr/>
          <p:nvPr/>
        </p:nvCxnSpPr>
        <p:spPr>
          <a:xfrm rot="16200000" flipH="1">
            <a:off x="3654425" y="2906713"/>
            <a:ext cx="2339975" cy="936625"/>
          </a:xfrm>
          <a:prstGeom prst="bentConnector3">
            <a:avLst>
              <a:gd name="adj1" fmla="val -1839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167B61-BA75-45EE-9B11-1D0AC62B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6991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  ZGODOVINA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615F664-528C-44E5-89FC-2F3EBF5B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Rimska provinca Panonia</a:t>
            </a:r>
          </a:p>
          <a:p>
            <a:r>
              <a:rPr lang="sl-SI" altLang="sl-SI"/>
              <a:t>Žitnica cesarstva</a:t>
            </a:r>
          </a:p>
          <a:p>
            <a:r>
              <a:rPr lang="sl-SI" altLang="sl-SI"/>
              <a:t>Naselili Slovani</a:t>
            </a:r>
          </a:p>
          <a:p>
            <a:r>
              <a:rPr lang="sl-SI" altLang="sl-SI"/>
              <a:t>Kasneje proglašena kneževina Karantanija</a:t>
            </a:r>
          </a:p>
          <a:p>
            <a:r>
              <a:rPr lang="sl-SI" altLang="sl-SI"/>
              <a:t>V Panonski nižini kraljevali levi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D9149B-48EE-4A6A-887B-21C753067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343"/>
            <a:ext cx="3075032" cy="3075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755CD88-D921-4BB4-8A7B-1CD553642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92600"/>
            <a:ext cx="207803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31D3CC5-3592-4BAD-A982-8E11FD2FF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33888"/>
            <a:ext cx="165735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3DC4DD-60D8-4A76-97CA-BD21D70A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6196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ZNA</a:t>
            </a:r>
            <a:r>
              <a:rPr lang="sl-SI" sz="6000" b="1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sl-SI" sz="5400" b="1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ILNOSTI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8B783D8-8F6A-461E-AAE2-52A34F19D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Dinarsko gorstvo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Krpati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Balkan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63A0AF0-72F2-4B4B-A5EE-D5C123A94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15888"/>
            <a:ext cx="2935287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C72FA6B-F8CE-4D04-BFA7-7500939E6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19238"/>
            <a:ext cx="29241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A475EC8-F471-4BD3-981B-6A13A16D1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348038"/>
            <a:ext cx="332581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D63D2AA8-3E98-4B42-A55D-DED2CC3250DD}"/>
              </a:ext>
            </a:extLst>
          </p:cNvPr>
          <p:cNvCxnSpPr/>
          <p:nvPr/>
        </p:nvCxnSpPr>
        <p:spPr>
          <a:xfrm>
            <a:off x="1908175" y="3141663"/>
            <a:ext cx="4679950" cy="6477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13">
            <a:extLst>
              <a:ext uri="{FF2B5EF4-FFF2-40B4-BE49-F238E27FC236}">
                <a16:creationId xmlns:a16="http://schemas.microsoft.com/office/drawing/2014/main" id="{366ECDA3-1297-4A45-B40B-E80B4C7DB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4"/>
          <a:stretch>
            <a:fillRect/>
          </a:stretch>
        </p:blipFill>
        <p:spPr bwMode="auto">
          <a:xfrm>
            <a:off x="0" y="4724400"/>
            <a:ext cx="33940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C1437E0C-8B2E-4DD7-A0F0-790CFCF0DD01}"/>
              </a:ext>
            </a:extLst>
          </p:cNvPr>
          <p:cNvCxnSpPr/>
          <p:nvPr/>
        </p:nvCxnSpPr>
        <p:spPr>
          <a:xfrm flipV="1">
            <a:off x="1697038" y="476250"/>
            <a:ext cx="4503737" cy="1368425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3541A945-058C-490E-9A69-DBDD8678DB8A}"/>
              </a:ext>
            </a:extLst>
          </p:cNvPr>
          <p:cNvCxnSpPr/>
          <p:nvPr/>
        </p:nvCxnSpPr>
        <p:spPr>
          <a:xfrm flipV="1">
            <a:off x="3708400" y="2205038"/>
            <a:ext cx="539750" cy="2873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8">
            <a:extLst>
              <a:ext uri="{FF2B5EF4-FFF2-40B4-BE49-F238E27FC236}">
                <a16:creationId xmlns:a16="http://schemas.microsoft.com/office/drawing/2014/main" id="{9A17FB81-55DE-499C-91F3-EDA6FCB8E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4005263"/>
            <a:ext cx="29210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0FA5C026-988D-4604-8507-640B5DB9145C}"/>
              </a:ext>
            </a:extLst>
          </p:cNvPr>
          <p:cNvCxnSpPr/>
          <p:nvPr/>
        </p:nvCxnSpPr>
        <p:spPr>
          <a:xfrm>
            <a:off x="1403350" y="3860800"/>
            <a:ext cx="0" cy="143986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B02ED712-5705-4D50-B97C-43E33824C141}"/>
              </a:ext>
            </a:extLst>
          </p:cNvPr>
          <p:cNvCxnSpPr/>
          <p:nvPr/>
        </p:nvCxnSpPr>
        <p:spPr>
          <a:xfrm>
            <a:off x="2024063" y="3789363"/>
            <a:ext cx="1343025" cy="79216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CBE20C-0A2E-4418-AD53-E561362F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468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spc="300" dirty="0">
                <a:solidFill>
                  <a:schemeClr val="tx2"/>
                </a:solidFill>
                <a:latin typeface="Boopee" pitchFamily="2" charset="0"/>
              </a:rPr>
              <a:t>KLIMA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A2D9FD5-FC93-467F-8F02-CC64B5EF6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Vroča in suha poletja</a:t>
            </a:r>
          </a:p>
          <a:p>
            <a:r>
              <a:rPr lang="sl-SI" altLang="sl-SI"/>
              <a:t>Zelo mrzle zime</a:t>
            </a:r>
          </a:p>
          <a:p>
            <a:r>
              <a:rPr lang="sl-SI" altLang="sl-SI"/>
              <a:t>Majhna gozdnatost </a:t>
            </a:r>
            <a:r>
              <a:rPr lang="sl-SI" altLang="sl-SI" sz="2400"/>
              <a:t>(5%- Madžarska)</a:t>
            </a:r>
          </a:p>
          <a:p>
            <a:r>
              <a:rPr lang="sl-SI" altLang="sl-SI"/>
              <a:t>Vroči dnevi</a:t>
            </a:r>
          </a:p>
          <a:p>
            <a:r>
              <a:rPr lang="sl-SI" altLang="sl-SI"/>
              <a:t>Mrzle noči</a:t>
            </a:r>
          </a:p>
          <a:p>
            <a:endParaRPr lang="sl-SI" altLang="sl-SI" sz="2400"/>
          </a:p>
          <a:p>
            <a:endParaRPr lang="sl-SI" altLang="sl-SI" sz="2400"/>
          </a:p>
          <a:p>
            <a:endParaRPr lang="sl-SI" altLang="sl-SI" u="sng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6F0A91E-45BC-485D-AC66-DDACDE7E5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44900"/>
            <a:ext cx="3722688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09D3BFC-03A8-4708-973E-6DA34F72A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6250"/>
            <a:ext cx="31765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CF3F20-ABAC-4BA9-BF75-89D24DF5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NARAVNI</a:t>
            </a:r>
            <a:r>
              <a:rPr lang="sl-SI" sz="54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 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66C8637-CF5A-4855-BBEE-63CC6E1DC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Kmetijska pokrajina</a:t>
            </a:r>
          </a:p>
          <a:p>
            <a:r>
              <a:rPr lang="sl-SI" altLang="sl-SI"/>
              <a:t>Puhlica</a:t>
            </a:r>
          </a:p>
          <a:p>
            <a:r>
              <a:rPr lang="sl-SI" altLang="sl-SI"/>
              <a:t>Podlaga ni primerna za gradnjo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9373C19-40D5-48AC-9678-1AE472194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37957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DE599EB-C2C9-49DC-95A4-15F46CF1F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84538"/>
            <a:ext cx="33194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93204D2-A886-495D-B338-4D0937EA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3671887"/>
          </a:xfrm>
        </p:spPr>
        <p:txBody>
          <a:bodyPr/>
          <a:lstStyle/>
          <a:p>
            <a:r>
              <a:rPr lang="sl-SI" altLang="sl-SI"/>
              <a:t>Kmetijstvo</a:t>
            </a:r>
          </a:p>
          <a:p>
            <a:r>
              <a:rPr lang="sl-SI" altLang="sl-SI"/>
              <a:t>Poljedelstvo</a:t>
            </a:r>
          </a:p>
          <a:p>
            <a:r>
              <a:rPr lang="sl-SI" altLang="sl-SI"/>
              <a:t>Sadjarstvo in vinogradništvo</a:t>
            </a:r>
          </a:p>
          <a:p>
            <a:r>
              <a:rPr lang="sl-SI" altLang="sl-SI"/>
              <a:t>Naravna bogastva</a:t>
            </a:r>
          </a:p>
          <a:p>
            <a:r>
              <a:rPr lang="sl-SI" altLang="sl-SI"/>
              <a:t>Turizem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9D89AE-A63B-4176-9A9C-4A3CF344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08500"/>
            <a:ext cx="26431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26E05E8-65F2-4720-8748-E4AD7327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128588"/>
            <a:ext cx="21748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B7244AE-9529-4A13-8599-4149B48BF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454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AF72A14-B037-483A-A155-06275C6E8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2788"/>
            <a:ext cx="2238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067F548-E9A4-4E2A-90C3-80D28274C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05200"/>
            <a:ext cx="20955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F138E7-F52B-43F4-AFDD-7DBF0AD4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BLATNO JEZERO (</a:t>
            </a:r>
            <a:r>
              <a:rPr lang="sl-SI" sz="3600" b="1" spc="3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Balaton</a:t>
            </a:r>
            <a:r>
              <a:rPr lang="sl-SI" sz="36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pee" pitchFamily="2" charset="0"/>
              </a:rPr>
              <a:t>)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AE47E2E-8F19-42DA-9095-05AE2DBCB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V vzhodnem delu Madžarske</a:t>
            </a:r>
          </a:p>
          <a:p>
            <a:r>
              <a:rPr lang="sl-SI" altLang="sl-SI" sz="2400"/>
              <a:t>Dolžina 77km</a:t>
            </a:r>
          </a:p>
          <a:p>
            <a:r>
              <a:rPr lang="sl-SI" altLang="sl-SI" sz="2400"/>
              <a:t>Širina 4-15km</a:t>
            </a:r>
          </a:p>
          <a:p>
            <a:r>
              <a:rPr lang="sl-SI" altLang="sl-SI" sz="2400"/>
              <a:t>Dve izraziti kotanji</a:t>
            </a:r>
          </a:p>
          <a:p>
            <a:r>
              <a:rPr lang="sl-SI" altLang="sl-SI" sz="2400"/>
              <a:t>Motna voda</a:t>
            </a:r>
          </a:p>
          <a:p>
            <a:r>
              <a:rPr lang="sl-SI" altLang="sl-SI" sz="2400"/>
              <a:t>Ime dobilo v času poselitve Slovanov</a:t>
            </a:r>
          </a:p>
          <a:p>
            <a:endParaRPr lang="sl-SI" alt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4525C5-E417-402F-9ACA-030191BCD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0"/>
            <a:ext cx="4151312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1F6629F-DC32-4D3C-A475-B51C49870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141663"/>
            <a:ext cx="237648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387109F-2D06-4320-9A62-701889F51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4338"/>
            <a:ext cx="20955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5B3E99-A620-410B-9277-F86B34AEF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97400"/>
            <a:ext cx="308133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5582D85-EB36-4EF6-A764-FFAB927B46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3325"/>
            <a:ext cx="191293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7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27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Arabic Typesetting</vt:lpstr>
      <vt:lpstr>Arial</vt:lpstr>
      <vt:lpstr>Boopee</vt:lpstr>
      <vt:lpstr>Calibri</vt:lpstr>
      <vt:lpstr>Officeova tema</vt:lpstr>
      <vt:lpstr>PANONSKA NIŽINA</vt:lpstr>
      <vt:lpstr>PowerPoint Presentation</vt:lpstr>
      <vt:lpstr>PANONSKO MORJE</vt:lpstr>
      <vt:lpstr>  ZGODOVINA</vt:lpstr>
      <vt:lpstr>ZNAČILNOSTI</vt:lpstr>
      <vt:lpstr>KLIMA</vt:lpstr>
      <vt:lpstr>NARAVNI VIRI</vt:lpstr>
      <vt:lpstr>PowerPoint Presentation</vt:lpstr>
      <vt:lpstr>BLATNO JEZERO (Balaton)</vt:lpstr>
      <vt:lpstr>PowerPoint Presentation</vt:lpstr>
      <vt:lpstr>DRŽAVE, KI ZAJEMAJO  PANONSKO NIŽINO</vt:lpstr>
      <vt:lpstr>SLOVARČEK</vt:lpstr>
      <vt:lpstr>VIRI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2019-05-31T08:40:41Z</dcterms:created>
  <dcterms:modified xsi:type="dcterms:W3CDTF">2019-05-31T08:40:41Z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