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sldIdLst>
    <p:sldId id="256" r:id="rId2"/>
    <p:sldId id="257" r:id="rId3"/>
    <p:sldId id="267" r:id="rId4"/>
    <p:sldId id="265" r:id="rId5"/>
    <p:sldId id="258" r:id="rId6"/>
    <p:sldId id="259" r:id="rId7"/>
    <p:sldId id="264" r:id="rId8"/>
    <p:sldId id="266" r:id="rId9"/>
    <p:sldId id="260" r:id="rId10"/>
    <p:sldId id="261" r:id="rId11"/>
    <p:sldId id="262" r:id="rId12"/>
    <p:sldId id="263" r:id="rId13"/>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Gill Sans MT" panose="020B0502020104020203" pitchFamily="34" charset="-18"/>
        <a:ea typeface="+mn-ea"/>
        <a:cs typeface="Arial" panose="020B0604020202020204" pitchFamily="34" charset="0"/>
      </a:defRPr>
    </a:lvl1pPr>
    <a:lvl2pPr marL="457200" algn="l" rtl="0" fontAlgn="base">
      <a:spcBef>
        <a:spcPct val="0"/>
      </a:spcBef>
      <a:spcAft>
        <a:spcPct val="0"/>
      </a:spcAft>
      <a:defRPr kern="1200">
        <a:solidFill>
          <a:schemeClr val="tx1"/>
        </a:solidFill>
        <a:latin typeface="Gill Sans MT" panose="020B0502020104020203" pitchFamily="34" charset="-18"/>
        <a:ea typeface="+mn-ea"/>
        <a:cs typeface="Arial" panose="020B0604020202020204" pitchFamily="34" charset="0"/>
      </a:defRPr>
    </a:lvl2pPr>
    <a:lvl3pPr marL="914400" algn="l" rtl="0" fontAlgn="base">
      <a:spcBef>
        <a:spcPct val="0"/>
      </a:spcBef>
      <a:spcAft>
        <a:spcPct val="0"/>
      </a:spcAft>
      <a:defRPr kern="1200">
        <a:solidFill>
          <a:schemeClr val="tx1"/>
        </a:solidFill>
        <a:latin typeface="Gill Sans MT" panose="020B0502020104020203" pitchFamily="34" charset="-18"/>
        <a:ea typeface="+mn-ea"/>
        <a:cs typeface="Arial" panose="020B0604020202020204" pitchFamily="34" charset="0"/>
      </a:defRPr>
    </a:lvl3pPr>
    <a:lvl4pPr marL="1371600" algn="l" rtl="0" fontAlgn="base">
      <a:spcBef>
        <a:spcPct val="0"/>
      </a:spcBef>
      <a:spcAft>
        <a:spcPct val="0"/>
      </a:spcAft>
      <a:defRPr kern="1200">
        <a:solidFill>
          <a:schemeClr val="tx1"/>
        </a:solidFill>
        <a:latin typeface="Gill Sans MT" panose="020B0502020104020203" pitchFamily="34" charset="-18"/>
        <a:ea typeface="+mn-ea"/>
        <a:cs typeface="Arial" panose="020B0604020202020204" pitchFamily="34" charset="0"/>
      </a:defRPr>
    </a:lvl4pPr>
    <a:lvl5pPr marL="1828800" algn="l" rtl="0" fontAlgn="base">
      <a:spcBef>
        <a:spcPct val="0"/>
      </a:spcBef>
      <a:spcAft>
        <a:spcPct val="0"/>
      </a:spcAft>
      <a:defRPr kern="1200">
        <a:solidFill>
          <a:schemeClr val="tx1"/>
        </a:solidFill>
        <a:latin typeface="Gill Sans MT" panose="020B0502020104020203" pitchFamily="34" charset="-18"/>
        <a:ea typeface="+mn-ea"/>
        <a:cs typeface="Arial" panose="020B0604020202020204" pitchFamily="34" charset="0"/>
      </a:defRPr>
    </a:lvl5pPr>
    <a:lvl6pPr marL="2286000" algn="l" defTabSz="914400" rtl="0" eaLnBrk="1" latinLnBrk="0" hangingPunct="1">
      <a:defRPr kern="1200">
        <a:solidFill>
          <a:schemeClr val="tx1"/>
        </a:solidFill>
        <a:latin typeface="Gill Sans MT" panose="020B0502020104020203" pitchFamily="34" charset="-18"/>
        <a:ea typeface="+mn-ea"/>
        <a:cs typeface="Arial" panose="020B0604020202020204" pitchFamily="34" charset="0"/>
      </a:defRPr>
    </a:lvl6pPr>
    <a:lvl7pPr marL="2743200" algn="l" defTabSz="914400" rtl="0" eaLnBrk="1" latinLnBrk="0" hangingPunct="1">
      <a:defRPr kern="1200">
        <a:solidFill>
          <a:schemeClr val="tx1"/>
        </a:solidFill>
        <a:latin typeface="Gill Sans MT" panose="020B0502020104020203" pitchFamily="34" charset="-18"/>
        <a:ea typeface="+mn-ea"/>
        <a:cs typeface="Arial" panose="020B0604020202020204" pitchFamily="34" charset="0"/>
      </a:defRPr>
    </a:lvl7pPr>
    <a:lvl8pPr marL="3200400" algn="l" defTabSz="914400" rtl="0" eaLnBrk="1" latinLnBrk="0" hangingPunct="1">
      <a:defRPr kern="1200">
        <a:solidFill>
          <a:schemeClr val="tx1"/>
        </a:solidFill>
        <a:latin typeface="Gill Sans MT" panose="020B0502020104020203" pitchFamily="34" charset="-18"/>
        <a:ea typeface="+mn-ea"/>
        <a:cs typeface="Arial" panose="020B0604020202020204" pitchFamily="34" charset="0"/>
      </a:defRPr>
    </a:lvl8pPr>
    <a:lvl9pPr marL="3657600" algn="l" defTabSz="914400" rtl="0" eaLnBrk="1" latinLnBrk="0" hangingPunct="1">
      <a:defRPr kern="1200">
        <a:solidFill>
          <a:schemeClr val="tx1"/>
        </a:solidFill>
        <a:latin typeface="Gill Sans MT" panose="020B0502020104020203" pitchFamily="34" charset="-18"/>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43" autoAdjust="0"/>
  </p:normalViewPr>
  <p:slideViewPr>
    <p:cSldViewPr>
      <p:cViewPr varScale="1">
        <p:scale>
          <a:sx n="154" d="100"/>
          <a:sy n="154" d="100"/>
        </p:scale>
        <p:origin x="1620"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4" name="Elipsa 7">
            <a:extLst>
              <a:ext uri="{FF2B5EF4-FFF2-40B4-BE49-F238E27FC236}">
                <a16:creationId xmlns:a16="http://schemas.microsoft.com/office/drawing/2014/main" id="{1DA92B49-E4E6-46D8-8C40-0D05C6B4F6E1}"/>
              </a:ext>
            </a:extLst>
          </p:cNvPr>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5" name="Elipsa 8">
            <a:extLst>
              <a:ext uri="{FF2B5EF4-FFF2-40B4-BE49-F238E27FC236}">
                <a16:creationId xmlns:a16="http://schemas.microsoft.com/office/drawing/2014/main" id="{F8898042-1E45-4FD6-A730-BB94F63C2742}"/>
              </a:ext>
            </a:extLst>
          </p:cNvPr>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4" name="Naslov 13"/>
          <p:cNvSpPr>
            <a:spLocks noGrp="1"/>
          </p:cNvSpPr>
          <p:nvPr>
            <p:ph type="ctrTitle"/>
          </p:nvPr>
        </p:nvSpPr>
        <p:spPr>
          <a:xfrm>
            <a:off x="1432560" y="359898"/>
            <a:ext cx="7406640" cy="1472184"/>
          </a:xfrm>
        </p:spPr>
        <p:txBody>
          <a:bodyPr anchor="b"/>
          <a:lstStyle>
            <a:lvl1pPr algn="l">
              <a:defRPr/>
            </a:lvl1pPr>
            <a:extLst/>
          </a:lstStyle>
          <a:p>
            <a:r>
              <a:rPr lang="sl-SI"/>
              <a:t>Kliknite, če želite urediti slog naslova matrice</a:t>
            </a:r>
            <a:endParaRPr lang="en-US"/>
          </a:p>
        </p:txBody>
      </p:sp>
      <p:sp>
        <p:nvSpPr>
          <p:cNvPr id="22" name="Podnaslov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sl-SI"/>
              <a:t>Kliknite, če želite urediti slog podnaslova matrice</a:t>
            </a:r>
            <a:endParaRPr lang="en-US"/>
          </a:p>
        </p:txBody>
      </p:sp>
      <p:sp>
        <p:nvSpPr>
          <p:cNvPr id="6" name="Ograda datuma 6">
            <a:extLst>
              <a:ext uri="{FF2B5EF4-FFF2-40B4-BE49-F238E27FC236}">
                <a16:creationId xmlns:a16="http://schemas.microsoft.com/office/drawing/2014/main" id="{24234386-DDB4-453C-B5E8-2A5A11BA1C83}"/>
              </a:ext>
            </a:extLst>
          </p:cNvPr>
          <p:cNvSpPr>
            <a:spLocks noGrp="1"/>
          </p:cNvSpPr>
          <p:nvPr>
            <p:ph type="dt" sz="half" idx="10"/>
          </p:nvPr>
        </p:nvSpPr>
        <p:spPr/>
        <p:txBody>
          <a:bodyPr/>
          <a:lstStyle>
            <a:lvl1pPr>
              <a:defRPr/>
            </a:lvl1pPr>
          </a:lstStyle>
          <a:p>
            <a:pPr>
              <a:defRPr/>
            </a:pPr>
            <a:fld id="{829AAABA-A5DA-489A-AA86-CF2FB6E4C06D}" type="datetimeFigureOut">
              <a:rPr lang="sl-SI"/>
              <a:pPr>
                <a:defRPr/>
              </a:pPr>
              <a:t>31. 05. 2019</a:t>
            </a:fld>
            <a:endParaRPr lang="sl-SI"/>
          </a:p>
        </p:txBody>
      </p:sp>
      <p:sp>
        <p:nvSpPr>
          <p:cNvPr id="7" name="Ograda noge 19">
            <a:extLst>
              <a:ext uri="{FF2B5EF4-FFF2-40B4-BE49-F238E27FC236}">
                <a16:creationId xmlns:a16="http://schemas.microsoft.com/office/drawing/2014/main" id="{AB1515B5-455D-4260-B924-D8C7CC50576F}"/>
              </a:ext>
            </a:extLst>
          </p:cNvPr>
          <p:cNvSpPr>
            <a:spLocks noGrp="1"/>
          </p:cNvSpPr>
          <p:nvPr>
            <p:ph type="ftr" sz="quarter" idx="11"/>
          </p:nvPr>
        </p:nvSpPr>
        <p:spPr/>
        <p:txBody>
          <a:bodyPr/>
          <a:lstStyle>
            <a:lvl1pPr>
              <a:defRPr/>
            </a:lvl1pPr>
          </a:lstStyle>
          <a:p>
            <a:pPr>
              <a:defRPr/>
            </a:pPr>
            <a:endParaRPr lang="sl-SI"/>
          </a:p>
        </p:txBody>
      </p:sp>
      <p:sp>
        <p:nvSpPr>
          <p:cNvPr id="8" name="Ograda številke diapozitiva 9">
            <a:extLst>
              <a:ext uri="{FF2B5EF4-FFF2-40B4-BE49-F238E27FC236}">
                <a16:creationId xmlns:a16="http://schemas.microsoft.com/office/drawing/2014/main" id="{D54ED4AF-5817-4462-BE96-5538DA061D4F}"/>
              </a:ext>
            </a:extLst>
          </p:cNvPr>
          <p:cNvSpPr>
            <a:spLocks noGrp="1"/>
          </p:cNvSpPr>
          <p:nvPr>
            <p:ph type="sldNum" sz="quarter" idx="12"/>
          </p:nvPr>
        </p:nvSpPr>
        <p:spPr/>
        <p:txBody>
          <a:bodyPr/>
          <a:lstStyle>
            <a:lvl1pPr>
              <a:defRPr/>
            </a:lvl1pPr>
          </a:lstStyle>
          <a:p>
            <a:fld id="{C11DC423-9CFC-4FCF-B915-E73C4959E444}" type="slidenum">
              <a:rPr lang="sl-SI" altLang="sl-SI"/>
              <a:pPr/>
              <a:t>‹#›</a:t>
            </a:fld>
            <a:endParaRPr lang="sl-SI" altLang="sl-SI"/>
          </a:p>
        </p:txBody>
      </p:sp>
    </p:spTree>
    <p:extLst>
      <p:ext uri="{BB962C8B-B14F-4D97-AF65-F5344CB8AC3E}">
        <p14:creationId xmlns:p14="http://schemas.microsoft.com/office/powerpoint/2010/main" val="242189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3">
            <a:extLst>
              <a:ext uri="{FF2B5EF4-FFF2-40B4-BE49-F238E27FC236}">
                <a16:creationId xmlns:a16="http://schemas.microsoft.com/office/drawing/2014/main" id="{505C75D4-220F-4CA8-B13F-F58418F7F1F8}"/>
              </a:ext>
            </a:extLst>
          </p:cNvPr>
          <p:cNvSpPr>
            <a:spLocks noGrp="1"/>
          </p:cNvSpPr>
          <p:nvPr>
            <p:ph type="dt" sz="half" idx="10"/>
          </p:nvPr>
        </p:nvSpPr>
        <p:spPr/>
        <p:txBody>
          <a:bodyPr/>
          <a:lstStyle>
            <a:lvl1pPr>
              <a:defRPr/>
            </a:lvl1pPr>
          </a:lstStyle>
          <a:p>
            <a:pPr>
              <a:defRPr/>
            </a:pPr>
            <a:fld id="{0B07AECB-320A-4BE9-B24A-4F3C7A496F67}" type="datetimeFigureOut">
              <a:rPr lang="sl-SI"/>
              <a:pPr>
                <a:defRPr/>
              </a:pPr>
              <a:t>31. 05. 2019</a:t>
            </a:fld>
            <a:endParaRPr lang="sl-SI"/>
          </a:p>
        </p:txBody>
      </p:sp>
      <p:sp>
        <p:nvSpPr>
          <p:cNvPr id="5" name="Ograda noge 9">
            <a:extLst>
              <a:ext uri="{FF2B5EF4-FFF2-40B4-BE49-F238E27FC236}">
                <a16:creationId xmlns:a16="http://schemas.microsoft.com/office/drawing/2014/main" id="{67721DCA-A8EA-4AD6-8088-52904D01E272}"/>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1">
            <a:extLst>
              <a:ext uri="{FF2B5EF4-FFF2-40B4-BE49-F238E27FC236}">
                <a16:creationId xmlns:a16="http://schemas.microsoft.com/office/drawing/2014/main" id="{FB0C21B3-5D76-4585-82A8-B2F1DDB89792}"/>
              </a:ext>
            </a:extLst>
          </p:cNvPr>
          <p:cNvSpPr>
            <a:spLocks noGrp="1"/>
          </p:cNvSpPr>
          <p:nvPr>
            <p:ph type="sldNum" sz="quarter" idx="12"/>
          </p:nvPr>
        </p:nvSpPr>
        <p:spPr/>
        <p:txBody>
          <a:bodyPr/>
          <a:lstStyle>
            <a:lvl1pPr>
              <a:defRPr/>
            </a:lvl1pPr>
          </a:lstStyle>
          <a:p>
            <a:fld id="{82FEE4D7-85D0-4D92-BAFC-9F124884E450}" type="slidenum">
              <a:rPr lang="sl-SI" altLang="sl-SI"/>
              <a:pPr/>
              <a:t>‹#›</a:t>
            </a:fld>
            <a:endParaRPr lang="sl-SI" altLang="sl-SI"/>
          </a:p>
        </p:txBody>
      </p:sp>
    </p:spTree>
    <p:extLst>
      <p:ext uri="{BB962C8B-B14F-4D97-AF65-F5344CB8AC3E}">
        <p14:creationId xmlns:p14="http://schemas.microsoft.com/office/powerpoint/2010/main" val="1931215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858000" y="274639"/>
            <a:ext cx="1828800" cy="5851525"/>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1143000" y="274640"/>
            <a:ext cx="55626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3">
            <a:extLst>
              <a:ext uri="{FF2B5EF4-FFF2-40B4-BE49-F238E27FC236}">
                <a16:creationId xmlns:a16="http://schemas.microsoft.com/office/drawing/2014/main" id="{11EA7AE1-0D13-4773-84B2-6C70B362D051}"/>
              </a:ext>
            </a:extLst>
          </p:cNvPr>
          <p:cNvSpPr>
            <a:spLocks noGrp="1"/>
          </p:cNvSpPr>
          <p:nvPr>
            <p:ph type="dt" sz="half" idx="10"/>
          </p:nvPr>
        </p:nvSpPr>
        <p:spPr/>
        <p:txBody>
          <a:bodyPr/>
          <a:lstStyle>
            <a:lvl1pPr>
              <a:defRPr/>
            </a:lvl1pPr>
          </a:lstStyle>
          <a:p>
            <a:pPr>
              <a:defRPr/>
            </a:pPr>
            <a:fld id="{3BBA4520-A8D6-413F-8ABC-54EB73069AE7}" type="datetimeFigureOut">
              <a:rPr lang="sl-SI"/>
              <a:pPr>
                <a:defRPr/>
              </a:pPr>
              <a:t>31. 05. 2019</a:t>
            </a:fld>
            <a:endParaRPr lang="sl-SI"/>
          </a:p>
        </p:txBody>
      </p:sp>
      <p:sp>
        <p:nvSpPr>
          <p:cNvPr id="5" name="Ograda noge 9">
            <a:extLst>
              <a:ext uri="{FF2B5EF4-FFF2-40B4-BE49-F238E27FC236}">
                <a16:creationId xmlns:a16="http://schemas.microsoft.com/office/drawing/2014/main" id="{0196D55A-996D-4003-8623-5297F4190C92}"/>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1">
            <a:extLst>
              <a:ext uri="{FF2B5EF4-FFF2-40B4-BE49-F238E27FC236}">
                <a16:creationId xmlns:a16="http://schemas.microsoft.com/office/drawing/2014/main" id="{298D574B-401C-4698-A91F-AD7D9ECC8E88}"/>
              </a:ext>
            </a:extLst>
          </p:cNvPr>
          <p:cNvSpPr>
            <a:spLocks noGrp="1"/>
          </p:cNvSpPr>
          <p:nvPr>
            <p:ph type="sldNum" sz="quarter" idx="12"/>
          </p:nvPr>
        </p:nvSpPr>
        <p:spPr/>
        <p:txBody>
          <a:bodyPr/>
          <a:lstStyle>
            <a:lvl1pPr>
              <a:defRPr/>
            </a:lvl1pPr>
          </a:lstStyle>
          <a:p>
            <a:fld id="{6AE84404-E0F8-4C1F-8532-0250976EBA73}" type="slidenum">
              <a:rPr lang="sl-SI" altLang="sl-SI"/>
              <a:pPr/>
              <a:t>‹#›</a:t>
            </a:fld>
            <a:endParaRPr lang="sl-SI" altLang="sl-SI"/>
          </a:p>
        </p:txBody>
      </p:sp>
    </p:spTree>
    <p:extLst>
      <p:ext uri="{BB962C8B-B14F-4D97-AF65-F5344CB8AC3E}">
        <p14:creationId xmlns:p14="http://schemas.microsoft.com/office/powerpoint/2010/main" val="1916161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3">
            <a:extLst>
              <a:ext uri="{FF2B5EF4-FFF2-40B4-BE49-F238E27FC236}">
                <a16:creationId xmlns:a16="http://schemas.microsoft.com/office/drawing/2014/main" id="{1687656C-3CFE-4596-BBE3-88DD491EDC11}"/>
              </a:ext>
            </a:extLst>
          </p:cNvPr>
          <p:cNvSpPr>
            <a:spLocks noGrp="1"/>
          </p:cNvSpPr>
          <p:nvPr>
            <p:ph type="dt" sz="half" idx="10"/>
          </p:nvPr>
        </p:nvSpPr>
        <p:spPr/>
        <p:txBody>
          <a:bodyPr/>
          <a:lstStyle>
            <a:lvl1pPr>
              <a:defRPr/>
            </a:lvl1pPr>
          </a:lstStyle>
          <a:p>
            <a:pPr>
              <a:defRPr/>
            </a:pPr>
            <a:fld id="{EEA55909-935C-4DF9-85F2-444F8EC80E35}" type="datetimeFigureOut">
              <a:rPr lang="sl-SI"/>
              <a:pPr>
                <a:defRPr/>
              </a:pPr>
              <a:t>31. 05. 2019</a:t>
            </a:fld>
            <a:endParaRPr lang="sl-SI"/>
          </a:p>
        </p:txBody>
      </p:sp>
      <p:sp>
        <p:nvSpPr>
          <p:cNvPr id="5" name="Ograda noge 9">
            <a:extLst>
              <a:ext uri="{FF2B5EF4-FFF2-40B4-BE49-F238E27FC236}">
                <a16:creationId xmlns:a16="http://schemas.microsoft.com/office/drawing/2014/main" id="{8EACF7E5-3CB4-4440-9802-366C723BD20D}"/>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1">
            <a:extLst>
              <a:ext uri="{FF2B5EF4-FFF2-40B4-BE49-F238E27FC236}">
                <a16:creationId xmlns:a16="http://schemas.microsoft.com/office/drawing/2014/main" id="{A39CEDDD-A905-41DF-B6A7-1B6245067B8B}"/>
              </a:ext>
            </a:extLst>
          </p:cNvPr>
          <p:cNvSpPr>
            <a:spLocks noGrp="1"/>
          </p:cNvSpPr>
          <p:nvPr>
            <p:ph type="sldNum" sz="quarter" idx="12"/>
          </p:nvPr>
        </p:nvSpPr>
        <p:spPr/>
        <p:txBody>
          <a:bodyPr/>
          <a:lstStyle>
            <a:lvl1pPr>
              <a:defRPr/>
            </a:lvl1pPr>
          </a:lstStyle>
          <a:p>
            <a:fld id="{BC1CA103-A7E5-475F-9FD2-1C7E09226861}" type="slidenum">
              <a:rPr lang="sl-SI" altLang="sl-SI"/>
              <a:pPr/>
              <a:t>‹#›</a:t>
            </a:fld>
            <a:endParaRPr lang="sl-SI" altLang="sl-SI"/>
          </a:p>
        </p:txBody>
      </p:sp>
    </p:spTree>
    <p:extLst>
      <p:ext uri="{BB962C8B-B14F-4D97-AF65-F5344CB8AC3E}">
        <p14:creationId xmlns:p14="http://schemas.microsoft.com/office/powerpoint/2010/main" val="4250537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4" name="Pravokotnik 6">
            <a:extLst>
              <a:ext uri="{FF2B5EF4-FFF2-40B4-BE49-F238E27FC236}">
                <a16:creationId xmlns:a16="http://schemas.microsoft.com/office/drawing/2014/main" id="{928F1574-100C-4F62-AA5C-27BA6116F474}"/>
              </a:ext>
            </a:extLst>
          </p:cNvPr>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avokotnik 9">
            <a:extLst>
              <a:ext uri="{FF2B5EF4-FFF2-40B4-BE49-F238E27FC236}">
                <a16:creationId xmlns:a16="http://schemas.microsoft.com/office/drawing/2014/main" id="{DB569C31-189E-4421-9253-691B13D604CD}"/>
              </a:ext>
            </a:extLst>
          </p:cNvPr>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Elipsa 7">
            <a:extLst>
              <a:ext uri="{FF2B5EF4-FFF2-40B4-BE49-F238E27FC236}">
                <a16:creationId xmlns:a16="http://schemas.microsoft.com/office/drawing/2014/main" id="{AFB3BEEC-8283-487D-898F-4B3DAD188F7B}"/>
              </a:ext>
            </a:extLst>
          </p:cNvPr>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 name="Elipsa 8">
            <a:extLst>
              <a:ext uri="{FF2B5EF4-FFF2-40B4-BE49-F238E27FC236}">
                <a16:creationId xmlns:a16="http://schemas.microsoft.com/office/drawing/2014/main" id="{484B8B00-6416-42FF-89FE-FA07352E1D9F}"/>
              </a:ext>
            </a:extLst>
          </p:cNvPr>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sl-SI"/>
              <a:t>Kliknite, če želite urediti slog naslova matrice</a:t>
            </a:r>
            <a:endParaRPr lang="en-US"/>
          </a:p>
        </p:txBody>
      </p:sp>
      <p:sp>
        <p:nvSpPr>
          <p:cNvPr id="3" name="Ograda besedila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sl-SI"/>
              <a:t>Kliknite, če želite urediti sloge besedila matrice</a:t>
            </a:r>
          </a:p>
        </p:txBody>
      </p:sp>
      <p:sp>
        <p:nvSpPr>
          <p:cNvPr id="8" name="Ograda datuma 3">
            <a:extLst>
              <a:ext uri="{FF2B5EF4-FFF2-40B4-BE49-F238E27FC236}">
                <a16:creationId xmlns:a16="http://schemas.microsoft.com/office/drawing/2014/main" id="{230FE90A-29F5-4204-9102-D7066F4F162B}"/>
              </a:ext>
            </a:extLst>
          </p:cNvPr>
          <p:cNvSpPr>
            <a:spLocks noGrp="1"/>
          </p:cNvSpPr>
          <p:nvPr>
            <p:ph type="dt" sz="half" idx="10"/>
          </p:nvPr>
        </p:nvSpPr>
        <p:spPr/>
        <p:txBody>
          <a:bodyPr/>
          <a:lstStyle>
            <a:lvl1pPr>
              <a:defRPr/>
            </a:lvl1pPr>
          </a:lstStyle>
          <a:p>
            <a:pPr>
              <a:defRPr/>
            </a:pPr>
            <a:fld id="{6FBE6A00-C2BA-45F0-8606-63469636B499}" type="datetimeFigureOut">
              <a:rPr lang="sl-SI"/>
              <a:pPr>
                <a:defRPr/>
              </a:pPr>
              <a:t>31. 05. 2019</a:t>
            </a:fld>
            <a:endParaRPr lang="sl-SI"/>
          </a:p>
        </p:txBody>
      </p:sp>
      <p:sp>
        <p:nvSpPr>
          <p:cNvPr id="9" name="Ograda noge 4">
            <a:extLst>
              <a:ext uri="{FF2B5EF4-FFF2-40B4-BE49-F238E27FC236}">
                <a16:creationId xmlns:a16="http://schemas.microsoft.com/office/drawing/2014/main" id="{40B9B062-64D7-4D1F-BBA3-2487E7BE6969}"/>
              </a:ext>
            </a:extLst>
          </p:cNvPr>
          <p:cNvSpPr>
            <a:spLocks noGrp="1"/>
          </p:cNvSpPr>
          <p:nvPr>
            <p:ph type="ftr" sz="quarter" idx="11"/>
          </p:nvPr>
        </p:nvSpPr>
        <p:spPr/>
        <p:txBody>
          <a:bodyPr/>
          <a:lstStyle>
            <a:lvl1pPr>
              <a:defRPr/>
            </a:lvl1pPr>
          </a:lstStyle>
          <a:p>
            <a:pPr>
              <a:defRPr/>
            </a:pPr>
            <a:endParaRPr lang="sl-SI"/>
          </a:p>
        </p:txBody>
      </p:sp>
      <p:sp>
        <p:nvSpPr>
          <p:cNvPr id="10" name="Ograda številke diapozitiva 5">
            <a:extLst>
              <a:ext uri="{FF2B5EF4-FFF2-40B4-BE49-F238E27FC236}">
                <a16:creationId xmlns:a16="http://schemas.microsoft.com/office/drawing/2014/main" id="{8E8BE19F-ACF5-4D34-9E61-93BA9D2CB28C}"/>
              </a:ext>
            </a:extLst>
          </p:cNvPr>
          <p:cNvSpPr>
            <a:spLocks noGrp="1"/>
          </p:cNvSpPr>
          <p:nvPr>
            <p:ph type="sldNum" sz="quarter" idx="12"/>
          </p:nvPr>
        </p:nvSpPr>
        <p:spPr/>
        <p:txBody>
          <a:bodyPr/>
          <a:lstStyle>
            <a:lvl1pPr>
              <a:defRPr/>
            </a:lvl1pPr>
          </a:lstStyle>
          <a:p>
            <a:fld id="{EC365509-2F28-41BA-A405-E99C71E12B94}" type="slidenum">
              <a:rPr lang="sl-SI" altLang="sl-SI"/>
              <a:pPr/>
              <a:t>‹#›</a:t>
            </a:fld>
            <a:endParaRPr lang="sl-SI" altLang="sl-SI"/>
          </a:p>
        </p:txBody>
      </p:sp>
    </p:spTree>
    <p:extLst>
      <p:ext uri="{BB962C8B-B14F-4D97-AF65-F5344CB8AC3E}">
        <p14:creationId xmlns:p14="http://schemas.microsoft.com/office/powerpoint/2010/main" val="137904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1435608" y="274320"/>
            <a:ext cx="7498080" cy="1143000"/>
          </a:xfrm>
        </p:spPr>
        <p:txBody>
          <a:bodyPr/>
          <a:lstStyle/>
          <a:p>
            <a:r>
              <a:rPr lang="sl-SI"/>
              <a:t>Kliknite, če želite urediti slog naslova matrice</a:t>
            </a:r>
            <a:endParaRPr lang="en-US"/>
          </a:p>
        </p:txBody>
      </p:sp>
      <p:sp>
        <p:nvSpPr>
          <p:cNvPr id="3" name="Ograda vsebine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23">
            <a:extLst>
              <a:ext uri="{FF2B5EF4-FFF2-40B4-BE49-F238E27FC236}">
                <a16:creationId xmlns:a16="http://schemas.microsoft.com/office/drawing/2014/main" id="{5FFD98AC-2E05-4261-9F7C-4A8D2133FDB5}"/>
              </a:ext>
            </a:extLst>
          </p:cNvPr>
          <p:cNvSpPr>
            <a:spLocks noGrp="1"/>
          </p:cNvSpPr>
          <p:nvPr>
            <p:ph type="dt" sz="half" idx="10"/>
          </p:nvPr>
        </p:nvSpPr>
        <p:spPr/>
        <p:txBody>
          <a:bodyPr/>
          <a:lstStyle>
            <a:lvl1pPr>
              <a:defRPr/>
            </a:lvl1pPr>
          </a:lstStyle>
          <a:p>
            <a:pPr>
              <a:defRPr/>
            </a:pPr>
            <a:fld id="{9B0D465B-0244-44C1-8B3E-2A2436B998B4}" type="datetimeFigureOut">
              <a:rPr lang="sl-SI"/>
              <a:pPr>
                <a:defRPr/>
              </a:pPr>
              <a:t>31. 05. 2019</a:t>
            </a:fld>
            <a:endParaRPr lang="sl-SI"/>
          </a:p>
        </p:txBody>
      </p:sp>
      <p:sp>
        <p:nvSpPr>
          <p:cNvPr id="6" name="Ograda noge 9">
            <a:extLst>
              <a:ext uri="{FF2B5EF4-FFF2-40B4-BE49-F238E27FC236}">
                <a16:creationId xmlns:a16="http://schemas.microsoft.com/office/drawing/2014/main" id="{D5BC9A78-72C2-4DBD-9B31-EDF3BEACFAE2}"/>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1">
            <a:extLst>
              <a:ext uri="{FF2B5EF4-FFF2-40B4-BE49-F238E27FC236}">
                <a16:creationId xmlns:a16="http://schemas.microsoft.com/office/drawing/2014/main" id="{E0F0F8DA-D3AE-4253-B2E5-7103DA8229FD}"/>
              </a:ext>
            </a:extLst>
          </p:cNvPr>
          <p:cNvSpPr>
            <a:spLocks noGrp="1"/>
          </p:cNvSpPr>
          <p:nvPr>
            <p:ph type="sldNum" sz="quarter" idx="12"/>
          </p:nvPr>
        </p:nvSpPr>
        <p:spPr/>
        <p:txBody>
          <a:bodyPr/>
          <a:lstStyle>
            <a:lvl1pPr>
              <a:defRPr/>
            </a:lvl1pPr>
          </a:lstStyle>
          <a:p>
            <a:fld id="{ABD3B8A2-C52B-454A-8ED5-0E54BA1EC219}" type="slidenum">
              <a:rPr lang="sl-SI" altLang="sl-SI"/>
              <a:pPr/>
              <a:t>‹#›</a:t>
            </a:fld>
            <a:endParaRPr lang="sl-SI" altLang="sl-SI"/>
          </a:p>
        </p:txBody>
      </p:sp>
    </p:spTree>
    <p:extLst>
      <p:ext uri="{BB962C8B-B14F-4D97-AF65-F5344CB8AC3E}">
        <p14:creationId xmlns:p14="http://schemas.microsoft.com/office/powerpoint/2010/main" val="783976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5160336"/>
            <a:ext cx="8229600" cy="1143000"/>
          </a:xfrm>
        </p:spPr>
        <p:txBody>
          <a:bodyPr/>
          <a:lstStyle>
            <a:lvl1pPr algn="ctr">
              <a:defRPr sz="4500" b="1" cap="none" baseline="0"/>
            </a:lvl1pPr>
            <a:extLst/>
          </a:lstStyle>
          <a:p>
            <a:r>
              <a:rPr lang="sl-SI"/>
              <a:t>Kliknite, če želite urediti slog naslova matrice</a:t>
            </a:r>
            <a:endParaRPr lang="en-US"/>
          </a:p>
        </p:txBody>
      </p:sp>
      <p:sp>
        <p:nvSpPr>
          <p:cNvPr id="3" name="Ograda besedila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sl-SI"/>
              <a:t>Kliknite, če želite urediti sloge besedila matrice</a:t>
            </a:r>
          </a:p>
        </p:txBody>
      </p:sp>
      <p:sp>
        <p:nvSpPr>
          <p:cNvPr id="4" name="Ograda besedila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sl-SI"/>
              <a:t>Kliknite, če želite urediti sloge besedila matrice</a:t>
            </a:r>
          </a:p>
        </p:txBody>
      </p:sp>
      <p:sp>
        <p:nvSpPr>
          <p:cNvPr id="5" name="Ograda vsebine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6">
            <a:extLst>
              <a:ext uri="{FF2B5EF4-FFF2-40B4-BE49-F238E27FC236}">
                <a16:creationId xmlns:a16="http://schemas.microsoft.com/office/drawing/2014/main" id="{9C805A22-C1E2-4272-B150-814492094C17}"/>
              </a:ext>
            </a:extLst>
          </p:cNvPr>
          <p:cNvSpPr>
            <a:spLocks noGrp="1"/>
          </p:cNvSpPr>
          <p:nvPr>
            <p:ph type="dt" sz="half" idx="10"/>
          </p:nvPr>
        </p:nvSpPr>
        <p:spPr/>
        <p:txBody>
          <a:bodyPr/>
          <a:lstStyle>
            <a:lvl1pPr>
              <a:defRPr/>
            </a:lvl1pPr>
          </a:lstStyle>
          <a:p>
            <a:pPr>
              <a:defRPr/>
            </a:pPr>
            <a:fld id="{90FAC087-0381-40FF-91FC-F3356A44E8B3}" type="datetimeFigureOut">
              <a:rPr lang="sl-SI"/>
              <a:pPr>
                <a:defRPr/>
              </a:pPr>
              <a:t>31. 05. 2019</a:t>
            </a:fld>
            <a:endParaRPr lang="sl-SI"/>
          </a:p>
        </p:txBody>
      </p:sp>
      <p:sp>
        <p:nvSpPr>
          <p:cNvPr id="8" name="Ograda noge 7">
            <a:extLst>
              <a:ext uri="{FF2B5EF4-FFF2-40B4-BE49-F238E27FC236}">
                <a16:creationId xmlns:a16="http://schemas.microsoft.com/office/drawing/2014/main" id="{D0A92DED-F0FE-4E9D-89EC-486FFC2D661E}"/>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8">
            <a:extLst>
              <a:ext uri="{FF2B5EF4-FFF2-40B4-BE49-F238E27FC236}">
                <a16:creationId xmlns:a16="http://schemas.microsoft.com/office/drawing/2014/main" id="{A20B8618-02D1-4A84-AC7D-E2478E499263}"/>
              </a:ext>
            </a:extLst>
          </p:cNvPr>
          <p:cNvSpPr>
            <a:spLocks noGrp="1"/>
          </p:cNvSpPr>
          <p:nvPr>
            <p:ph type="sldNum" sz="quarter" idx="12"/>
          </p:nvPr>
        </p:nvSpPr>
        <p:spPr/>
        <p:txBody>
          <a:bodyPr/>
          <a:lstStyle>
            <a:lvl1pPr>
              <a:defRPr/>
            </a:lvl1pPr>
          </a:lstStyle>
          <a:p>
            <a:fld id="{10A22E00-275C-4A5D-8C59-705A17BE1425}" type="slidenum">
              <a:rPr lang="sl-SI" altLang="sl-SI"/>
              <a:pPr/>
              <a:t>‹#›</a:t>
            </a:fld>
            <a:endParaRPr lang="sl-SI" altLang="sl-SI"/>
          </a:p>
        </p:txBody>
      </p:sp>
    </p:spTree>
    <p:extLst>
      <p:ext uri="{BB962C8B-B14F-4D97-AF65-F5344CB8AC3E}">
        <p14:creationId xmlns:p14="http://schemas.microsoft.com/office/powerpoint/2010/main" val="363469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1435608" y="274320"/>
            <a:ext cx="7498080" cy="1143000"/>
          </a:xfrm>
        </p:spPr>
        <p:txBody>
          <a:bodyPr/>
          <a:lstStyle/>
          <a:p>
            <a:r>
              <a:rPr lang="sl-SI"/>
              <a:t>Kliknite, če želite urediti slog naslova matrice</a:t>
            </a:r>
            <a:endParaRPr lang="en-US"/>
          </a:p>
        </p:txBody>
      </p:sp>
      <p:sp>
        <p:nvSpPr>
          <p:cNvPr id="3" name="Ograda datuma 23">
            <a:extLst>
              <a:ext uri="{FF2B5EF4-FFF2-40B4-BE49-F238E27FC236}">
                <a16:creationId xmlns:a16="http://schemas.microsoft.com/office/drawing/2014/main" id="{61F939A9-25CE-4582-AB93-0BEC91E80C48}"/>
              </a:ext>
            </a:extLst>
          </p:cNvPr>
          <p:cNvSpPr>
            <a:spLocks noGrp="1"/>
          </p:cNvSpPr>
          <p:nvPr>
            <p:ph type="dt" sz="half" idx="10"/>
          </p:nvPr>
        </p:nvSpPr>
        <p:spPr/>
        <p:txBody>
          <a:bodyPr/>
          <a:lstStyle>
            <a:lvl1pPr>
              <a:defRPr/>
            </a:lvl1pPr>
          </a:lstStyle>
          <a:p>
            <a:pPr>
              <a:defRPr/>
            </a:pPr>
            <a:fld id="{D26863FC-ED89-470E-98E0-A47058AA181F}" type="datetimeFigureOut">
              <a:rPr lang="sl-SI"/>
              <a:pPr>
                <a:defRPr/>
              </a:pPr>
              <a:t>31. 05. 2019</a:t>
            </a:fld>
            <a:endParaRPr lang="sl-SI"/>
          </a:p>
        </p:txBody>
      </p:sp>
      <p:sp>
        <p:nvSpPr>
          <p:cNvPr id="4" name="Ograda noge 9">
            <a:extLst>
              <a:ext uri="{FF2B5EF4-FFF2-40B4-BE49-F238E27FC236}">
                <a16:creationId xmlns:a16="http://schemas.microsoft.com/office/drawing/2014/main" id="{04A36757-CC1F-4509-8927-3AC1012DE893}"/>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21">
            <a:extLst>
              <a:ext uri="{FF2B5EF4-FFF2-40B4-BE49-F238E27FC236}">
                <a16:creationId xmlns:a16="http://schemas.microsoft.com/office/drawing/2014/main" id="{CF5E80EB-E633-4B2B-A6AC-71AF379895AA}"/>
              </a:ext>
            </a:extLst>
          </p:cNvPr>
          <p:cNvSpPr>
            <a:spLocks noGrp="1"/>
          </p:cNvSpPr>
          <p:nvPr>
            <p:ph type="sldNum" sz="quarter" idx="12"/>
          </p:nvPr>
        </p:nvSpPr>
        <p:spPr/>
        <p:txBody>
          <a:bodyPr/>
          <a:lstStyle>
            <a:lvl1pPr>
              <a:defRPr/>
            </a:lvl1pPr>
          </a:lstStyle>
          <a:p>
            <a:fld id="{4CDD7D87-EBBF-4D1F-80EE-67B9E1F2E942}" type="slidenum">
              <a:rPr lang="sl-SI" altLang="sl-SI"/>
              <a:pPr/>
              <a:t>‹#›</a:t>
            </a:fld>
            <a:endParaRPr lang="sl-SI" altLang="sl-SI"/>
          </a:p>
        </p:txBody>
      </p:sp>
    </p:spTree>
    <p:extLst>
      <p:ext uri="{BB962C8B-B14F-4D97-AF65-F5344CB8AC3E}">
        <p14:creationId xmlns:p14="http://schemas.microsoft.com/office/powerpoint/2010/main" val="242936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Pravokotnik 4">
            <a:extLst>
              <a:ext uri="{FF2B5EF4-FFF2-40B4-BE49-F238E27FC236}">
                <a16:creationId xmlns:a16="http://schemas.microsoft.com/office/drawing/2014/main" id="{6ED70D8B-B215-42AD-82CD-BCF35BFC2C9A}"/>
              </a:ext>
            </a:extLst>
          </p:cNvPr>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ravokotnik 5">
            <a:extLst>
              <a:ext uri="{FF2B5EF4-FFF2-40B4-BE49-F238E27FC236}">
                <a16:creationId xmlns:a16="http://schemas.microsoft.com/office/drawing/2014/main" id="{0BFF479E-B735-407D-9204-BBCE3E4CB57C}"/>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Ograda datuma 1">
            <a:extLst>
              <a:ext uri="{FF2B5EF4-FFF2-40B4-BE49-F238E27FC236}">
                <a16:creationId xmlns:a16="http://schemas.microsoft.com/office/drawing/2014/main" id="{47C3BD48-79FF-4820-81CA-191578D3872B}"/>
              </a:ext>
            </a:extLst>
          </p:cNvPr>
          <p:cNvSpPr>
            <a:spLocks noGrp="1"/>
          </p:cNvSpPr>
          <p:nvPr>
            <p:ph type="dt" sz="half" idx="10"/>
          </p:nvPr>
        </p:nvSpPr>
        <p:spPr/>
        <p:txBody>
          <a:bodyPr/>
          <a:lstStyle>
            <a:lvl1pPr>
              <a:defRPr/>
            </a:lvl1pPr>
          </a:lstStyle>
          <a:p>
            <a:pPr>
              <a:defRPr/>
            </a:pPr>
            <a:fld id="{DE704B18-B461-4364-879F-552B336337A3}" type="datetimeFigureOut">
              <a:rPr lang="sl-SI"/>
              <a:pPr>
                <a:defRPr/>
              </a:pPr>
              <a:t>31. 05. 2019</a:t>
            </a:fld>
            <a:endParaRPr lang="sl-SI"/>
          </a:p>
        </p:txBody>
      </p:sp>
      <p:sp>
        <p:nvSpPr>
          <p:cNvPr id="5" name="Ograda noge 2">
            <a:extLst>
              <a:ext uri="{FF2B5EF4-FFF2-40B4-BE49-F238E27FC236}">
                <a16:creationId xmlns:a16="http://schemas.microsoft.com/office/drawing/2014/main" id="{DB06EA22-FA54-4E72-9431-516F5A62467F}"/>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3">
            <a:extLst>
              <a:ext uri="{FF2B5EF4-FFF2-40B4-BE49-F238E27FC236}">
                <a16:creationId xmlns:a16="http://schemas.microsoft.com/office/drawing/2014/main" id="{4F967E22-B8DF-42C3-AC92-43BAA28DC31A}"/>
              </a:ext>
            </a:extLst>
          </p:cNvPr>
          <p:cNvSpPr>
            <a:spLocks noGrp="1"/>
          </p:cNvSpPr>
          <p:nvPr>
            <p:ph type="sldNum" sz="quarter" idx="12"/>
          </p:nvPr>
        </p:nvSpPr>
        <p:spPr/>
        <p:txBody>
          <a:bodyPr/>
          <a:lstStyle>
            <a:lvl1pPr>
              <a:defRPr/>
            </a:lvl1pPr>
          </a:lstStyle>
          <a:p>
            <a:fld id="{A1C08847-8073-4089-93B6-E71130EDD261}" type="slidenum">
              <a:rPr lang="sl-SI" altLang="sl-SI"/>
              <a:pPr/>
              <a:t>‹#›</a:t>
            </a:fld>
            <a:endParaRPr lang="sl-SI" altLang="sl-SI"/>
          </a:p>
        </p:txBody>
      </p:sp>
    </p:spTree>
    <p:extLst>
      <p:ext uri="{BB962C8B-B14F-4D97-AF65-F5344CB8AC3E}">
        <p14:creationId xmlns:p14="http://schemas.microsoft.com/office/powerpoint/2010/main" val="198115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sl-SI"/>
              <a:t>Kliknite, če želite urediti slog naslova matrice</a:t>
            </a:r>
            <a:endParaRPr lang="en-US"/>
          </a:p>
        </p:txBody>
      </p:sp>
      <p:sp>
        <p:nvSpPr>
          <p:cNvPr id="3" name="Ograda besedila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sl-SI"/>
              <a:t>Kliknite, če želite urediti sloge besedila matrice</a:t>
            </a:r>
          </a:p>
        </p:txBody>
      </p:sp>
      <p:sp>
        <p:nvSpPr>
          <p:cNvPr id="4" name="Ograda vsebine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4">
            <a:extLst>
              <a:ext uri="{FF2B5EF4-FFF2-40B4-BE49-F238E27FC236}">
                <a16:creationId xmlns:a16="http://schemas.microsoft.com/office/drawing/2014/main" id="{914904E6-CFAB-43CE-9603-F4670EC2488A}"/>
              </a:ext>
            </a:extLst>
          </p:cNvPr>
          <p:cNvSpPr>
            <a:spLocks noGrp="1"/>
          </p:cNvSpPr>
          <p:nvPr>
            <p:ph type="dt" sz="half" idx="10"/>
          </p:nvPr>
        </p:nvSpPr>
        <p:spPr/>
        <p:txBody>
          <a:bodyPr/>
          <a:lstStyle>
            <a:lvl1pPr>
              <a:defRPr/>
            </a:lvl1pPr>
          </a:lstStyle>
          <a:p>
            <a:pPr>
              <a:defRPr/>
            </a:pPr>
            <a:fld id="{3DEBF6C9-7A02-4B6F-9207-D410146F3DCD}" type="datetimeFigureOut">
              <a:rPr lang="sl-SI"/>
              <a:pPr>
                <a:defRPr/>
              </a:pPr>
              <a:t>31. 05. 2019</a:t>
            </a:fld>
            <a:endParaRPr lang="sl-SI"/>
          </a:p>
        </p:txBody>
      </p:sp>
      <p:sp>
        <p:nvSpPr>
          <p:cNvPr id="6" name="Ograda noge 5">
            <a:extLst>
              <a:ext uri="{FF2B5EF4-FFF2-40B4-BE49-F238E27FC236}">
                <a16:creationId xmlns:a16="http://schemas.microsoft.com/office/drawing/2014/main" id="{AD8FD699-AD11-461C-AB4D-4F4D95D035B0}"/>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6">
            <a:extLst>
              <a:ext uri="{FF2B5EF4-FFF2-40B4-BE49-F238E27FC236}">
                <a16:creationId xmlns:a16="http://schemas.microsoft.com/office/drawing/2014/main" id="{E7E608ED-33EB-4046-847A-39CB8EA49D5F}"/>
              </a:ext>
            </a:extLst>
          </p:cNvPr>
          <p:cNvSpPr>
            <a:spLocks noGrp="1"/>
          </p:cNvSpPr>
          <p:nvPr>
            <p:ph type="sldNum" sz="quarter" idx="12"/>
          </p:nvPr>
        </p:nvSpPr>
        <p:spPr/>
        <p:txBody>
          <a:bodyPr/>
          <a:lstStyle>
            <a:lvl1pPr>
              <a:defRPr/>
            </a:lvl1pPr>
          </a:lstStyle>
          <a:p>
            <a:fld id="{CB72BD82-656E-4B65-8B1B-E111FF79DB2F}" type="slidenum">
              <a:rPr lang="sl-SI" altLang="sl-SI"/>
              <a:pPr/>
              <a:t>‹#›</a:t>
            </a:fld>
            <a:endParaRPr lang="sl-SI" altLang="sl-SI"/>
          </a:p>
        </p:txBody>
      </p:sp>
    </p:spTree>
    <p:extLst>
      <p:ext uri="{BB962C8B-B14F-4D97-AF65-F5344CB8AC3E}">
        <p14:creationId xmlns:p14="http://schemas.microsoft.com/office/powerpoint/2010/main" val="626182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5" name="Pravokotnik 7">
            <a:extLst>
              <a:ext uri="{FF2B5EF4-FFF2-40B4-BE49-F238E27FC236}">
                <a16:creationId xmlns:a16="http://schemas.microsoft.com/office/drawing/2014/main" id="{A06C9602-349D-49E1-9620-B18A19EAABFF}"/>
              </a:ext>
            </a:extLst>
          </p:cNvPr>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Diagram poteka: postopek 8">
            <a:extLst>
              <a:ext uri="{FF2B5EF4-FFF2-40B4-BE49-F238E27FC236}">
                <a16:creationId xmlns:a16="http://schemas.microsoft.com/office/drawing/2014/main" id="{FEF0945F-0DDF-4767-ADCE-E3B9E22D918F}"/>
              </a:ext>
            </a:extLst>
          </p:cNvPr>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iagram poteka: postopek 9">
            <a:extLst>
              <a:ext uri="{FF2B5EF4-FFF2-40B4-BE49-F238E27FC236}">
                <a16:creationId xmlns:a16="http://schemas.microsoft.com/office/drawing/2014/main" id="{EB4E98A3-3C4C-4303-9B2B-89295BC805A8}"/>
              </a:ext>
            </a:extLst>
          </p:cNvPr>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Naslov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sl-SI"/>
              <a:t>Kliknite, če želite urediti slog naslova matrice</a:t>
            </a:r>
            <a:endParaRPr lang="en-US"/>
          </a:p>
        </p:txBody>
      </p:sp>
      <p:sp>
        <p:nvSpPr>
          <p:cNvPr id="3" name="Ograda slik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sl-SI" noProof="0"/>
              <a:t>Kliknite ikono, če želite dodati sliko</a:t>
            </a:r>
            <a:endParaRPr lang="en-US" noProof="0" dirty="0"/>
          </a:p>
        </p:txBody>
      </p:sp>
      <p:sp>
        <p:nvSpPr>
          <p:cNvPr id="4" name="Ograda besedila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sl-SI"/>
              <a:t>Kliknite, če želite urediti sloge besedila matrice</a:t>
            </a:r>
          </a:p>
        </p:txBody>
      </p:sp>
      <p:sp>
        <p:nvSpPr>
          <p:cNvPr id="8" name="Ograda datuma 4">
            <a:extLst>
              <a:ext uri="{FF2B5EF4-FFF2-40B4-BE49-F238E27FC236}">
                <a16:creationId xmlns:a16="http://schemas.microsoft.com/office/drawing/2014/main" id="{DD4646F0-046F-42DF-A7F6-CD0771096BD2}"/>
              </a:ext>
            </a:extLst>
          </p:cNvPr>
          <p:cNvSpPr>
            <a:spLocks noGrp="1"/>
          </p:cNvSpPr>
          <p:nvPr>
            <p:ph type="dt" sz="half" idx="10"/>
          </p:nvPr>
        </p:nvSpPr>
        <p:spPr/>
        <p:txBody>
          <a:bodyPr/>
          <a:lstStyle>
            <a:lvl1pPr>
              <a:defRPr/>
            </a:lvl1pPr>
          </a:lstStyle>
          <a:p>
            <a:pPr>
              <a:defRPr/>
            </a:pPr>
            <a:fld id="{BBCDC2FD-6E23-4EFC-B8CC-F9C0EA322196}" type="datetimeFigureOut">
              <a:rPr lang="sl-SI"/>
              <a:pPr>
                <a:defRPr/>
              </a:pPr>
              <a:t>31. 05. 2019</a:t>
            </a:fld>
            <a:endParaRPr lang="sl-SI"/>
          </a:p>
        </p:txBody>
      </p:sp>
      <p:sp>
        <p:nvSpPr>
          <p:cNvPr id="9" name="Ograda noge 5">
            <a:extLst>
              <a:ext uri="{FF2B5EF4-FFF2-40B4-BE49-F238E27FC236}">
                <a16:creationId xmlns:a16="http://schemas.microsoft.com/office/drawing/2014/main" id="{9E9A174C-AE91-4DEA-A2C8-34E1EE916CE4}"/>
              </a:ext>
            </a:extLst>
          </p:cNvPr>
          <p:cNvSpPr>
            <a:spLocks noGrp="1"/>
          </p:cNvSpPr>
          <p:nvPr>
            <p:ph type="ftr" sz="quarter" idx="11"/>
          </p:nvPr>
        </p:nvSpPr>
        <p:spPr/>
        <p:txBody>
          <a:bodyPr/>
          <a:lstStyle>
            <a:lvl1pPr>
              <a:defRPr/>
            </a:lvl1pPr>
          </a:lstStyle>
          <a:p>
            <a:pPr>
              <a:defRPr/>
            </a:pPr>
            <a:endParaRPr lang="sl-SI"/>
          </a:p>
        </p:txBody>
      </p:sp>
      <p:sp>
        <p:nvSpPr>
          <p:cNvPr id="10" name="Ograda številke diapozitiva 6">
            <a:extLst>
              <a:ext uri="{FF2B5EF4-FFF2-40B4-BE49-F238E27FC236}">
                <a16:creationId xmlns:a16="http://schemas.microsoft.com/office/drawing/2014/main" id="{3A7BEC6C-6D94-4214-8922-209A3B7020FB}"/>
              </a:ext>
            </a:extLst>
          </p:cNvPr>
          <p:cNvSpPr>
            <a:spLocks noGrp="1"/>
          </p:cNvSpPr>
          <p:nvPr>
            <p:ph type="sldNum" sz="quarter" idx="12"/>
          </p:nvPr>
        </p:nvSpPr>
        <p:spPr/>
        <p:txBody>
          <a:bodyPr/>
          <a:lstStyle>
            <a:lvl1pPr>
              <a:defRPr/>
            </a:lvl1pPr>
          </a:lstStyle>
          <a:p>
            <a:fld id="{45BEB24F-E825-4525-A2A6-199197003611}" type="slidenum">
              <a:rPr lang="sl-SI" altLang="sl-SI"/>
              <a:pPr/>
              <a:t>‹#›</a:t>
            </a:fld>
            <a:endParaRPr lang="sl-SI" altLang="sl-SI"/>
          </a:p>
        </p:txBody>
      </p:sp>
    </p:spTree>
    <p:extLst>
      <p:ext uri="{BB962C8B-B14F-4D97-AF65-F5344CB8AC3E}">
        <p14:creationId xmlns:p14="http://schemas.microsoft.com/office/powerpoint/2010/main" val="1897070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Torta 6">
            <a:extLst>
              <a:ext uri="{FF2B5EF4-FFF2-40B4-BE49-F238E27FC236}">
                <a16:creationId xmlns:a16="http://schemas.microsoft.com/office/drawing/2014/main" id="{A04190A0-3214-4D66-ACB3-237D213E35D3}"/>
              </a:ext>
            </a:extLst>
          </p:cNvP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Elipsa 7">
            <a:extLst>
              <a:ext uri="{FF2B5EF4-FFF2-40B4-BE49-F238E27FC236}">
                <a16:creationId xmlns:a16="http://schemas.microsoft.com/office/drawing/2014/main" id="{47A95DE4-B536-4F68-AE41-C285730FAC66}"/>
              </a:ext>
            </a:extLst>
          </p:cNvPr>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Krof 10">
            <a:extLst>
              <a:ext uri="{FF2B5EF4-FFF2-40B4-BE49-F238E27FC236}">
                <a16:creationId xmlns:a16="http://schemas.microsoft.com/office/drawing/2014/main" id="{26004C3C-CD4D-41E2-B7C2-8A1B71125655}"/>
              </a:ext>
            </a:extLst>
          </p:cNvPr>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ravokotnik 11">
            <a:extLst>
              <a:ext uri="{FF2B5EF4-FFF2-40B4-BE49-F238E27FC236}">
                <a16:creationId xmlns:a16="http://schemas.microsoft.com/office/drawing/2014/main" id="{31805943-A72A-4C39-841E-376F771FF278}"/>
              </a:ext>
            </a:extLst>
          </p:cNvPr>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grada naslova 4">
            <a:extLst>
              <a:ext uri="{FF2B5EF4-FFF2-40B4-BE49-F238E27FC236}">
                <a16:creationId xmlns:a16="http://schemas.microsoft.com/office/drawing/2014/main" id="{76366167-A97A-4BD6-A8CC-C88558149BAF}"/>
              </a:ext>
            </a:extLst>
          </p:cNvPr>
          <p:cNvSpPr>
            <a:spLocks noGrp="1"/>
          </p:cNvSpPr>
          <p:nvPr>
            <p:ph type="title"/>
          </p:nvPr>
        </p:nvSpPr>
        <p:spPr>
          <a:xfrm>
            <a:off x="1435100" y="274638"/>
            <a:ext cx="7499350" cy="1143000"/>
          </a:xfrm>
          <a:prstGeom prst="rect">
            <a:avLst/>
          </a:prstGeom>
        </p:spPr>
        <p:txBody>
          <a:bodyPr anchor="ctr">
            <a:normAutofit/>
          </a:bodyPr>
          <a:lstStyle/>
          <a:p>
            <a:r>
              <a:rPr lang="sl-SI"/>
              <a:t>Kliknite, če želite urediti slog naslova matrice</a:t>
            </a:r>
            <a:endParaRPr lang="en-US"/>
          </a:p>
        </p:txBody>
      </p:sp>
      <p:sp>
        <p:nvSpPr>
          <p:cNvPr id="1033" name="Ograda besedila 8">
            <a:extLst>
              <a:ext uri="{FF2B5EF4-FFF2-40B4-BE49-F238E27FC236}">
                <a16:creationId xmlns:a16="http://schemas.microsoft.com/office/drawing/2014/main" id="{83B366F8-AB51-4A26-9868-0DC0B38BEA76}"/>
              </a:ext>
            </a:extLst>
          </p:cNvPr>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24" name="Ograda datuma 23">
            <a:extLst>
              <a:ext uri="{FF2B5EF4-FFF2-40B4-BE49-F238E27FC236}">
                <a16:creationId xmlns:a16="http://schemas.microsoft.com/office/drawing/2014/main" id="{6CC39B17-4AAC-45FB-AA53-D657C1B75F78}"/>
              </a:ext>
            </a:extLst>
          </p:cNvPr>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cs typeface="+mn-cs"/>
              </a:defRPr>
            </a:lvl1pPr>
            <a:extLst/>
          </a:lstStyle>
          <a:p>
            <a:pPr>
              <a:defRPr/>
            </a:pPr>
            <a:fld id="{222FEE27-7499-4F7D-A6D6-BEAE6080659E}" type="datetimeFigureOut">
              <a:rPr lang="sl-SI"/>
              <a:pPr>
                <a:defRPr/>
              </a:pPr>
              <a:t>31. 05. 2019</a:t>
            </a:fld>
            <a:endParaRPr lang="sl-SI"/>
          </a:p>
        </p:txBody>
      </p:sp>
      <p:sp>
        <p:nvSpPr>
          <p:cNvPr id="10" name="Ograda noge 9">
            <a:extLst>
              <a:ext uri="{FF2B5EF4-FFF2-40B4-BE49-F238E27FC236}">
                <a16:creationId xmlns:a16="http://schemas.microsoft.com/office/drawing/2014/main" id="{4F415ECF-E417-4B56-955F-DC8DBF5077F0}"/>
              </a:ext>
            </a:extLst>
          </p:cNvPr>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sl-SI"/>
          </a:p>
        </p:txBody>
      </p:sp>
      <p:sp>
        <p:nvSpPr>
          <p:cNvPr id="22" name="Ograda številke diapozitiva 21">
            <a:extLst>
              <a:ext uri="{FF2B5EF4-FFF2-40B4-BE49-F238E27FC236}">
                <a16:creationId xmlns:a16="http://schemas.microsoft.com/office/drawing/2014/main" id="{A7FE7E20-947A-43C8-A610-7FF599C92C5A}"/>
              </a:ext>
            </a:extLst>
          </p:cNvPr>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4D4646"/>
                </a:solidFill>
              </a:defRPr>
            </a:lvl1pPr>
          </a:lstStyle>
          <a:p>
            <a:fld id="{81B6FD06-DA2B-40A4-AC05-B30C35D9A68B}" type="slidenum">
              <a:rPr lang="sl-SI" altLang="sl-SI"/>
              <a:pPr/>
              <a:t>‹#›</a:t>
            </a:fld>
            <a:endParaRPr lang="sl-SI" altLang="sl-SI"/>
          </a:p>
        </p:txBody>
      </p:sp>
      <p:sp>
        <p:nvSpPr>
          <p:cNvPr id="15" name="Pravokotnik 14">
            <a:extLst>
              <a:ext uri="{FF2B5EF4-FFF2-40B4-BE49-F238E27FC236}">
                <a16:creationId xmlns:a16="http://schemas.microsoft.com/office/drawing/2014/main" id="{D8109F8D-5E2B-4FA1-BCC9-12EA636FBEEA}"/>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dk1" tx1="lt1" bg2="dk2" tx2="lt2" accent1="accent1" accent2="accent2" accent3="accent3" accent4="accent4" accent5="accent5" accent6="accent6" hlink="hlink" folHlink="folHlink"/>
  <p:sldLayoutIdLst>
    <p:sldLayoutId id="2147483707" r:id="rId1"/>
    <p:sldLayoutId id="2147483702" r:id="rId2"/>
    <p:sldLayoutId id="2147483708" r:id="rId3"/>
    <p:sldLayoutId id="2147483703" r:id="rId4"/>
    <p:sldLayoutId id="2147483709" r:id="rId5"/>
    <p:sldLayoutId id="2147483704" r:id="rId6"/>
    <p:sldLayoutId id="2147483710" r:id="rId7"/>
    <p:sldLayoutId id="2147483711" r:id="rId8"/>
    <p:sldLayoutId id="2147483712" r:id="rId9"/>
    <p:sldLayoutId id="2147483705" r:id="rId10"/>
    <p:sldLayoutId id="2147483706" r:id="rId11"/>
  </p:sldLayoutIdLst>
  <p:txStyles>
    <p:titleStyle>
      <a:lvl1pPr algn="l" rtl="0" fontAlgn="base">
        <a:spcBef>
          <a:spcPct val="0"/>
        </a:spcBef>
        <a:spcAft>
          <a:spcPct val="0"/>
        </a:spcAft>
        <a:defRPr sz="4300" kern="1200">
          <a:solidFill>
            <a:srgbClr val="EBE6DA"/>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EBE6DA"/>
          </a:solidFill>
          <a:latin typeface="Gill Sans MT" panose="020B0502020104020203" pitchFamily="34" charset="-18"/>
        </a:defRPr>
      </a:lvl2pPr>
      <a:lvl3pPr algn="l" rtl="0" fontAlgn="base">
        <a:spcBef>
          <a:spcPct val="0"/>
        </a:spcBef>
        <a:spcAft>
          <a:spcPct val="0"/>
        </a:spcAft>
        <a:defRPr sz="4300">
          <a:solidFill>
            <a:srgbClr val="EBE6DA"/>
          </a:solidFill>
          <a:latin typeface="Gill Sans MT" panose="020B0502020104020203" pitchFamily="34" charset="-18"/>
        </a:defRPr>
      </a:lvl3pPr>
      <a:lvl4pPr algn="l" rtl="0" fontAlgn="base">
        <a:spcBef>
          <a:spcPct val="0"/>
        </a:spcBef>
        <a:spcAft>
          <a:spcPct val="0"/>
        </a:spcAft>
        <a:defRPr sz="4300">
          <a:solidFill>
            <a:srgbClr val="EBE6DA"/>
          </a:solidFill>
          <a:latin typeface="Gill Sans MT" panose="020B0502020104020203" pitchFamily="34" charset="-18"/>
        </a:defRPr>
      </a:lvl4pPr>
      <a:lvl5pPr algn="l" rtl="0" fontAlgn="base">
        <a:spcBef>
          <a:spcPct val="0"/>
        </a:spcBef>
        <a:spcAft>
          <a:spcPct val="0"/>
        </a:spcAft>
        <a:defRPr sz="4300">
          <a:solidFill>
            <a:srgbClr val="EBE6DA"/>
          </a:solidFill>
          <a:latin typeface="Gill Sans MT" panose="020B0502020104020203" pitchFamily="34" charset="-18"/>
        </a:defRPr>
      </a:lvl5pPr>
      <a:lvl6pPr marL="457200" algn="l" rtl="0" fontAlgn="base">
        <a:spcBef>
          <a:spcPct val="0"/>
        </a:spcBef>
        <a:spcAft>
          <a:spcPct val="0"/>
        </a:spcAft>
        <a:defRPr sz="4300">
          <a:solidFill>
            <a:srgbClr val="EBE6DA"/>
          </a:solidFill>
          <a:latin typeface="Gill Sans MT" panose="020B0502020104020203" pitchFamily="34" charset="-18"/>
        </a:defRPr>
      </a:lvl6pPr>
      <a:lvl7pPr marL="914400" algn="l" rtl="0" fontAlgn="base">
        <a:spcBef>
          <a:spcPct val="0"/>
        </a:spcBef>
        <a:spcAft>
          <a:spcPct val="0"/>
        </a:spcAft>
        <a:defRPr sz="4300">
          <a:solidFill>
            <a:srgbClr val="EBE6DA"/>
          </a:solidFill>
          <a:latin typeface="Gill Sans MT" panose="020B0502020104020203" pitchFamily="34" charset="-18"/>
        </a:defRPr>
      </a:lvl7pPr>
      <a:lvl8pPr marL="1371600" algn="l" rtl="0" fontAlgn="base">
        <a:spcBef>
          <a:spcPct val="0"/>
        </a:spcBef>
        <a:spcAft>
          <a:spcPct val="0"/>
        </a:spcAft>
        <a:defRPr sz="4300">
          <a:solidFill>
            <a:srgbClr val="EBE6DA"/>
          </a:solidFill>
          <a:latin typeface="Gill Sans MT" panose="020B0502020104020203" pitchFamily="34" charset="-18"/>
        </a:defRPr>
      </a:lvl8pPr>
      <a:lvl9pPr marL="1828800" algn="l" rtl="0" fontAlgn="base">
        <a:spcBef>
          <a:spcPct val="0"/>
        </a:spcBef>
        <a:spcAft>
          <a:spcPct val="0"/>
        </a:spcAft>
        <a:defRPr sz="4300">
          <a:solidFill>
            <a:srgbClr val="EBE6DA"/>
          </a:solidFill>
          <a:latin typeface="Gill Sans MT" panose="020B0502020104020203" pitchFamily="34" charset="-18"/>
        </a:defRPr>
      </a:lvl9pPr>
      <a:extLst/>
    </p:titleStyle>
    <p:bodyStyle>
      <a:lvl1pPr marL="365125" indent="-282575" algn="l" rtl="0" fontAlgn="base">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A28E6A"/>
        </a:buClr>
        <a:buFont typeface="Wingdings 2" panose="05020102010507070707"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956251"/>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ucedocs.osbp.si/mpulk/docs/www/PANONSKE/relief.html" TargetMode="External"/><Relationship Id="rId13" Type="http://schemas.openxmlformats.org/officeDocument/2006/relationships/hyperlink" Target="http://sl.wikipedia.org/wiki/Prekmurje" TargetMode="External"/><Relationship Id="rId3" Type="http://schemas.openxmlformats.org/officeDocument/2006/relationships/hyperlink" Target="http://sl.wikipedia.org/wiki/Panonska_Slovenija" TargetMode="External"/><Relationship Id="rId7" Type="http://schemas.openxmlformats.org/officeDocument/2006/relationships/hyperlink" Target="http://ucedocs.osbp.si/mpulk/docs/www/PANONSKE/gospodarstvo.html" TargetMode="External"/><Relationship Id="rId12" Type="http://schemas.openxmlformats.org/officeDocument/2006/relationships/hyperlink" Target="http://www.rtvslo.si/lokalne-novice/enkrat-za-vselej-prleki-so-na-desnem-bregu-mure-prekmurci-pa-na-levem/303543" TargetMode="External"/><Relationship Id="rId2" Type="http://schemas.openxmlformats.org/officeDocument/2006/relationships/hyperlink" Target="http://ucedocs.osbp.si/mpulk/docs/www/PANONSKE/zanimivosti.html" TargetMode="External"/><Relationship Id="rId1" Type="http://schemas.openxmlformats.org/officeDocument/2006/relationships/slideLayout" Target="../slideLayouts/slideLayout2.xml"/><Relationship Id="rId6" Type="http://schemas.openxmlformats.org/officeDocument/2006/relationships/hyperlink" Target="http://www.dijaski.net/geografija/referati.html?r=geo_ref_panonski_svet_02.pdf" TargetMode="External"/><Relationship Id="rId11" Type="http://schemas.openxmlformats.org/officeDocument/2006/relationships/hyperlink" Target="http://www.naokoli.si/slovenska-toskana-prlekija-in-prekmurje/" TargetMode="External"/><Relationship Id="rId5" Type="http://schemas.openxmlformats.org/officeDocument/2006/relationships/hyperlink" Target="http://panonska.blogspot.com/2011/03/pokrajina.html" TargetMode="External"/><Relationship Id="rId15" Type="http://schemas.openxmlformats.org/officeDocument/2006/relationships/hyperlink" Target="http://www.svarog.si/geografija/index.php?page_id=11060" TargetMode="External"/><Relationship Id="rId10" Type="http://schemas.openxmlformats.org/officeDocument/2006/relationships/hyperlink" Target="http://sl.wikipedia.org/wiki/Maribor" TargetMode="External"/><Relationship Id="rId4" Type="http://schemas.openxmlformats.org/officeDocument/2006/relationships/hyperlink" Target="http://ucedocs.osbp.si/mpulk/docs/www/PANONSKE/podnebje.html" TargetMode="External"/><Relationship Id="rId9" Type="http://schemas.openxmlformats.org/officeDocument/2006/relationships/hyperlink" Target="http://www.maribor.si/povezava.aspx?pid=3794" TargetMode="External"/><Relationship Id="rId14" Type="http://schemas.openxmlformats.org/officeDocument/2006/relationships/hyperlink" Target="http://www.svarog.si/geografija/index.php?page_id=11058"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a:extLst>
              <a:ext uri="{FF2B5EF4-FFF2-40B4-BE49-F238E27FC236}">
                <a16:creationId xmlns:a16="http://schemas.microsoft.com/office/drawing/2014/main" id="{1763B858-BBCD-44A9-B3D9-7000B593225E}"/>
              </a:ext>
            </a:extLst>
          </p:cNvPr>
          <p:cNvSpPr>
            <a:spLocks noGrp="1"/>
          </p:cNvSpPr>
          <p:nvPr>
            <p:ph type="title" idx="4294967295"/>
          </p:nvPr>
        </p:nvSpPr>
        <p:spPr>
          <a:xfrm>
            <a:off x="1644650" y="274638"/>
            <a:ext cx="7499350" cy="1143000"/>
          </a:xfrm>
        </p:spPr>
        <p:txBody>
          <a:bodyPr/>
          <a:lstStyle/>
          <a:p>
            <a:pPr fontAlgn="auto">
              <a:spcAft>
                <a:spcPts val="0"/>
              </a:spcAft>
              <a:defRPr/>
            </a:pPr>
            <a:r>
              <a:rPr lang="sl-SI" sz="4800" dirty="0">
                <a:solidFill>
                  <a:schemeClr val="accent2">
                    <a:lumMod val="60000"/>
                    <a:lumOff val="40000"/>
                  </a:schemeClr>
                </a:solidFill>
                <a:latin typeface="Century Gothic" pitchFamily="34" charset="0"/>
              </a:rPr>
              <a:t>PANONSKE POKRAJINE</a:t>
            </a:r>
          </a:p>
        </p:txBody>
      </p:sp>
      <p:pic>
        <p:nvPicPr>
          <p:cNvPr id="24578" name="Picture 2" descr="http://www.modrijan.si/slv/content/download/4511/55208/version/1/file/Obcestne+vasi+na+panonski+ravnini.jpg">
            <a:extLst>
              <a:ext uri="{FF2B5EF4-FFF2-40B4-BE49-F238E27FC236}">
                <a16:creationId xmlns:a16="http://schemas.microsoft.com/office/drawing/2014/main" id="{95B8B9BA-2C38-404D-A0A2-47E334DC41AA}"/>
              </a:ext>
            </a:extLst>
          </p:cNvPr>
          <p:cNvPicPr>
            <a:picLocks noChangeAspect="1" noChangeArrowheads="1"/>
          </p:cNvPicPr>
          <p:nvPr/>
        </p:nvPicPr>
        <p:blipFill>
          <a:blip r:embed="rId2" cstate="print"/>
          <a:srcRect/>
          <a:stretch>
            <a:fillRect/>
          </a:stretch>
        </p:blipFill>
        <p:spPr bwMode="auto">
          <a:xfrm>
            <a:off x="1259632" y="2132856"/>
            <a:ext cx="3585220" cy="2815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Slika 7" descr="Slovenia.jpg">
            <a:extLst>
              <a:ext uri="{FF2B5EF4-FFF2-40B4-BE49-F238E27FC236}">
                <a16:creationId xmlns:a16="http://schemas.microsoft.com/office/drawing/2014/main" id="{0DBDF14E-8480-43AA-A43C-4CBEFBA9E5F3}"/>
              </a:ext>
            </a:extLst>
          </p:cNvPr>
          <p:cNvPicPr>
            <a:picLocks noChangeAspect="1"/>
          </p:cNvPicPr>
          <p:nvPr/>
        </p:nvPicPr>
        <p:blipFill>
          <a:blip r:embed="rId3" cstate="print"/>
          <a:stretch>
            <a:fillRect/>
          </a:stretch>
        </p:blipFill>
        <p:spPr>
          <a:xfrm>
            <a:off x="5148064" y="2132856"/>
            <a:ext cx="3707904"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C0CAD3-314E-4A6C-B04F-13E0E79910B5}"/>
              </a:ext>
            </a:extLst>
          </p:cNvPr>
          <p:cNvSpPr>
            <a:spLocks noGrp="1"/>
          </p:cNvSpPr>
          <p:nvPr>
            <p:ph type="title"/>
          </p:nvPr>
        </p:nvSpPr>
        <p:spPr/>
        <p:txBody>
          <a:bodyPr/>
          <a:lstStyle/>
          <a:p>
            <a:pPr fontAlgn="auto">
              <a:spcAft>
                <a:spcPts val="0"/>
              </a:spcAft>
              <a:defRPr/>
            </a:pPr>
            <a:r>
              <a:rPr lang="sl-SI" sz="2000" dirty="0">
                <a:solidFill>
                  <a:schemeClr val="accent2">
                    <a:lumMod val="60000"/>
                    <a:lumOff val="40000"/>
                  </a:schemeClr>
                </a:solidFill>
                <a:latin typeface="Century Gothic" pitchFamily="34" charset="0"/>
              </a:rPr>
              <a:t>TURIZEM</a:t>
            </a:r>
          </a:p>
        </p:txBody>
      </p:sp>
      <p:sp>
        <p:nvSpPr>
          <p:cNvPr id="17411" name="Ograda vsebine 2">
            <a:extLst>
              <a:ext uri="{FF2B5EF4-FFF2-40B4-BE49-F238E27FC236}">
                <a16:creationId xmlns:a16="http://schemas.microsoft.com/office/drawing/2014/main" id="{4AC9F9A1-16B8-40D9-9696-30FFED3D23FC}"/>
              </a:ext>
            </a:extLst>
          </p:cNvPr>
          <p:cNvSpPr>
            <a:spLocks noGrp="1"/>
          </p:cNvSpPr>
          <p:nvPr>
            <p:ph idx="1"/>
          </p:nvPr>
        </p:nvSpPr>
        <p:spPr/>
        <p:txBody>
          <a:bodyPr/>
          <a:lstStyle/>
          <a:p>
            <a:r>
              <a:rPr lang="sl-SI" altLang="sl-SI" sz="1200">
                <a:latin typeface="Century Gothic" panose="020B0502020202020204" pitchFamily="34" charset="0"/>
              </a:rPr>
              <a:t>V  panonskem  svetu  je  težišče  slovenskega  zdraviliškega turizma.  Gospodarskega  pomena  so  predvsem  slatine,  kopališča  in zdravilišča v Radencih, Moravskih Toplicah, Lendavi, Banovcih, na Ptuju, v  Zrečah,  Rogaški  slatini,  Podčetrtku  in  Čatežu.  Omeniti  je  treba  tudi lovni turizem – posebno je razvit v Prekmurju, ter reja kasaških konj v Slovenskih Konjicah.</a:t>
            </a:r>
          </a:p>
          <a:p>
            <a:endParaRPr lang="sl-SI" altLang="sl-SI" sz="1200">
              <a:latin typeface="Century Gothic" panose="020B0502020202020204" pitchFamily="34" charset="0"/>
            </a:endParaRPr>
          </a:p>
          <a:p>
            <a:endParaRPr lang="sl-SI" altLang="sl-SI" sz="1200">
              <a:latin typeface="Century Gothic" panose="020B0502020202020204" pitchFamily="34" charset="0"/>
            </a:endParaRPr>
          </a:p>
          <a:p>
            <a:endParaRPr lang="sl-SI" altLang="sl-SI" sz="1200">
              <a:latin typeface="Century Gothic" panose="020B0502020202020204" pitchFamily="34" charset="0"/>
            </a:endParaRPr>
          </a:p>
          <a:p>
            <a:endParaRPr lang="sl-SI" altLang="sl-SI" sz="1200">
              <a:latin typeface="Century Gothic" panose="020B0502020202020204" pitchFamily="34" charset="0"/>
            </a:endParaRPr>
          </a:p>
          <a:p>
            <a:endParaRPr lang="sl-SI" altLang="sl-SI" sz="1200">
              <a:latin typeface="Century Gothic" panose="020B0502020202020204" pitchFamily="34" charset="0"/>
            </a:endParaRPr>
          </a:p>
          <a:p>
            <a:endParaRPr lang="sl-SI" altLang="sl-SI" sz="1200">
              <a:latin typeface="Century Gothic" panose="020B0502020202020204" pitchFamily="34" charset="0"/>
            </a:endParaRPr>
          </a:p>
          <a:p>
            <a:endParaRPr lang="sl-SI" altLang="sl-SI" sz="1200">
              <a:latin typeface="Century Gothic" panose="020B0502020202020204" pitchFamily="34" charset="0"/>
            </a:endParaRPr>
          </a:p>
          <a:p>
            <a:endParaRPr lang="sl-SI" altLang="sl-SI" sz="1200">
              <a:latin typeface="Century Gothic" panose="020B0502020202020204" pitchFamily="34" charset="0"/>
            </a:endParaRPr>
          </a:p>
          <a:p>
            <a:endParaRPr lang="sl-SI" altLang="sl-SI" sz="1200">
              <a:latin typeface="Century Gothic" panose="020B0502020202020204" pitchFamily="34" charset="0"/>
            </a:endParaRPr>
          </a:p>
          <a:p>
            <a:endParaRPr lang="sl-SI" altLang="sl-SI" sz="1200">
              <a:latin typeface="Century Gothic" panose="020B0502020202020204" pitchFamily="34" charset="0"/>
            </a:endParaRPr>
          </a:p>
          <a:p>
            <a:pPr>
              <a:buFont typeface="Wingdings 2" panose="05020102010507070707" pitchFamily="18" charset="2"/>
              <a:buNone/>
            </a:pPr>
            <a:r>
              <a:rPr lang="sl-SI" altLang="sl-SI" sz="1200">
                <a:latin typeface="Century Gothic" panose="020B0502020202020204" pitchFamily="34" charset="0"/>
              </a:rPr>
              <a:t>                                 kopališča                                                      kasaški konj</a:t>
            </a:r>
          </a:p>
        </p:txBody>
      </p:sp>
      <p:pic>
        <p:nvPicPr>
          <p:cNvPr id="4" name="Slika 3" descr="imgres.jpg">
            <a:extLst>
              <a:ext uri="{FF2B5EF4-FFF2-40B4-BE49-F238E27FC236}">
                <a16:creationId xmlns:a16="http://schemas.microsoft.com/office/drawing/2014/main" id="{9B1E759D-17F0-4495-91D8-B7025AEEDE15}"/>
              </a:ext>
            </a:extLst>
          </p:cNvPr>
          <p:cNvPicPr>
            <a:picLocks noChangeAspect="1"/>
          </p:cNvPicPr>
          <p:nvPr/>
        </p:nvPicPr>
        <p:blipFill>
          <a:blip r:embed="rId2" cstate="print"/>
          <a:stretch>
            <a:fillRect/>
          </a:stretch>
        </p:blipFill>
        <p:spPr>
          <a:xfrm>
            <a:off x="2195736" y="2996952"/>
            <a:ext cx="2486676"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Slika 4" descr="url.jpg">
            <a:extLst>
              <a:ext uri="{FF2B5EF4-FFF2-40B4-BE49-F238E27FC236}">
                <a16:creationId xmlns:a16="http://schemas.microsoft.com/office/drawing/2014/main" id="{271F4F1D-D738-49BE-805A-0E8B82C08F34}"/>
              </a:ext>
            </a:extLst>
          </p:cNvPr>
          <p:cNvPicPr>
            <a:picLocks noChangeAspect="1"/>
          </p:cNvPicPr>
          <p:nvPr/>
        </p:nvPicPr>
        <p:blipFill>
          <a:blip r:embed="rId3" cstate="print"/>
          <a:stretch>
            <a:fillRect/>
          </a:stretch>
        </p:blipFill>
        <p:spPr>
          <a:xfrm>
            <a:off x="5292080" y="2996952"/>
            <a:ext cx="2499495"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EB122A-B317-46D4-93D3-FD02D717C59C}"/>
              </a:ext>
            </a:extLst>
          </p:cNvPr>
          <p:cNvSpPr>
            <a:spLocks noGrp="1"/>
          </p:cNvSpPr>
          <p:nvPr>
            <p:ph type="title"/>
          </p:nvPr>
        </p:nvSpPr>
        <p:spPr/>
        <p:txBody>
          <a:bodyPr/>
          <a:lstStyle/>
          <a:p>
            <a:pPr fontAlgn="auto">
              <a:spcAft>
                <a:spcPts val="0"/>
              </a:spcAft>
              <a:defRPr/>
            </a:pPr>
            <a:r>
              <a:rPr lang="sl-SI" sz="2000" dirty="0">
                <a:solidFill>
                  <a:schemeClr val="accent2">
                    <a:lumMod val="60000"/>
                    <a:lumOff val="40000"/>
                  </a:schemeClr>
                </a:solidFill>
                <a:latin typeface="Century Gothic" pitchFamily="34" charset="0"/>
              </a:rPr>
              <a:t>ZNAČILNOSTI IN ZANIMIVOSTI</a:t>
            </a:r>
          </a:p>
        </p:txBody>
      </p:sp>
      <p:sp>
        <p:nvSpPr>
          <p:cNvPr id="3" name="Ograda vsebine 2">
            <a:extLst>
              <a:ext uri="{FF2B5EF4-FFF2-40B4-BE49-F238E27FC236}">
                <a16:creationId xmlns:a16="http://schemas.microsoft.com/office/drawing/2014/main" id="{B437B8B9-E1D7-4CA3-9C74-C07F8E0B1472}"/>
              </a:ext>
            </a:extLst>
          </p:cNvPr>
          <p:cNvSpPr>
            <a:spLocks noGrp="1"/>
          </p:cNvSpPr>
          <p:nvPr>
            <p:ph idx="1"/>
          </p:nvPr>
        </p:nvSpPr>
        <p:spPr/>
        <p:txBody>
          <a:bodyPr>
            <a:normAutofit/>
          </a:bodyPr>
          <a:lstStyle/>
          <a:p>
            <a:pPr marL="365760" indent="-283464" fontAlgn="auto">
              <a:spcAft>
                <a:spcPts val="0"/>
              </a:spcAft>
              <a:buFont typeface="Wingdings 2"/>
              <a:buChar char=""/>
              <a:defRPr/>
            </a:pPr>
            <a:r>
              <a:rPr lang="sl-SI" sz="1200" dirty="0">
                <a:solidFill>
                  <a:schemeClr val="accent2">
                    <a:lumMod val="60000"/>
                    <a:lumOff val="40000"/>
                  </a:schemeClr>
                </a:solidFill>
                <a:latin typeface="Century Gothic" pitchFamily="34" charset="0"/>
              </a:rPr>
              <a:t>ŠTORKLJE</a:t>
            </a:r>
            <a:r>
              <a:rPr lang="sl-SI" sz="1200" dirty="0">
                <a:solidFill>
                  <a:schemeClr val="accent2">
                    <a:lumMod val="75000"/>
                  </a:schemeClr>
                </a:solidFill>
                <a:latin typeface="Century Gothic" pitchFamily="34" charset="0"/>
              </a:rPr>
              <a:t> </a:t>
            </a:r>
            <a:r>
              <a:rPr lang="sl-SI" sz="1200" dirty="0">
                <a:latin typeface="Century Gothic" pitchFamily="34" charset="0"/>
              </a:rPr>
              <a:t>seveda ne živijo le v Prekmurju, pa vendar to zanimivo in prijazno dolgonogo belo ptico vztrajno povezujemo z njim. Med </a:t>
            </a:r>
            <a:r>
              <a:rPr lang="sl-SI" sz="1200" dirty="0" err="1">
                <a:latin typeface="Century Gothic" pitchFamily="34" charset="0"/>
              </a:rPr>
              <a:t>prekmurci</a:t>
            </a:r>
            <a:r>
              <a:rPr lang="sl-SI" sz="1200" dirty="0">
                <a:latin typeface="Century Gothic" pitchFamily="34" charset="0"/>
              </a:rPr>
              <a:t> in štorkljami obstajajo močnejše vezi. Ta ptica, ki je nekakšen simbol rodnosti, najraje gnezdi v bližini človeka na dimnikih, električnih drogovih… Štorklja je nekakšen simbol zvestobe vračanja v domači kraj, saj kot ptica selivka jeseni odleti proti jugu, potem pa se vsakič spet vrne. Tako kot prekmurski zdomci, ki so jih razmere pognale na delo v tujino, srce spet kliče nazaj na rodno grudo.</a:t>
            </a:r>
          </a:p>
          <a:p>
            <a:pPr marL="365760" indent="-283464" fontAlgn="auto">
              <a:spcAft>
                <a:spcPts val="0"/>
              </a:spcAft>
              <a:buFont typeface="Wingdings 2"/>
              <a:buChar char=""/>
              <a:defRPr/>
            </a:pPr>
            <a:r>
              <a:rPr lang="sl-SI" sz="1200" dirty="0">
                <a:solidFill>
                  <a:schemeClr val="accent2">
                    <a:lumMod val="60000"/>
                    <a:lumOff val="40000"/>
                  </a:schemeClr>
                </a:solidFill>
                <a:latin typeface="Century Gothic" pitchFamily="34" charset="0"/>
              </a:rPr>
              <a:t>PREKMURSKA GIBANICA </a:t>
            </a:r>
            <a:r>
              <a:rPr lang="sl-SI" sz="1200" dirty="0">
                <a:latin typeface="Century Gothic" pitchFamily="34" charset="0"/>
              </a:rPr>
              <a:t>je najbolj znana prekmurska jed. Pripravlja se iz </a:t>
            </a:r>
          </a:p>
          <a:p>
            <a:pPr marL="365760" indent="-283464" fontAlgn="auto">
              <a:spcAft>
                <a:spcPts val="0"/>
              </a:spcAft>
              <a:buFont typeface="Wingdings 2"/>
              <a:buNone/>
              <a:defRPr/>
            </a:pPr>
            <a:r>
              <a:rPr lang="sl-SI" sz="1200" dirty="0">
                <a:latin typeface="Century Gothic" pitchFamily="34" charset="0"/>
              </a:rPr>
              <a:t>       dveh vrst testa – </a:t>
            </a:r>
            <a:r>
              <a:rPr lang="sl-SI" sz="1200" dirty="0" err="1">
                <a:latin typeface="Century Gothic" pitchFamily="34" charset="0"/>
              </a:rPr>
              <a:t>podplastastega</a:t>
            </a:r>
            <a:r>
              <a:rPr lang="sl-SI" sz="1200" dirty="0">
                <a:latin typeface="Century Gothic" pitchFamily="34" charset="0"/>
              </a:rPr>
              <a:t> in vlečenega. S slednjim ločujejo </a:t>
            </a:r>
          </a:p>
          <a:p>
            <a:pPr marL="365760" indent="-283464" fontAlgn="auto">
              <a:spcAft>
                <a:spcPts val="0"/>
              </a:spcAft>
              <a:buFont typeface="Wingdings 2"/>
              <a:buNone/>
              <a:defRPr/>
            </a:pPr>
            <a:r>
              <a:rPr lang="sl-SI" sz="1200" dirty="0">
                <a:latin typeface="Century Gothic" pitchFamily="34" charset="0"/>
              </a:rPr>
              <a:t>       različne nadeve, ki jih polagajo drugega na drugega, vmes pa dajo</a:t>
            </a:r>
          </a:p>
          <a:p>
            <a:pPr marL="365760" indent="-283464" fontAlgn="auto">
              <a:spcAft>
                <a:spcPts val="0"/>
              </a:spcAft>
              <a:buFont typeface="Wingdings 2"/>
              <a:buNone/>
              <a:defRPr/>
            </a:pPr>
            <a:r>
              <a:rPr lang="sl-SI" sz="1200" dirty="0">
                <a:latin typeface="Century Gothic" pitchFamily="34" charset="0"/>
              </a:rPr>
              <a:t>       vedno plast testa. Tako zloženo gibanico prelijejo še s smetano in za eno</a:t>
            </a:r>
          </a:p>
          <a:p>
            <a:pPr marL="365760" indent="-283464" fontAlgn="auto">
              <a:spcAft>
                <a:spcPts val="0"/>
              </a:spcAft>
              <a:buFont typeface="Wingdings 2"/>
              <a:buNone/>
              <a:defRPr/>
            </a:pPr>
            <a:r>
              <a:rPr lang="sl-SI" sz="1200" dirty="0">
                <a:latin typeface="Century Gothic" pitchFamily="34" charset="0"/>
              </a:rPr>
              <a:t>      uro postavijo v pečico. </a:t>
            </a:r>
          </a:p>
          <a:p>
            <a:pPr marL="365760" indent="-283464" fontAlgn="auto">
              <a:spcAft>
                <a:spcPts val="0"/>
              </a:spcAft>
              <a:buFont typeface="Wingdings 2"/>
              <a:buChar char=""/>
              <a:defRPr/>
            </a:pPr>
            <a:r>
              <a:rPr lang="sl-SI" sz="1200" dirty="0">
                <a:solidFill>
                  <a:schemeClr val="accent2">
                    <a:lumMod val="60000"/>
                    <a:lumOff val="40000"/>
                  </a:schemeClr>
                </a:solidFill>
                <a:latin typeface="Century Gothic" pitchFamily="34" charset="0"/>
              </a:rPr>
              <a:t>KURENT</a:t>
            </a:r>
            <a:r>
              <a:rPr lang="sl-SI" sz="1200" dirty="0">
                <a:solidFill>
                  <a:schemeClr val="accent2">
                    <a:lumMod val="75000"/>
                  </a:schemeClr>
                </a:solidFill>
                <a:latin typeface="Century Gothic" pitchFamily="34" charset="0"/>
              </a:rPr>
              <a:t> </a:t>
            </a:r>
            <a:r>
              <a:rPr lang="sl-SI" sz="1200" dirty="0">
                <a:latin typeface="Century Gothic" pitchFamily="34" charset="0"/>
              </a:rPr>
              <a:t>je sestavljen iz ovčjega kožuha, kape iz zajčje kože, maske z </a:t>
            </a:r>
          </a:p>
          <a:p>
            <a:pPr marL="365760" indent="-283464" fontAlgn="auto">
              <a:spcAft>
                <a:spcPts val="0"/>
              </a:spcAft>
              <a:buFont typeface="Wingdings 2"/>
              <a:buNone/>
              <a:defRPr/>
            </a:pPr>
            <a:r>
              <a:rPr lang="sl-SI" sz="1200" dirty="0">
                <a:solidFill>
                  <a:schemeClr val="accent2">
                    <a:lumMod val="75000"/>
                  </a:schemeClr>
                </a:solidFill>
                <a:latin typeface="Century Gothic" pitchFamily="34" charset="0"/>
              </a:rPr>
              <a:t>       </a:t>
            </a:r>
            <a:r>
              <a:rPr lang="sl-SI" sz="1200" dirty="0">
                <a:latin typeface="Century Gothic" pitchFamily="34" charset="0"/>
              </a:rPr>
              <a:t>rdečim nosom in dolgim usnjenim jezikom, govejih rogov na vrhu kape</a:t>
            </a:r>
          </a:p>
          <a:p>
            <a:pPr marL="365760" indent="-283464" fontAlgn="auto">
              <a:spcAft>
                <a:spcPts val="0"/>
              </a:spcAft>
              <a:buFont typeface="Wingdings 2"/>
              <a:buNone/>
              <a:defRPr/>
            </a:pPr>
            <a:r>
              <a:rPr lang="sl-SI" sz="1200" dirty="0">
                <a:latin typeface="Century Gothic" pitchFamily="34" charset="0"/>
              </a:rPr>
              <a:t>       in kravjih zvoncev za pasom. Ker kurent nenehno poskakuje, zvonci </a:t>
            </a:r>
          </a:p>
          <a:p>
            <a:pPr marL="365760" indent="-283464" fontAlgn="auto">
              <a:spcAft>
                <a:spcPts val="0"/>
              </a:spcAft>
              <a:buFont typeface="Wingdings 2"/>
              <a:buNone/>
              <a:defRPr/>
            </a:pPr>
            <a:r>
              <a:rPr lang="sl-SI" sz="1200" dirty="0">
                <a:latin typeface="Century Gothic" pitchFamily="34" charset="0"/>
              </a:rPr>
              <a:t>       močno pozvanjajo. Največja sramota zanj je, če mu kdo odkrije kapo </a:t>
            </a:r>
          </a:p>
          <a:p>
            <a:pPr marL="365760" indent="-283464" fontAlgn="auto">
              <a:spcAft>
                <a:spcPts val="0"/>
              </a:spcAft>
              <a:buFont typeface="Wingdings 2"/>
              <a:buNone/>
              <a:defRPr/>
            </a:pPr>
            <a:r>
              <a:rPr lang="sl-SI" sz="1200" dirty="0">
                <a:latin typeface="Century Gothic" pitchFamily="34" charset="0"/>
              </a:rPr>
              <a:t>       in razkrije, kdo se skriva za masko. Zato ima tudi palico ježevko, s katero</a:t>
            </a:r>
          </a:p>
          <a:p>
            <a:pPr marL="365760" indent="-283464" fontAlgn="auto">
              <a:spcAft>
                <a:spcPts val="0"/>
              </a:spcAft>
              <a:buFont typeface="Wingdings 2"/>
              <a:buNone/>
              <a:defRPr/>
            </a:pPr>
            <a:r>
              <a:rPr lang="sl-SI" sz="1200" dirty="0">
                <a:latin typeface="Century Gothic" pitchFamily="34" charset="0"/>
              </a:rPr>
              <a:t>       odganja vsiljivce. Danes je svojo magično funkcijo izgubil in ostal </a:t>
            </a:r>
          </a:p>
          <a:p>
            <a:pPr marL="365760" indent="-283464" fontAlgn="auto">
              <a:spcAft>
                <a:spcPts val="0"/>
              </a:spcAft>
              <a:buFont typeface="Wingdings 2"/>
              <a:buNone/>
              <a:defRPr/>
            </a:pPr>
            <a:r>
              <a:rPr lang="sl-SI" sz="1200" dirty="0">
                <a:solidFill>
                  <a:schemeClr val="accent2">
                    <a:lumMod val="75000"/>
                  </a:schemeClr>
                </a:solidFill>
                <a:latin typeface="Century Gothic" pitchFamily="34" charset="0"/>
              </a:rPr>
              <a:t>       </a:t>
            </a:r>
            <a:r>
              <a:rPr lang="sl-SI" sz="1200" dirty="0">
                <a:latin typeface="Century Gothic" pitchFamily="34" charset="0"/>
              </a:rPr>
              <a:t>navadna pustna šema.</a:t>
            </a:r>
            <a:endParaRPr lang="sl-SI" sz="1200" dirty="0">
              <a:solidFill>
                <a:schemeClr val="accent2">
                  <a:lumMod val="75000"/>
                </a:schemeClr>
              </a:solidFill>
              <a:latin typeface="Century Gothic" pitchFamily="34" charset="0"/>
            </a:endParaRPr>
          </a:p>
          <a:p>
            <a:pPr marL="365760" indent="-283464" fontAlgn="auto">
              <a:spcAft>
                <a:spcPts val="0"/>
              </a:spcAft>
              <a:buFont typeface="Wingdings 2"/>
              <a:buChar char=""/>
              <a:defRPr/>
            </a:pPr>
            <a:endParaRPr lang="sl-SI" sz="1200" dirty="0">
              <a:latin typeface="Century Gothic" pitchFamily="34" charset="0"/>
            </a:endParaRPr>
          </a:p>
          <a:p>
            <a:pPr marL="365760" indent="-283464" fontAlgn="auto">
              <a:spcAft>
                <a:spcPts val="0"/>
              </a:spcAft>
              <a:buFont typeface="Wingdings 2"/>
              <a:buNone/>
              <a:defRPr/>
            </a:pPr>
            <a:endParaRPr lang="sl-SI" sz="1200" dirty="0">
              <a:latin typeface="Century Gothic" pitchFamily="34" charset="0"/>
            </a:endParaRPr>
          </a:p>
          <a:p>
            <a:pPr marL="365760" indent="-283464" fontAlgn="auto">
              <a:spcAft>
                <a:spcPts val="0"/>
              </a:spcAft>
              <a:buFont typeface="Wingdings 2"/>
              <a:buChar char=""/>
              <a:defRPr/>
            </a:pPr>
            <a:endParaRPr lang="sl-SI" sz="1200" dirty="0">
              <a:latin typeface="Century Gothic" pitchFamily="34" charset="0"/>
            </a:endParaRPr>
          </a:p>
          <a:p>
            <a:pPr marL="365760" indent="-283464" fontAlgn="auto">
              <a:spcAft>
                <a:spcPts val="0"/>
              </a:spcAft>
              <a:buFont typeface="Wingdings 2"/>
              <a:buNone/>
              <a:defRPr/>
            </a:pPr>
            <a:endParaRPr lang="sl-SI" sz="1200" dirty="0">
              <a:solidFill>
                <a:schemeClr val="accent2">
                  <a:lumMod val="75000"/>
                </a:schemeClr>
              </a:solidFill>
              <a:latin typeface="Century Gothic" pitchFamily="34" charset="0"/>
            </a:endParaRPr>
          </a:p>
        </p:txBody>
      </p:sp>
      <p:pic>
        <p:nvPicPr>
          <p:cNvPr id="4" name="Slika 3" descr="url.jpg">
            <a:extLst>
              <a:ext uri="{FF2B5EF4-FFF2-40B4-BE49-F238E27FC236}">
                <a16:creationId xmlns:a16="http://schemas.microsoft.com/office/drawing/2014/main" id="{8269E676-4498-4E8E-9992-C73E44B684D7}"/>
              </a:ext>
            </a:extLst>
          </p:cNvPr>
          <p:cNvPicPr>
            <a:picLocks noChangeAspect="1"/>
          </p:cNvPicPr>
          <p:nvPr/>
        </p:nvPicPr>
        <p:blipFill>
          <a:blip r:embed="rId2" cstate="print"/>
          <a:stretch>
            <a:fillRect/>
          </a:stretch>
        </p:blipFill>
        <p:spPr>
          <a:xfrm>
            <a:off x="7308304" y="2564904"/>
            <a:ext cx="1656184" cy="1304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Slika 4" descr="url.jpg">
            <a:extLst>
              <a:ext uri="{FF2B5EF4-FFF2-40B4-BE49-F238E27FC236}">
                <a16:creationId xmlns:a16="http://schemas.microsoft.com/office/drawing/2014/main" id="{09E1E4D7-F509-4952-B076-A5D8839EA788}"/>
              </a:ext>
            </a:extLst>
          </p:cNvPr>
          <p:cNvPicPr>
            <a:picLocks noChangeAspect="1"/>
          </p:cNvPicPr>
          <p:nvPr/>
        </p:nvPicPr>
        <p:blipFill>
          <a:blip r:embed="rId3" cstate="print"/>
          <a:stretch>
            <a:fillRect/>
          </a:stretch>
        </p:blipFill>
        <p:spPr>
          <a:xfrm>
            <a:off x="7164288" y="4077072"/>
            <a:ext cx="1979712"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6F61D1F-B19F-4E4A-820F-7783C0D8048C}"/>
              </a:ext>
            </a:extLst>
          </p:cNvPr>
          <p:cNvSpPr>
            <a:spLocks noGrp="1"/>
          </p:cNvSpPr>
          <p:nvPr>
            <p:ph type="title"/>
          </p:nvPr>
        </p:nvSpPr>
        <p:spPr/>
        <p:txBody>
          <a:bodyPr/>
          <a:lstStyle/>
          <a:p>
            <a:pPr fontAlgn="auto">
              <a:spcAft>
                <a:spcPts val="0"/>
              </a:spcAft>
              <a:defRPr/>
            </a:pPr>
            <a:r>
              <a:rPr lang="sl-SI" sz="2000" dirty="0">
                <a:solidFill>
                  <a:schemeClr val="accent2">
                    <a:lumMod val="60000"/>
                    <a:lumOff val="40000"/>
                  </a:schemeClr>
                </a:solidFill>
                <a:latin typeface="Century Gothic" pitchFamily="34" charset="0"/>
              </a:rPr>
              <a:t>VIRI</a:t>
            </a:r>
          </a:p>
        </p:txBody>
      </p:sp>
      <p:sp>
        <p:nvSpPr>
          <p:cNvPr id="3" name="Ograda vsebine 2">
            <a:extLst>
              <a:ext uri="{FF2B5EF4-FFF2-40B4-BE49-F238E27FC236}">
                <a16:creationId xmlns:a16="http://schemas.microsoft.com/office/drawing/2014/main" id="{8A2F6C18-8131-44B2-84F5-AE68B88F4108}"/>
              </a:ext>
            </a:extLst>
          </p:cNvPr>
          <p:cNvSpPr>
            <a:spLocks noGrp="1"/>
          </p:cNvSpPr>
          <p:nvPr>
            <p:ph idx="1"/>
          </p:nvPr>
        </p:nvSpPr>
        <p:spPr/>
        <p:txBody>
          <a:bodyPr>
            <a:normAutofit/>
          </a:bodyPr>
          <a:lstStyle/>
          <a:p>
            <a:pPr marL="365760" indent="-283464" fontAlgn="auto">
              <a:spcAft>
                <a:spcPts val="0"/>
              </a:spcAft>
              <a:buFont typeface="Wingdings 2"/>
              <a:buChar char=""/>
              <a:defRPr/>
            </a:pPr>
            <a:r>
              <a:rPr lang="sl-SI" sz="1100" dirty="0">
                <a:latin typeface="Century Gothic" pitchFamily="34" charset="0"/>
              </a:rPr>
              <a:t>Živim v Sloveniji geografija za 9. razred devetletne osnovne šole (Jurij Senegačnik, Borut Drobnjak, Marta </a:t>
            </a:r>
            <a:r>
              <a:rPr lang="sl-SI" sz="1100" dirty="0" err="1">
                <a:latin typeface="Century Gothic" pitchFamily="34" charset="0"/>
              </a:rPr>
              <a:t>Otič</a:t>
            </a:r>
            <a:r>
              <a:rPr lang="sl-SI" sz="1100" dirty="0">
                <a:latin typeface="Century Gothic" pitchFamily="34" charset="0"/>
              </a:rPr>
              <a:t>)</a:t>
            </a:r>
          </a:p>
          <a:p>
            <a:pPr marL="365760" indent="-283464" fontAlgn="auto">
              <a:spcAft>
                <a:spcPts val="0"/>
              </a:spcAft>
              <a:buFont typeface="Wingdings 2"/>
              <a:buChar char=""/>
              <a:defRPr/>
            </a:pPr>
            <a:r>
              <a:rPr lang="sl-SI" sz="1100" dirty="0">
                <a:latin typeface="Century Gothic" pitchFamily="34" charset="0"/>
              </a:rPr>
              <a:t>Google </a:t>
            </a:r>
            <a:r>
              <a:rPr lang="sl-SI" sz="1100" dirty="0" err="1">
                <a:latin typeface="Century Gothic" pitchFamily="34" charset="0"/>
              </a:rPr>
              <a:t>Images</a:t>
            </a:r>
            <a:endParaRPr lang="sl-SI" sz="1100" dirty="0">
              <a:latin typeface="Century Gothic" pitchFamily="34" charset="0"/>
            </a:endParaRPr>
          </a:p>
          <a:p>
            <a:pPr marL="365760" indent="-283464" fontAlgn="auto">
              <a:spcAft>
                <a:spcPts val="0"/>
              </a:spcAft>
              <a:buFont typeface="Wingdings 2"/>
              <a:buChar char=""/>
              <a:defRPr/>
            </a:pPr>
            <a:r>
              <a:rPr lang="sl-SI" sz="1100" dirty="0">
                <a:latin typeface="Century Gothic" pitchFamily="34" charset="0"/>
              </a:rPr>
              <a:t>Internet:</a:t>
            </a:r>
          </a:p>
          <a:p>
            <a:pPr marL="365760" indent="-283464" fontAlgn="auto">
              <a:spcAft>
                <a:spcPts val="0"/>
              </a:spcAft>
              <a:buFont typeface="Wingdings 2"/>
              <a:buChar char=""/>
              <a:defRPr/>
            </a:pPr>
            <a:r>
              <a:rPr lang="sl-SI" sz="1100" dirty="0">
                <a:latin typeface="Century Gothic" pitchFamily="34" charset="0"/>
                <a:hlinkClick r:id="rId2"/>
              </a:rPr>
              <a:t>http://ucedocs.osbp.si/mpulk/docs/www/PANONSKE/zanimivosti.html</a:t>
            </a:r>
            <a:endParaRPr lang="sl-SI" sz="1100" dirty="0">
              <a:latin typeface="Century Gothic" pitchFamily="34" charset="0"/>
            </a:endParaRPr>
          </a:p>
          <a:p>
            <a:pPr marL="365760" indent="-283464" fontAlgn="auto">
              <a:spcAft>
                <a:spcPts val="0"/>
              </a:spcAft>
              <a:buFont typeface="Wingdings 2"/>
              <a:buChar char=""/>
              <a:defRPr/>
            </a:pPr>
            <a:r>
              <a:rPr lang="sl-SI" sz="1100" dirty="0">
                <a:latin typeface="Century Gothic" pitchFamily="34" charset="0"/>
                <a:hlinkClick r:id="rId3"/>
              </a:rPr>
              <a:t>http://sl.wikipedia.org/wiki/Panonska_Slovenija</a:t>
            </a:r>
            <a:endParaRPr lang="sl-SI" sz="1100" dirty="0">
              <a:latin typeface="Century Gothic" pitchFamily="34" charset="0"/>
            </a:endParaRPr>
          </a:p>
          <a:p>
            <a:pPr marL="365760" indent="-283464" fontAlgn="auto">
              <a:spcAft>
                <a:spcPts val="0"/>
              </a:spcAft>
              <a:buFont typeface="Wingdings 2"/>
              <a:buChar char=""/>
              <a:defRPr/>
            </a:pPr>
            <a:r>
              <a:rPr lang="sl-SI" sz="1100" dirty="0">
                <a:latin typeface="Century Gothic" pitchFamily="34" charset="0"/>
                <a:hlinkClick r:id="rId4"/>
              </a:rPr>
              <a:t>http://ucedocs.osbp.si/mpulk/docs/www/PANONSKE/podnebje.html</a:t>
            </a:r>
            <a:endParaRPr lang="sl-SI" sz="1100" dirty="0">
              <a:latin typeface="Century Gothic" pitchFamily="34" charset="0"/>
            </a:endParaRPr>
          </a:p>
          <a:p>
            <a:pPr marL="365760" indent="-283464" fontAlgn="auto">
              <a:spcAft>
                <a:spcPts val="0"/>
              </a:spcAft>
              <a:buFont typeface="Wingdings 2"/>
              <a:buChar char=""/>
              <a:defRPr/>
            </a:pPr>
            <a:r>
              <a:rPr lang="sl-SI" sz="1100" dirty="0">
                <a:latin typeface="Century Gothic" pitchFamily="34" charset="0"/>
                <a:hlinkClick r:id="rId5"/>
              </a:rPr>
              <a:t>http://panonska.blogspot.com/2011/03/pokrajina.html</a:t>
            </a:r>
            <a:endParaRPr lang="sl-SI" sz="1100" dirty="0">
              <a:latin typeface="Century Gothic" pitchFamily="34" charset="0"/>
            </a:endParaRPr>
          </a:p>
          <a:p>
            <a:pPr marL="365760" indent="-283464" fontAlgn="auto">
              <a:spcAft>
                <a:spcPts val="0"/>
              </a:spcAft>
              <a:buFont typeface="Wingdings 2"/>
              <a:buChar char=""/>
              <a:defRPr/>
            </a:pPr>
            <a:r>
              <a:rPr lang="sl-SI" sz="1100" dirty="0">
                <a:latin typeface="Century Gothic" pitchFamily="34" charset="0"/>
                <a:hlinkClick r:id="rId2"/>
              </a:rPr>
              <a:t>http://ucedocs.osbp.si/mpulk/docs/www/PANONSKE/zanimivosti.html</a:t>
            </a:r>
            <a:endParaRPr lang="sl-SI" sz="1100" dirty="0">
              <a:latin typeface="Century Gothic" pitchFamily="34" charset="0"/>
            </a:endParaRPr>
          </a:p>
          <a:p>
            <a:pPr marL="365760" indent="-283464" fontAlgn="auto">
              <a:spcAft>
                <a:spcPts val="0"/>
              </a:spcAft>
              <a:buFont typeface="Wingdings 2"/>
              <a:buChar char=""/>
              <a:defRPr/>
            </a:pPr>
            <a:r>
              <a:rPr lang="sl-SI" sz="1100" dirty="0">
                <a:latin typeface="Century Gothic" pitchFamily="34" charset="0"/>
                <a:hlinkClick r:id="rId6"/>
              </a:rPr>
              <a:t>http://www.dijaski.net/geografija/referati.html?r=geo_ref_panonski_svet_02.pdf</a:t>
            </a:r>
            <a:endParaRPr lang="sl-SI" sz="1100" dirty="0">
              <a:latin typeface="Century Gothic" pitchFamily="34" charset="0"/>
            </a:endParaRPr>
          </a:p>
          <a:p>
            <a:pPr marL="365760" indent="-283464" fontAlgn="auto">
              <a:spcAft>
                <a:spcPts val="0"/>
              </a:spcAft>
              <a:buFont typeface="Wingdings 2"/>
              <a:buChar char=""/>
              <a:defRPr/>
            </a:pPr>
            <a:r>
              <a:rPr lang="sl-SI" sz="1100" dirty="0">
                <a:latin typeface="Century Gothic" pitchFamily="34" charset="0"/>
                <a:hlinkClick r:id="rId7"/>
              </a:rPr>
              <a:t>http://ucedocs.osbp.si/mpulk/docs/www/PANONSKE/gospodarstvo.html</a:t>
            </a:r>
            <a:endParaRPr lang="sl-SI" sz="1100" dirty="0">
              <a:latin typeface="Century Gothic" pitchFamily="34" charset="0"/>
            </a:endParaRPr>
          </a:p>
          <a:p>
            <a:pPr marL="365760" indent="-283464" fontAlgn="auto">
              <a:spcAft>
                <a:spcPts val="0"/>
              </a:spcAft>
              <a:buFont typeface="Wingdings 2"/>
              <a:buChar char=""/>
              <a:defRPr/>
            </a:pPr>
            <a:r>
              <a:rPr lang="sl-SI" sz="1100" dirty="0">
                <a:latin typeface="Century Gothic" pitchFamily="34" charset="0"/>
                <a:hlinkClick r:id="rId8"/>
              </a:rPr>
              <a:t>http://ucedocs.osbp.si/mpulk/docs/www/PANONSKE/relief.html</a:t>
            </a:r>
            <a:endParaRPr lang="sl-SI" sz="1100" dirty="0">
              <a:latin typeface="Century Gothic" pitchFamily="34" charset="0"/>
            </a:endParaRPr>
          </a:p>
          <a:p>
            <a:pPr marL="365760" indent="-283464" fontAlgn="auto">
              <a:spcAft>
                <a:spcPts val="0"/>
              </a:spcAft>
              <a:buFont typeface="Wingdings 2"/>
              <a:buChar char=""/>
              <a:defRPr/>
            </a:pPr>
            <a:r>
              <a:rPr lang="sl-SI" sz="1100" dirty="0">
                <a:latin typeface="Century Gothic" pitchFamily="34" charset="0"/>
                <a:hlinkClick r:id="rId9"/>
              </a:rPr>
              <a:t>http://www.maribor.si/povezava.aspx?pid=3794</a:t>
            </a:r>
            <a:endParaRPr lang="sl-SI" sz="1100" dirty="0">
              <a:latin typeface="Century Gothic" pitchFamily="34" charset="0"/>
            </a:endParaRPr>
          </a:p>
          <a:p>
            <a:pPr marL="365760" indent="-283464" fontAlgn="auto">
              <a:spcAft>
                <a:spcPts val="0"/>
              </a:spcAft>
              <a:buFont typeface="Wingdings 2"/>
              <a:buChar char=""/>
              <a:defRPr/>
            </a:pPr>
            <a:r>
              <a:rPr lang="sl-SI" sz="1100" dirty="0">
                <a:latin typeface="Century Gothic" pitchFamily="34" charset="0"/>
                <a:hlinkClick r:id="rId10"/>
              </a:rPr>
              <a:t>http://sl.wikipedia.org/wiki/Maribor</a:t>
            </a:r>
            <a:endParaRPr lang="sl-SI" sz="1100" dirty="0">
              <a:latin typeface="Century Gothic" pitchFamily="34" charset="0"/>
            </a:endParaRPr>
          </a:p>
          <a:p>
            <a:pPr marL="365760" indent="-283464" fontAlgn="auto">
              <a:spcAft>
                <a:spcPts val="0"/>
              </a:spcAft>
              <a:buFont typeface="Wingdings 2"/>
              <a:buChar char=""/>
              <a:defRPr/>
            </a:pPr>
            <a:r>
              <a:rPr lang="sl-SI" sz="1100" dirty="0">
                <a:latin typeface="Century Gothic" pitchFamily="34" charset="0"/>
                <a:hlinkClick r:id="rId11"/>
              </a:rPr>
              <a:t>http://www.naokoli.si/slovenska-toskana-prlekija-in-prekmurje/</a:t>
            </a:r>
            <a:endParaRPr lang="sl-SI" sz="1100" dirty="0">
              <a:latin typeface="Century Gothic" pitchFamily="34" charset="0"/>
            </a:endParaRPr>
          </a:p>
          <a:p>
            <a:pPr marL="365760" indent="-283464" fontAlgn="auto">
              <a:spcAft>
                <a:spcPts val="0"/>
              </a:spcAft>
              <a:buFont typeface="Wingdings 2"/>
              <a:buChar char=""/>
              <a:defRPr/>
            </a:pPr>
            <a:r>
              <a:rPr lang="sl-SI" sz="1100" dirty="0">
                <a:latin typeface="Century Gothic" pitchFamily="34" charset="0"/>
                <a:hlinkClick r:id="rId12"/>
              </a:rPr>
              <a:t>http://www.rtvslo.si/lokalne-novice/enkrat-za-vselej-prleki-so-na-desnem-bregu-mure-prekmurci-pa-na-levem/303543</a:t>
            </a:r>
            <a:endParaRPr lang="sl-SI" sz="1100" dirty="0">
              <a:latin typeface="Century Gothic" pitchFamily="34" charset="0"/>
            </a:endParaRPr>
          </a:p>
          <a:p>
            <a:pPr marL="365760" indent="-283464" fontAlgn="auto">
              <a:spcAft>
                <a:spcPts val="0"/>
              </a:spcAft>
              <a:buFont typeface="Wingdings 2"/>
              <a:buChar char=""/>
              <a:defRPr/>
            </a:pPr>
            <a:r>
              <a:rPr lang="sl-SI" sz="1100" dirty="0">
                <a:latin typeface="Century Gothic" pitchFamily="34" charset="0"/>
                <a:hlinkClick r:id="rId13"/>
              </a:rPr>
              <a:t>http://sl.wikipedia.org/wiki/Prekmurje</a:t>
            </a:r>
            <a:endParaRPr lang="sl-SI" sz="1100" dirty="0">
              <a:latin typeface="Century Gothic" pitchFamily="34" charset="0"/>
            </a:endParaRPr>
          </a:p>
          <a:p>
            <a:pPr marL="365760" indent="-283464" fontAlgn="auto">
              <a:spcAft>
                <a:spcPts val="0"/>
              </a:spcAft>
              <a:buFont typeface="Wingdings 2"/>
              <a:buChar char=""/>
              <a:defRPr/>
            </a:pPr>
            <a:r>
              <a:rPr lang="sl-SI" sz="1100" dirty="0">
                <a:latin typeface="Century Gothic" pitchFamily="34" charset="0"/>
                <a:hlinkClick r:id="rId14"/>
              </a:rPr>
              <a:t>http://www.svarog.si/geografija/index.php?page_id=11058</a:t>
            </a:r>
            <a:endParaRPr lang="sl-SI" sz="1100" dirty="0">
              <a:latin typeface="Century Gothic" pitchFamily="34" charset="0"/>
            </a:endParaRPr>
          </a:p>
          <a:p>
            <a:pPr marL="365760" indent="-283464" fontAlgn="auto">
              <a:spcAft>
                <a:spcPts val="0"/>
              </a:spcAft>
              <a:buFont typeface="Wingdings 2"/>
              <a:buChar char=""/>
              <a:defRPr/>
            </a:pPr>
            <a:r>
              <a:rPr lang="sl-SI" sz="1200" dirty="0">
                <a:latin typeface="Century Gothic" pitchFamily="34" charset="0"/>
                <a:hlinkClick r:id="rId15"/>
              </a:rPr>
              <a:t>http://www.svarog.si/geografija/index.php?page_id</a:t>
            </a:r>
            <a:r>
              <a:rPr lang="sl-SI" sz="1200">
                <a:latin typeface="Century Gothic" pitchFamily="34" charset="0"/>
                <a:hlinkClick r:id="rId15"/>
              </a:rPr>
              <a:t>=11060</a:t>
            </a:r>
            <a:endParaRPr lang="sl-SI" sz="1200" dirty="0">
              <a:latin typeface="Century Gothic" pitchFamily="34" charset="0"/>
            </a:endParaRPr>
          </a:p>
        </p:txBody>
      </p:sp>
    </p:spTree>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69F54AF-134A-402D-AF7F-B1B3D0E16FC6}"/>
              </a:ext>
            </a:extLst>
          </p:cNvPr>
          <p:cNvSpPr>
            <a:spLocks noGrp="1"/>
          </p:cNvSpPr>
          <p:nvPr>
            <p:ph type="title"/>
          </p:nvPr>
        </p:nvSpPr>
        <p:spPr/>
        <p:txBody>
          <a:bodyPr/>
          <a:lstStyle/>
          <a:p>
            <a:pPr fontAlgn="auto">
              <a:spcAft>
                <a:spcPts val="0"/>
              </a:spcAft>
              <a:defRPr/>
            </a:pPr>
            <a:r>
              <a:rPr lang="sl-SI" sz="2000" dirty="0">
                <a:solidFill>
                  <a:schemeClr val="accent2">
                    <a:lumMod val="60000"/>
                    <a:lumOff val="40000"/>
                  </a:schemeClr>
                </a:solidFill>
                <a:latin typeface="Century Gothic" pitchFamily="34" charset="0"/>
              </a:rPr>
              <a:t>PANONSKI SVET</a:t>
            </a:r>
          </a:p>
        </p:txBody>
      </p:sp>
      <p:sp>
        <p:nvSpPr>
          <p:cNvPr id="9219" name="Ograda vsebine 2">
            <a:extLst>
              <a:ext uri="{FF2B5EF4-FFF2-40B4-BE49-F238E27FC236}">
                <a16:creationId xmlns:a16="http://schemas.microsoft.com/office/drawing/2014/main" id="{B6958735-0C20-4EAC-B5D8-B632F188F44D}"/>
              </a:ext>
            </a:extLst>
          </p:cNvPr>
          <p:cNvSpPr>
            <a:spLocks noGrp="1"/>
          </p:cNvSpPr>
          <p:nvPr>
            <p:ph idx="1"/>
          </p:nvPr>
        </p:nvSpPr>
        <p:spPr/>
        <p:txBody>
          <a:bodyPr/>
          <a:lstStyle/>
          <a:p>
            <a:r>
              <a:rPr lang="sl-SI" altLang="sl-SI" sz="1200">
                <a:latin typeface="Century Gothic" panose="020B0502020202020204" pitchFamily="34" charset="0"/>
              </a:rPr>
              <a:t>Površina: 4291 km</a:t>
            </a:r>
            <a:r>
              <a:rPr lang="sl-SI" altLang="sl-SI" sz="1200"/>
              <a:t>²</a:t>
            </a:r>
            <a:endParaRPr lang="sl-SI" altLang="sl-SI" sz="1200">
              <a:latin typeface="Century Gothic" panose="020B0502020202020204" pitchFamily="34" charset="0"/>
            </a:endParaRPr>
          </a:p>
          <a:p>
            <a:r>
              <a:rPr lang="sl-SI" altLang="sl-SI" sz="1200">
                <a:latin typeface="Century Gothic" panose="020B0502020202020204" pitchFamily="34" charset="0"/>
              </a:rPr>
              <a:t>Povprečna nadmorska višina: 260,7 m</a:t>
            </a:r>
          </a:p>
          <a:p>
            <a:r>
              <a:rPr lang="sl-SI" altLang="sl-SI" sz="1200">
                <a:latin typeface="Century Gothic" panose="020B0502020202020204" pitchFamily="34" charset="0"/>
              </a:rPr>
              <a:t>Delež gozda: 33,5 %</a:t>
            </a:r>
          </a:p>
          <a:p>
            <a:r>
              <a:rPr lang="sl-SI" altLang="sl-SI" sz="1200">
                <a:latin typeface="Century Gothic" panose="020B0502020202020204" pitchFamily="34" charset="0"/>
              </a:rPr>
              <a:t>Gostota prebivalstva: 116 ljudi na km</a:t>
            </a:r>
            <a:r>
              <a:rPr lang="sl-SI" altLang="sl-SI" sz="1200"/>
              <a:t>²</a:t>
            </a:r>
            <a:endParaRPr lang="sl-SI" altLang="sl-SI" sz="1200">
              <a:latin typeface="Century Gothic" panose="020B0502020202020204" pitchFamily="34" charset="0"/>
            </a:endParaRPr>
          </a:p>
          <a:p>
            <a:r>
              <a:rPr lang="sl-SI" altLang="sl-SI" sz="1200">
                <a:latin typeface="Century Gothic" panose="020B0502020202020204" pitchFamily="34" charset="0"/>
              </a:rPr>
              <a:t>Število naselij: 1635</a:t>
            </a:r>
          </a:p>
          <a:p>
            <a:r>
              <a:rPr lang="sl-SI" altLang="sl-SI" sz="1200">
                <a:latin typeface="Century Gothic" panose="020B0502020202020204" pitchFamily="34" charset="0"/>
              </a:rPr>
              <a:t>Največje naselje: Maribor</a:t>
            </a:r>
          </a:p>
          <a:p>
            <a:r>
              <a:rPr lang="sl-SI" altLang="sl-SI" sz="1200">
                <a:latin typeface="Century Gothic" panose="020B0502020202020204" pitchFamily="34" charset="0"/>
              </a:rPr>
              <a:t>Panonske pokrajine ležijo v SV in V Sloveniji </a:t>
            </a:r>
          </a:p>
          <a:p>
            <a:pPr>
              <a:buFont typeface="Wingdings 2" panose="05020102010507070707" pitchFamily="18" charset="2"/>
              <a:buNone/>
            </a:pPr>
            <a:r>
              <a:rPr lang="sl-SI" altLang="sl-SI" sz="1200">
                <a:latin typeface="Century Gothic" panose="020B0502020202020204" pitchFamily="34" charset="0"/>
              </a:rPr>
              <a:t>       na obrobju velike Panonske kotline.</a:t>
            </a:r>
          </a:p>
          <a:p>
            <a:r>
              <a:rPr lang="sl-SI" altLang="sl-SI" sz="1200">
                <a:latin typeface="Century Gothic" panose="020B0502020202020204" pitchFamily="34" charset="0"/>
              </a:rPr>
              <a:t>Obsegajo ¼ slovenskega ozemlja.</a:t>
            </a:r>
          </a:p>
          <a:p>
            <a:r>
              <a:rPr lang="sl-SI" altLang="sl-SI" sz="1200">
                <a:latin typeface="Century Gothic" panose="020B0502020202020204" pitchFamily="34" charset="0"/>
              </a:rPr>
              <a:t>V panonskih pokrajinah se menjavata in prepletata dva osnovna tipa površja – ravnine in gričevja.</a:t>
            </a:r>
          </a:p>
          <a:p>
            <a:pPr>
              <a:buFont typeface="Wingdings 2" panose="05020102010507070707" pitchFamily="18" charset="2"/>
              <a:buNone/>
            </a:pPr>
            <a:r>
              <a:rPr lang="sl-SI" altLang="sl-SI" sz="1200">
                <a:latin typeface="Century Gothic" panose="020B0502020202020204" pitchFamily="34" charset="0"/>
              </a:rPr>
              <a:t>       RAVNINE so prekrite z debelimi nanosi najmlajših usedlin (prod, pesek, glina).</a:t>
            </a:r>
          </a:p>
          <a:p>
            <a:pPr>
              <a:buFont typeface="Wingdings 2" panose="05020102010507070707" pitchFamily="18" charset="2"/>
              <a:buNone/>
            </a:pPr>
            <a:r>
              <a:rPr lang="sl-SI" altLang="sl-SI" sz="1200">
                <a:latin typeface="Century Gothic" panose="020B0502020202020204" pitchFamily="34" charset="0"/>
              </a:rPr>
              <a:t>       GRIČEVJA sestavljajo usedline iz obdobja terciarja. Nastale so z odlaganjem v Panonskem morju, ki je tedaj z vzhoda zalilo robne dele Slovenije, delno pa so jih nanesle tudi reke. </a:t>
            </a:r>
          </a:p>
          <a:p>
            <a:r>
              <a:rPr lang="sl-SI" altLang="sl-SI" sz="1200">
                <a:latin typeface="Century Gothic" panose="020B0502020202020204" pitchFamily="34" charset="0"/>
              </a:rPr>
              <a:t>Panonske pokrajine proti zahodu večinoma precej neopazno prehajajo v predalpske in dinarske pokrajine.        </a:t>
            </a:r>
          </a:p>
          <a:p>
            <a:pPr>
              <a:buFont typeface="Wingdings 2" panose="05020102010507070707" pitchFamily="18" charset="2"/>
              <a:buNone/>
            </a:pPr>
            <a:endParaRPr lang="sl-SI" altLang="sl-SI" sz="1100">
              <a:latin typeface="Century Gothic" panose="020B0502020202020204" pitchFamily="34" charset="0"/>
            </a:endParaRPr>
          </a:p>
          <a:p>
            <a:pPr>
              <a:buFont typeface="Wingdings 2" panose="05020102010507070707" pitchFamily="18" charset="2"/>
              <a:buNone/>
            </a:pPr>
            <a:r>
              <a:rPr lang="sl-SI" altLang="sl-SI" sz="1100">
                <a:latin typeface="Century Gothic" panose="020B0502020202020204" pitchFamily="34" charset="0"/>
              </a:rPr>
              <a:t>          </a:t>
            </a:r>
          </a:p>
          <a:p>
            <a:pPr>
              <a:buFont typeface="Wingdings 2" panose="05020102010507070707" pitchFamily="18" charset="2"/>
              <a:buNone/>
            </a:pPr>
            <a:r>
              <a:rPr lang="sl-SI" altLang="sl-SI" sz="1100">
                <a:latin typeface="Century Gothic" panose="020B0502020202020204" pitchFamily="34" charset="0"/>
              </a:rPr>
              <a:t>     </a:t>
            </a:r>
          </a:p>
          <a:p>
            <a:pPr>
              <a:buFont typeface="Wingdings 2" panose="05020102010507070707" pitchFamily="18" charset="2"/>
              <a:buNone/>
            </a:pPr>
            <a:endParaRPr lang="sl-SI" altLang="sl-SI" sz="1100">
              <a:latin typeface="Century Gothic" panose="020B0502020202020204" pitchFamily="34" charset="0"/>
            </a:endParaRPr>
          </a:p>
        </p:txBody>
      </p:sp>
      <p:pic>
        <p:nvPicPr>
          <p:cNvPr id="5" name="Slika 4" descr="url.jpg">
            <a:extLst>
              <a:ext uri="{FF2B5EF4-FFF2-40B4-BE49-F238E27FC236}">
                <a16:creationId xmlns:a16="http://schemas.microsoft.com/office/drawing/2014/main" id="{A15DE9EF-6850-4A37-A2D6-F22F219DBD9B}"/>
              </a:ext>
            </a:extLst>
          </p:cNvPr>
          <p:cNvPicPr>
            <a:picLocks noChangeAspect="1"/>
          </p:cNvPicPr>
          <p:nvPr/>
        </p:nvPicPr>
        <p:blipFill>
          <a:blip r:embed="rId2" cstate="print"/>
          <a:stretch>
            <a:fillRect/>
          </a:stretch>
        </p:blipFill>
        <p:spPr>
          <a:xfrm>
            <a:off x="5076056" y="1340768"/>
            <a:ext cx="3692980" cy="2374766"/>
          </a:xfrm>
          <a:prstGeom prst="rect">
            <a:avLst/>
          </a:prstGeom>
          <a:ln>
            <a:noFill/>
          </a:ln>
          <a:effectLst>
            <a:softEdge rad="112500"/>
          </a:effectLst>
        </p:spPr>
      </p:pic>
    </p:spTree>
  </p:cSld>
  <p:clrMapOvr>
    <a:masterClrMapping/>
  </p:clrMapOvr>
  <p:transition>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6D2FB0A-79FB-4AED-A460-2728A7E45393}"/>
              </a:ext>
            </a:extLst>
          </p:cNvPr>
          <p:cNvSpPr>
            <a:spLocks noGrp="1"/>
          </p:cNvSpPr>
          <p:nvPr>
            <p:ph type="title"/>
          </p:nvPr>
        </p:nvSpPr>
        <p:spPr/>
        <p:txBody>
          <a:bodyPr/>
          <a:lstStyle/>
          <a:p>
            <a:pPr fontAlgn="auto">
              <a:spcAft>
                <a:spcPts val="0"/>
              </a:spcAft>
              <a:defRPr/>
            </a:pPr>
            <a:r>
              <a:rPr lang="sl-SI" sz="2000" dirty="0">
                <a:solidFill>
                  <a:schemeClr val="accent2">
                    <a:lumMod val="60000"/>
                    <a:lumOff val="40000"/>
                  </a:schemeClr>
                </a:solidFill>
                <a:latin typeface="Century Gothic" pitchFamily="34" charset="0"/>
              </a:rPr>
              <a:t>PANONSKA NIŽINA</a:t>
            </a:r>
          </a:p>
        </p:txBody>
      </p:sp>
      <p:sp>
        <p:nvSpPr>
          <p:cNvPr id="3" name="Ograda vsebine 2">
            <a:extLst>
              <a:ext uri="{FF2B5EF4-FFF2-40B4-BE49-F238E27FC236}">
                <a16:creationId xmlns:a16="http://schemas.microsoft.com/office/drawing/2014/main" id="{5CE4711A-019A-4AFA-B9D9-9CE6A04690FA}"/>
              </a:ext>
            </a:extLst>
          </p:cNvPr>
          <p:cNvSpPr>
            <a:spLocks noGrp="1"/>
          </p:cNvSpPr>
          <p:nvPr>
            <p:ph idx="1"/>
          </p:nvPr>
        </p:nvSpPr>
        <p:spPr/>
        <p:txBody>
          <a:bodyPr>
            <a:normAutofit fontScale="92500"/>
          </a:bodyPr>
          <a:lstStyle/>
          <a:p>
            <a:pPr marL="365760" indent="-283464" fontAlgn="auto">
              <a:spcAft>
                <a:spcPts val="0"/>
              </a:spcAft>
              <a:buFont typeface="Wingdings 2"/>
              <a:buChar char=""/>
              <a:defRPr/>
            </a:pPr>
            <a:r>
              <a:rPr lang="sl-SI" sz="1200" dirty="0">
                <a:latin typeface="Century Gothic" pitchFamily="34" charset="0"/>
              </a:rPr>
              <a:t>Kaj je kotlina? Kotlina je globel na zemeljskem površju različne velikosti, ki je nastala z ugrezanjem dela zemeljskega površja. Predstavlja nižji, zaprt svet med gorami in hribi.</a:t>
            </a:r>
          </a:p>
          <a:p>
            <a:pPr marL="365760" indent="-283464" fontAlgn="auto">
              <a:spcAft>
                <a:spcPts val="0"/>
              </a:spcAft>
              <a:buFont typeface="Wingdings 2"/>
              <a:buChar char=""/>
              <a:defRPr/>
            </a:pPr>
            <a:r>
              <a:rPr lang="sl-SI" sz="1200" dirty="0">
                <a:latin typeface="Century Gothic" pitchFamily="34" charset="0"/>
              </a:rPr>
              <a:t>Kaj je nižina? Nižina je večinoma ravno zemeljsko površje na nadmorski višini do 200 metrov.</a:t>
            </a:r>
          </a:p>
          <a:p>
            <a:pPr marL="365760" indent="-283464" fontAlgn="auto">
              <a:spcAft>
                <a:spcPts val="0"/>
              </a:spcAft>
              <a:buFont typeface="Wingdings 2"/>
              <a:buChar char=""/>
              <a:defRPr/>
            </a:pPr>
            <a:r>
              <a:rPr lang="sl-SI" sz="1200" dirty="0">
                <a:latin typeface="Century Gothic" pitchFamily="34" charset="0"/>
              </a:rPr>
              <a:t>Panonska kotlina je največja kotlina v Evropi in leži v JV delu Srednje Evrope. Njena meja je jasna, saj jo obdajajo predvsem </a:t>
            </a:r>
            <a:r>
              <a:rPr lang="sl-SI" sz="1200" dirty="0" err="1">
                <a:latin typeface="Century Gothic" pitchFamily="34" charset="0"/>
              </a:rPr>
              <a:t>mladonagubana</a:t>
            </a:r>
            <a:r>
              <a:rPr lang="sl-SI" sz="1200" dirty="0">
                <a:latin typeface="Century Gothic" pitchFamily="34" charset="0"/>
              </a:rPr>
              <a:t> gorovja Alp, Dinarskega gorstva in Karpatov.</a:t>
            </a:r>
          </a:p>
          <a:p>
            <a:pPr marL="365760" indent="-283464" fontAlgn="auto">
              <a:spcAft>
                <a:spcPts val="0"/>
              </a:spcAft>
              <a:buFont typeface="Wingdings 2"/>
              <a:buChar char=""/>
              <a:defRPr/>
            </a:pPr>
            <a:r>
              <a:rPr lang="sl-SI" sz="1200" dirty="0">
                <a:latin typeface="Century Gothic" pitchFamily="34" charset="0"/>
              </a:rPr>
              <a:t>Države, ki zajemajo panonsko nižino:</a:t>
            </a:r>
          </a:p>
          <a:p>
            <a:pPr marL="365760" indent="-283464" fontAlgn="auto">
              <a:spcAft>
                <a:spcPts val="0"/>
              </a:spcAft>
              <a:buFont typeface="Wingdings 2"/>
              <a:buNone/>
              <a:defRPr/>
            </a:pPr>
            <a:endParaRPr lang="sl-SI" sz="1200" dirty="0">
              <a:latin typeface="Century Gothic" pitchFamily="34" charset="0"/>
            </a:endParaRPr>
          </a:p>
          <a:p>
            <a:pPr marL="365760" indent="-283464" fontAlgn="auto">
              <a:spcAft>
                <a:spcPts val="0"/>
              </a:spcAft>
              <a:buFont typeface="Wingdings 2"/>
              <a:buNone/>
              <a:defRPr/>
            </a:pPr>
            <a:r>
              <a:rPr lang="sl-SI" sz="1200" dirty="0">
                <a:latin typeface="Century Gothic" pitchFamily="34" charset="0"/>
              </a:rPr>
              <a:t>- </a:t>
            </a:r>
            <a:r>
              <a:rPr lang="sl-SI" sz="1200" dirty="0"/>
              <a:t>Avstrija                                                                        - Slovaška      </a:t>
            </a:r>
          </a:p>
          <a:p>
            <a:pPr marL="365760" indent="-283464" fontAlgn="auto">
              <a:spcAft>
                <a:spcPts val="0"/>
              </a:spcAft>
              <a:buFont typeface="Wingdings 2"/>
              <a:buNone/>
              <a:defRPr/>
            </a:pPr>
            <a:endParaRPr lang="sl-SI" sz="1200" dirty="0"/>
          </a:p>
          <a:p>
            <a:pPr marL="365760" indent="-283464" fontAlgn="auto">
              <a:spcAft>
                <a:spcPts val="0"/>
              </a:spcAft>
              <a:buFont typeface="Wingdings 2"/>
              <a:buNone/>
              <a:defRPr/>
            </a:pPr>
            <a:endParaRPr lang="sl-SI" sz="1200" dirty="0"/>
          </a:p>
          <a:p>
            <a:pPr marL="365760" indent="-283464" fontAlgn="auto">
              <a:spcAft>
                <a:spcPts val="0"/>
              </a:spcAft>
              <a:buFont typeface="Wingdings 2"/>
              <a:buNone/>
              <a:defRPr/>
            </a:pPr>
            <a:r>
              <a:rPr lang="sl-SI" sz="1200" dirty="0"/>
              <a:t>- Hrvaška                                                                       - Srbija   </a:t>
            </a:r>
          </a:p>
          <a:p>
            <a:pPr marL="365760" indent="-283464" fontAlgn="auto">
              <a:spcAft>
                <a:spcPts val="0"/>
              </a:spcAft>
              <a:buFont typeface="Wingdings 2"/>
              <a:buNone/>
              <a:defRPr/>
            </a:pPr>
            <a:endParaRPr lang="sl-SI" sz="1200" dirty="0"/>
          </a:p>
          <a:p>
            <a:pPr marL="365760" indent="-283464" fontAlgn="auto">
              <a:spcAft>
                <a:spcPts val="0"/>
              </a:spcAft>
              <a:buFont typeface="Wingdings 2"/>
              <a:buNone/>
              <a:defRPr/>
            </a:pPr>
            <a:endParaRPr lang="sl-SI" sz="1200" dirty="0"/>
          </a:p>
          <a:p>
            <a:pPr marL="365760" indent="-283464" fontAlgn="auto">
              <a:spcAft>
                <a:spcPts val="0"/>
              </a:spcAft>
              <a:buFont typeface="Wingdings 2"/>
              <a:buNone/>
              <a:defRPr/>
            </a:pPr>
            <a:r>
              <a:rPr lang="sl-SI" sz="1200" dirty="0"/>
              <a:t>- Češka                                                                          - Ukrajina    </a:t>
            </a:r>
          </a:p>
          <a:p>
            <a:pPr marL="365760" indent="-283464" fontAlgn="auto">
              <a:spcAft>
                <a:spcPts val="0"/>
              </a:spcAft>
              <a:buFont typeface="Wingdings 2"/>
              <a:buNone/>
              <a:defRPr/>
            </a:pPr>
            <a:endParaRPr lang="sl-SI" sz="1200" dirty="0"/>
          </a:p>
          <a:p>
            <a:pPr marL="365760" indent="-283464" fontAlgn="auto">
              <a:spcAft>
                <a:spcPts val="0"/>
              </a:spcAft>
              <a:buFont typeface="Wingdings 2"/>
              <a:buNone/>
              <a:defRPr/>
            </a:pPr>
            <a:endParaRPr lang="sl-SI" sz="1200" dirty="0"/>
          </a:p>
          <a:p>
            <a:pPr marL="365760" indent="-283464" fontAlgn="auto">
              <a:spcAft>
                <a:spcPts val="0"/>
              </a:spcAft>
              <a:buFont typeface="Wingdings 2"/>
              <a:buNone/>
              <a:defRPr/>
            </a:pPr>
            <a:r>
              <a:rPr lang="sl-SI" sz="1200" dirty="0"/>
              <a:t>- Madžarska                                                                   - Slovenija       </a:t>
            </a:r>
          </a:p>
          <a:p>
            <a:pPr marL="365760" indent="-283464" fontAlgn="auto">
              <a:spcAft>
                <a:spcPts val="0"/>
              </a:spcAft>
              <a:buFont typeface="Wingdings 2"/>
              <a:buNone/>
              <a:defRPr/>
            </a:pPr>
            <a:endParaRPr lang="sl-SI" sz="1200" dirty="0"/>
          </a:p>
          <a:p>
            <a:pPr marL="365760" indent="-283464" fontAlgn="auto">
              <a:spcAft>
                <a:spcPts val="0"/>
              </a:spcAft>
              <a:buFont typeface="Wingdings 2"/>
              <a:buNone/>
              <a:defRPr/>
            </a:pPr>
            <a:endParaRPr lang="sl-SI" sz="1200" dirty="0"/>
          </a:p>
          <a:p>
            <a:pPr marL="365760" indent="-283464" fontAlgn="auto">
              <a:spcAft>
                <a:spcPts val="0"/>
              </a:spcAft>
              <a:buFont typeface="Wingdings 2"/>
              <a:buNone/>
              <a:defRPr/>
            </a:pPr>
            <a:r>
              <a:rPr lang="sl-SI" sz="1200" dirty="0"/>
              <a:t>- Romunija                                                                      - Bosna in Hercegovina</a:t>
            </a:r>
          </a:p>
          <a:p>
            <a:pPr marL="640080" lvl="1" indent="-237744" fontAlgn="auto">
              <a:spcAft>
                <a:spcPts val="0"/>
              </a:spcAft>
              <a:buFont typeface="Verdana"/>
              <a:buChar char="◦"/>
              <a:defRPr/>
            </a:pPr>
            <a:endParaRPr lang="sl-SI" sz="800" dirty="0">
              <a:latin typeface="Century Gothic" pitchFamily="34" charset="0"/>
            </a:endParaRPr>
          </a:p>
          <a:p>
            <a:pPr marL="640080" lvl="1" indent="-237744" fontAlgn="auto">
              <a:spcAft>
                <a:spcPts val="0"/>
              </a:spcAft>
              <a:buFont typeface="Verdana"/>
              <a:buChar char="◦"/>
              <a:defRPr/>
            </a:pPr>
            <a:endParaRPr lang="sl-SI" sz="800" dirty="0">
              <a:latin typeface="Century Gothic" pitchFamily="34" charset="0"/>
            </a:endParaRPr>
          </a:p>
          <a:p>
            <a:pPr marL="640080" lvl="1" indent="-237744" fontAlgn="auto">
              <a:spcAft>
                <a:spcPts val="0"/>
              </a:spcAft>
              <a:buFont typeface="Verdana"/>
              <a:buChar char="◦"/>
              <a:defRPr/>
            </a:pPr>
            <a:endParaRPr lang="sl-SI" sz="1200" dirty="0">
              <a:latin typeface="Century Gothic" pitchFamily="34" charset="0"/>
            </a:endParaRPr>
          </a:p>
        </p:txBody>
      </p:sp>
      <p:pic>
        <p:nvPicPr>
          <p:cNvPr id="4" name="Slika 3">
            <a:extLst>
              <a:ext uri="{FF2B5EF4-FFF2-40B4-BE49-F238E27FC236}">
                <a16:creationId xmlns:a16="http://schemas.microsoft.com/office/drawing/2014/main" id="{69C095F7-3F93-4100-A64E-5496ED501B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565400"/>
            <a:ext cx="13684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lika 4">
            <a:extLst>
              <a:ext uri="{FF2B5EF4-FFF2-40B4-BE49-F238E27FC236}">
                <a16:creationId xmlns:a16="http://schemas.microsoft.com/office/drawing/2014/main" id="{21A1C7BC-175F-45EC-9A17-C358D7943A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157788"/>
            <a:ext cx="13684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lika 5">
            <a:extLst>
              <a:ext uri="{FF2B5EF4-FFF2-40B4-BE49-F238E27FC236}">
                <a16:creationId xmlns:a16="http://schemas.microsoft.com/office/drawing/2014/main" id="{E6AB41BC-E7D3-4090-B95D-1FAA6E2598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3573463"/>
            <a:ext cx="12954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lika 6">
            <a:extLst>
              <a:ext uri="{FF2B5EF4-FFF2-40B4-BE49-F238E27FC236}">
                <a16:creationId xmlns:a16="http://schemas.microsoft.com/office/drawing/2014/main" id="{6171F2CD-B5F3-4612-8B3A-916E57D5AF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500438"/>
            <a:ext cx="13684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lika 7">
            <a:extLst>
              <a:ext uri="{FF2B5EF4-FFF2-40B4-BE49-F238E27FC236}">
                <a16:creationId xmlns:a16="http://schemas.microsoft.com/office/drawing/2014/main" id="{70FA5BAA-0C3B-41EF-8F0D-17F7665B180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2781300"/>
            <a:ext cx="129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lika 8">
            <a:extLst>
              <a:ext uri="{FF2B5EF4-FFF2-40B4-BE49-F238E27FC236}">
                <a16:creationId xmlns:a16="http://schemas.microsoft.com/office/drawing/2014/main" id="{0E1C2BEE-D1AC-4C4C-8421-C0B8987024D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88125" y="5949950"/>
            <a:ext cx="151288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Slika 9">
            <a:extLst>
              <a:ext uri="{FF2B5EF4-FFF2-40B4-BE49-F238E27FC236}">
                <a16:creationId xmlns:a16="http://schemas.microsoft.com/office/drawing/2014/main" id="{ADAD3E98-251A-4D46-8BD1-F1F1C5D11AB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00338" y="42926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Slika 10">
            <a:extLst>
              <a:ext uri="{FF2B5EF4-FFF2-40B4-BE49-F238E27FC236}">
                <a16:creationId xmlns:a16="http://schemas.microsoft.com/office/drawing/2014/main" id="{EF953D02-28B8-497A-A6E7-F8073DF8276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4292600"/>
            <a:ext cx="13684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Slika 11">
            <a:extLst>
              <a:ext uri="{FF2B5EF4-FFF2-40B4-BE49-F238E27FC236}">
                <a16:creationId xmlns:a16="http://schemas.microsoft.com/office/drawing/2014/main" id="{13C71692-0B1E-4594-A299-903A561C9F6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700338" y="5876925"/>
            <a:ext cx="12954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Slika 12">
            <a:extLst>
              <a:ext uri="{FF2B5EF4-FFF2-40B4-BE49-F238E27FC236}">
                <a16:creationId xmlns:a16="http://schemas.microsoft.com/office/drawing/2014/main" id="{E701EB9D-431F-49A5-8C43-B71728B45D4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00338" y="5013325"/>
            <a:ext cx="1295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par>
                                <p:cTn id="53" presetID="31"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par>
                                <p:cTn id="59" presetID="31" presetClass="entr" presetSubtype="0"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fltVal val="0"/>
                                          </p:val>
                                        </p:tav>
                                        <p:tav tm="100000">
                                          <p:val>
                                            <p:strVal val="#ppt_w"/>
                                          </p:val>
                                        </p:tav>
                                      </p:tavLst>
                                    </p:anim>
                                    <p:anim calcmode="lin" valueType="num">
                                      <p:cBhvr>
                                        <p:cTn id="62" dur="1000" fill="hold"/>
                                        <p:tgtEl>
                                          <p:spTgt spid="13"/>
                                        </p:tgtEl>
                                        <p:attrNameLst>
                                          <p:attrName>ppt_h</p:attrName>
                                        </p:attrNameLst>
                                      </p:cBhvr>
                                      <p:tavLst>
                                        <p:tav tm="0">
                                          <p:val>
                                            <p:fltVal val="0"/>
                                          </p:val>
                                        </p:tav>
                                        <p:tav tm="100000">
                                          <p:val>
                                            <p:strVal val="#ppt_h"/>
                                          </p:val>
                                        </p:tav>
                                      </p:tavLst>
                                    </p:anim>
                                    <p:anim calcmode="lin" valueType="num">
                                      <p:cBhvr>
                                        <p:cTn id="63" dur="1000" fill="hold"/>
                                        <p:tgtEl>
                                          <p:spTgt spid="13"/>
                                        </p:tgtEl>
                                        <p:attrNameLst>
                                          <p:attrName>style.rotation</p:attrName>
                                        </p:attrNameLst>
                                      </p:cBhvr>
                                      <p:tavLst>
                                        <p:tav tm="0">
                                          <p:val>
                                            <p:fltVal val="90"/>
                                          </p:val>
                                        </p:tav>
                                        <p:tav tm="100000">
                                          <p:val>
                                            <p:fltVal val="0"/>
                                          </p:val>
                                        </p:tav>
                                      </p:tavLst>
                                    </p:anim>
                                    <p:animEffect transition="in" filter="fade">
                                      <p:cBhvr>
                                        <p:cTn id="6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EFE5F9E1-BFA1-4FAC-A62B-A774D35E000F}"/>
              </a:ext>
            </a:extLst>
          </p:cNvPr>
          <p:cNvSpPr>
            <a:spLocks noGrp="1"/>
          </p:cNvSpPr>
          <p:nvPr>
            <p:ph type="title"/>
          </p:nvPr>
        </p:nvSpPr>
        <p:spPr/>
        <p:txBody>
          <a:bodyPr/>
          <a:lstStyle/>
          <a:p>
            <a:pPr fontAlgn="auto">
              <a:spcAft>
                <a:spcPts val="0"/>
              </a:spcAft>
              <a:defRPr/>
            </a:pPr>
            <a:r>
              <a:rPr lang="sl-SI" sz="2000" dirty="0">
                <a:solidFill>
                  <a:schemeClr val="accent2">
                    <a:lumMod val="60000"/>
                    <a:lumOff val="40000"/>
                  </a:schemeClr>
                </a:solidFill>
                <a:latin typeface="Century Gothic" pitchFamily="34" charset="0"/>
              </a:rPr>
              <a:t>PRLEKIJA IN PREKMURJE</a:t>
            </a:r>
          </a:p>
        </p:txBody>
      </p:sp>
      <p:sp>
        <p:nvSpPr>
          <p:cNvPr id="5" name="Ograda vsebine 4">
            <a:extLst>
              <a:ext uri="{FF2B5EF4-FFF2-40B4-BE49-F238E27FC236}">
                <a16:creationId xmlns:a16="http://schemas.microsoft.com/office/drawing/2014/main" id="{DFCCBBD7-906B-49C7-9471-EE41D4B01018}"/>
              </a:ext>
            </a:extLst>
          </p:cNvPr>
          <p:cNvSpPr>
            <a:spLocks noGrp="1"/>
          </p:cNvSpPr>
          <p:nvPr>
            <p:ph idx="1"/>
          </p:nvPr>
        </p:nvSpPr>
        <p:spPr/>
        <p:txBody>
          <a:bodyPr>
            <a:normAutofit/>
          </a:bodyPr>
          <a:lstStyle/>
          <a:p>
            <a:pPr marL="365760" indent="-283464" fontAlgn="auto">
              <a:spcAft>
                <a:spcPts val="0"/>
              </a:spcAft>
              <a:buFont typeface="Wingdings 2"/>
              <a:buChar char=""/>
              <a:defRPr/>
            </a:pPr>
            <a:r>
              <a:rPr lang="sl-SI" sz="1200" dirty="0">
                <a:latin typeface="Century Gothic" pitchFamily="34" charset="0"/>
              </a:rPr>
              <a:t>Prlekija je kulturno območje, kjer govorijo prleško narečje. Obsega Mursko polje, vzhodni del Slovenskih goric in Ptujsko polje, prebivalci pa so Prleki. Meje Prlekije niso povsem jasno določene. Za prestolnico velja Ljutomer, po domače </a:t>
            </a:r>
            <a:r>
              <a:rPr lang="sl-SI" sz="1200" dirty="0" err="1">
                <a:latin typeface="Century Gothic" pitchFamily="34" charset="0"/>
              </a:rPr>
              <a:t>Lotmerk</a:t>
            </a:r>
            <a:r>
              <a:rPr lang="sl-SI" sz="1200" dirty="0">
                <a:latin typeface="Century Gothic" pitchFamily="34" charset="0"/>
              </a:rPr>
              <a:t>. Posebnosti prleškega gospodarstva sta vinogradništvo in reja konj. </a:t>
            </a:r>
            <a:r>
              <a:rPr lang="sl-SI" sz="1200" b="1" dirty="0">
                <a:solidFill>
                  <a:schemeClr val="accent2">
                    <a:lumMod val="60000"/>
                    <a:lumOff val="40000"/>
                  </a:schemeClr>
                </a:solidFill>
                <a:latin typeface="Century Gothic" pitchFamily="34" charset="0"/>
              </a:rPr>
              <a:t>Klopotci</a:t>
            </a:r>
            <a:r>
              <a:rPr lang="sl-SI" sz="1200" dirty="0">
                <a:latin typeface="Century Gothic" pitchFamily="34" charset="0"/>
              </a:rPr>
              <a:t> so lesene priprave za odganjanje ptic v panonskih vinogradnih gričevjih, ki jih nekateri uvrščajo med ljudska glasbila. Za Prlekijo je značilen štirikrilni klopotec, drugod pa poznajo tudi take z več krili.</a:t>
            </a:r>
          </a:p>
          <a:p>
            <a:pPr marL="365760" indent="-283464" fontAlgn="auto">
              <a:spcAft>
                <a:spcPts val="0"/>
              </a:spcAft>
              <a:buFont typeface="Wingdings 2"/>
              <a:buChar char=""/>
              <a:defRPr/>
            </a:pPr>
            <a:r>
              <a:rPr lang="sl-SI" sz="1200" dirty="0">
                <a:latin typeface="Century Gothic" pitchFamily="34" charset="0"/>
              </a:rPr>
              <a:t>Prekmurje je pretežno ravninska pokrajina. Geografsko je razdeljeno na tri območja: hribovnato področje severno od Murske Sobote je Goričko; vzhodno proti Muri leži Ravensko, jugovzhodno od Murske Sobote pa leži Dolinsko. Okrog Lendave pa je manjše gričevnato področje Lendavske Gorice. Najvišji vrh Prekmurja - </a:t>
            </a:r>
            <a:r>
              <a:rPr lang="sl-SI" sz="1200" dirty="0" err="1">
                <a:latin typeface="Century Gothic" pitchFamily="34" charset="0"/>
              </a:rPr>
              <a:t>Kugla</a:t>
            </a:r>
            <a:r>
              <a:rPr lang="sl-SI" sz="1200" dirty="0">
                <a:latin typeface="Century Gothic" pitchFamily="34" charset="0"/>
              </a:rPr>
              <a:t> (418 </a:t>
            </a:r>
            <a:r>
              <a:rPr lang="sl-SI" sz="1200" dirty="0" err="1">
                <a:latin typeface="Century Gothic" pitchFamily="34" charset="0"/>
              </a:rPr>
              <a:t>mnm</a:t>
            </a:r>
            <a:r>
              <a:rPr lang="sl-SI" sz="1200" dirty="0">
                <a:latin typeface="Century Gothic" pitchFamily="34" charset="0"/>
              </a:rPr>
              <a:t>) leži v naselju Sotina.</a:t>
            </a:r>
          </a:p>
          <a:p>
            <a:pPr marL="365760" indent="-283464" fontAlgn="auto">
              <a:spcAft>
                <a:spcPts val="0"/>
              </a:spcAft>
              <a:buFont typeface="Wingdings 2"/>
              <a:buChar char=""/>
              <a:defRPr/>
            </a:pPr>
            <a:endParaRPr lang="sl-SI" sz="1200" dirty="0">
              <a:latin typeface="Century Gothic" pitchFamily="34" charset="0"/>
            </a:endParaRPr>
          </a:p>
          <a:p>
            <a:pPr marL="365760" indent="-283464" fontAlgn="auto">
              <a:spcAft>
                <a:spcPts val="0"/>
              </a:spcAft>
              <a:buFont typeface="Wingdings 2"/>
              <a:buChar char=""/>
              <a:defRPr/>
            </a:pPr>
            <a:endParaRPr lang="sl-SI" sz="1200" dirty="0">
              <a:latin typeface="Century Gothic" pitchFamily="34" charset="0"/>
            </a:endParaRPr>
          </a:p>
          <a:p>
            <a:pPr marL="365760" indent="-283464" fontAlgn="auto">
              <a:spcAft>
                <a:spcPts val="0"/>
              </a:spcAft>
              <a:buFont typeface="Wingdings 2"/>
              <a:buChar char=""/>
              <a:defRPr/>
            </a:pPr>
            <a:endParaRPr lang="sl-SI" sz="1200" dirty="0">
              <a:latin typeface="Century Gothic" pitchFamily="34" charset="0"/>
            </a:endParaRPr>
          </a:p>
          <a:p>
            <a:pPr marL="365760" indent="-283464" fontAlgn="auto">
              <a:spcAft>
                <a:spcPts val="0"/>
              </a:spcAft>
              <a:buFont typeface="Wingdings 2"/>
              <a:buChar char=""/>
              <a:defRPr/>
            </a:pPr>
            <a:endParaRPr lang="sl-SI" sz="1200" dirty="0">
              <a:latin typeface="Century Gothic" pitchFamily="34" charset="0"/>
            </a:endParaRPr>
          </a:p>
          <a:p>
            <a:pPr marL="365760" indent="-283464" fontAlgn="auto">
              <a:spcAft>
                <a:spcPts val="0"/>
              </a:spcAft>
              <a:buFont typeface="Wingdings 2"/>
              <a:buChar char=""/>
              <a:defRPr/>
            </a:pPr>
            <a:endParaRPr lang="sl-SI" sz="1200" dirty="0">
              <a:latin typeface="Century Gothic" pitchFamily="34" charset="0"/>
            </a:endParaRPr>
          </a:p>
          <a:p>
            <a:pPr marL="365760" indent="-283464" fontAlgn="auto">
              <a:spcAft>
                <a:spcPts val="0"/>
              </a:spcAft>
              <a:buFont typeface="Wingdings 2"/>
              <a:buChar char=""/>
              <a:defRPr/>
            </a:pPr>
            <a:endParaRPr lang="sl-SI" sz="1200" dirty="0">
              <a:latin typeface="Century Gothic" pitchFamily="34" charset="0"/>
            </a:endParaRPr>
          </a:p>
          <a:p>
            <a:pPr marL="365760" indent="-283464" fontAlgn="auto">
              <a:spcAft>
                <a:spcPts val="0"/>
              </a:spcAft>
              <a:buFont typeface="Wingdings 2"/>
              <a:buChar char=""/>
              <a:defRPr/>
            </a:pPr>
            <a:endParaRPr lang="sl-SI" sz="1200" dirty="0">
              <a:latin typeface="Century Gothic" pitchFamily="34" charset="0"/>
            </a:endParaRPr>
          </a:p>
          <a:p>
            <a:pPr marL="365760" indent="-283464" fontAlgn="auto">
              <a:spcAft>
                <a:spcPts val="0"/>
              </a:spcAft>
              <a:buFont typeface="Wingdings 2"/>
              <a:buChar char=""/>
              <a:defRPr/>
            </a:pPr>
            <a:endParaRPr lang="sl-SI" sz="1200" dirty="0">
              <a:latin typeface="Century Gothic" pitchFamily="34" charset="0"/>
            </a:endParaRPr>
          </a:p>
          <a:p>
            <a:pPr marL="365760" indent="-283464" fontAlgn="auto">
              <a:spcAft>
                <a:spcPts val="0"/>
              </a:spcAft>
              <a:buFont typeface="Wingdings 2"/>
              <a:buChar char=""/>
              <a:defRPr/>
            </a:pPr>
            <a:endParaRPr lang="sl-SI" sz="1200" dirty="0">
              <a:latin typeface="Century Gothic" pitchFamily="34" charset="0"/>
            </a:endParaRPr>
          </a:p>
          <a:p>
            <a:pPr marL="365760" indent="-283464" fontAlgn="auto">
              <a:spcAft>
                <a:spcPts val="0"/>
              </a:spcAft>
              <a:buFont typeface="Wingdings 2"/>
              <a:buNone/>
              <a:defRPr/>
            </a:pPr>
            <a:r>
              <a:rPr lang="sl-SI" sz="1200" dirty="0">
                <a:latin typeface="Century Gothic" pitchFamily="34" charset="0"/>
              </a:rPr>
              <a:t>                   štirikrilni klopotec                                                 Prekmurje</a:t>
            </a:r>
          </a:p>
        </p:txBody>
      </p:sp>
      <p:pic>
        <p:nvPicPr>
          <p:cNvPr id="6" name="Slika 5" descr="url.jpg">
            <a:extLst>
              <a:ext uri="{FF2B5EF4-FFF2-40B4-BE49-F238E27FC236}">
                <a16:creationId xmlns:a16="http://schemas.microsoft.com/office/drawing/2014/main" id="{C4406A0F-0D37-49F6-98AC-F6579FFE2A26}"/>
              </a:ext>
            </a:extLst>
          </p:cNvPr>
          <p:cNvPicPr>
            <a:picLocks noChangeAspect="1"/>
          </p:cNvPicPr>
          <p:nvPr/>
        </p:nvPicPr>
        <p:blipFill>
          <a:blip r:embed="rId2" cstate="print"/>
          <a:stretch>
            <a:fillRect/>
          </a:stretch>
        </p:blipFill>
        <p:spPr>
          <a:xfrm>
            <a:off x="1907704" y="3645024"/>
            <a:ext cx="2346588" cy="2042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69" name="Slika 6" descr="Pokrajine_prekmurje.png">
            <a:extLst>
              <a:ext uri="{FF2B5EF4-FFF2-40B4-BE49-F238E27FC236}">
                <a16:creationId xmlns:a16="http://schemas.microsoft.com/office/drawing/2014/main" id="{56E72589-6C49-44CD-A0C0-75FA3CFE39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716338"/>
            <a:ext cx="28860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1AD2DE4-F8E4-480F-A41D-D0FEE6C4413D}"/>
              </a:ext>
            </a:extLst>
          </p:cNvPr>
          <p:cNvSpPr>
            <a:spLocks noGrp="1"/>
          </p:cNvSpPr>
          <p:nvPr>
            <p:ph type="title"/>
          </p:nvPr>
        </p:nvSpPr>
        <p:spPr/>
        <p:txBody>
          <a:bodyPr/>
          <a:lstStyle/>
          <a:p>
            <a:pPr fontAlgn="auto">
              <a:spcAft>
                <a:spcPts val="0"/>
              </a:spcAft>
              <a:defRPr/>
            </a:pPr>
            <a:r>
              <a:rPr lang="sl-SI" sz="2000" dirty="0">
                <a:solidFill>
                  <a:schemeClr val="accent2">
                    <a:lumMod val="60000"/>
                    <a:lumOff val="40000"/>
                  </a:schemeClr>
                </a:solidFill>
                <a:latin typeface="Century Gothic" pitchFamily="34" charset="0"/>
              </a:rPr>
              <a:t>PODNEBJE IN RASTLINSTVO</a:t>
            </a:r>
          </a:p>
        </p:txBody>
      </p:sp>
      <p:sp>
        <p:nvSpPr>
          <p:cNvPr id="12291" name="Ograda vsebine 2">
            <a:extLst>
              <a:ext uri="{FF2B5EF4-FFF2-40B4-BE49-F238E27FC236}">
                <a16:creationId xmlns:a16="http://schemas.microsoft.com/office/drawing/2014/main" id="{C3917237-D493-4CBE-A0A0-59138C601518}"/>
              </a:ext>
            </a:extLst>
          </p:cNvPr>
          <p:cNvSpPr>
            <a:spLocks noGrp="1"/>
          </p:cNvSpPr>
          <p:nvPr>
            <p:ph idx="1"/>
          </p:nvPr>
        </p:nvSpPr>
        <p:spPr/>
        <p:txBody>
          <a:bodyPr/>
          <a:lstStyle/>
          <a:p>
            <a:r>
              <a:rPr lang="sl-SI" altLang="sl-SI" sz="1200">
                <a:latin typeface="Century Gothic" panose="020B0502020202020204" pitchFamily="34" charset="0"/>
              </a:rPr>
              <a:t>Za panonske pokrajine je značilno zmerno celinsko podnebje. To pomeni, da so zime hladne, poletja pa vroča. Količina padavin se zmanjšuje v smeri proti severovzhodu. Najmanj jih je v Prekmurju. Višek padavin je poleti, kar je kulturno rastlinstvo zelo ugodno, vendar pa lahko pogoste nevihte uničijo veliko pridelkov. </a:t>
            </a:r>
          </a:p>
          <a:p>
            <a:r>
              <a:rPr lang="sl-SI" altLang="sl-SI" sz="1200">
                <a:latin typeface="Century Gothic" panose="020B0502020202020204" pitchFamily="34" charset="0"/>
              </a:rPr>
              <a:t>Naravno rastlinstvo je zelo spremenjeno. Gozdovi so na ravninah v veliki meri skrčeni. Ker so tu najbolj rodovitne prsti, prevladujejo njive in travniki. Vinogradi so omejeni na gričevja, in sicer le na prisojna pobočja. Osojna pobočja so pokrita z gozdom. Bolj gozdnate so tudi vse višje vzpetine. Prevladujejo listnati gozdovi.</a:t>
            </a:r>
          </a:p>
          <a:p>
            <a:endParaRPr lang="sl-SI" altLang="sl-SI" sz="1200">
              <a:latin typeface="Century Gothic" panose="020B0502020202020204" pitchFamily="34" charset="0"/>
            </a:endParaRPr>
          </a:p>
          <a:p>
            <a:endParaRPr lang="sl-SI" altLang="sl-SI" sz="1200">
              <a:latin typeface="Century Gothic" panose="020B0502020202020204" pitchFamily="34" charset="0"/>
            </a:endParaRPr>
          </a:p>
          <a:p>
            <a:endParaRPr lang="sl-SI" altLang="sl-SI" sz="1200">
              <a:latin typeface="Century Gothic" panose="020B0502020202020204" pitchFamily="34" charset="0"/>
            </a:endParaRPr>
          </a:p>
          <a:p>
            <a:endParaRPr lang="sl-SI" altLang="sl-SI" sz="1200">
              <a:latin typeface="Century Gothic" panose="020B0502020202020204" pitchFamily="34" charset="0"/>
            </a:endParaRPr>
          </a:p>
          <a:p>
            <a:endParaRPr lang="sl-SI" altLang="sl-SI" sz="1200">
              <a:latin typeface="Century Gothic" panose="020B0502020202020204" pitchFamily="34" charset="0"/>
            </a:endParaRPr>
          </a:p>
          <a:p>
            <a:endParaRPr lang="sl-SI" altLang="sl-SI" sz="1200">
              <a:latin typeface="Century Gothic" panose="020B0502020202020204" pitchFamily="34" charset="0"/>
            </a:endParaRPr>
          </a:p>
          <a:p>
            <a:endParaRPr lang="sl-SI" altLang="sl-SI" sz="1200">
              <a:latin typeface="Century Gothic" panose="020B0502020202020204" pitchFamily="34" charset="0"/>
            </a:endParaRPr>
          </a:p>
          <a:p>
            <a:endParaRPr lang="sl-SI" altLang="sl-SI" sz="1200">
              <a:latin typeface="Century Gothic" panose="020B0502020202020204" pitchFamily="34" charset="0"/>
            </a:endParaRPr>
          </a:p>
          <a:p>
            <a:endParaRPr lang="sl-SI" altLang="sl-SI" sz="1200">
              <a:latin typeface="Century Gothic" panose="020B0502020202020204" pitchFamily="34" charset="0"/>
            </a:endParaRPr>
          </a:p>
          <a:p>
            <a:pPr>
              <a:buFont typeface="Wingdings 2" panose="05020102010507070707" pitchFamily="18" charset="2"/>
              <a:buNone/>
            </a:pPr>
            <a:r>
              <a:rPr lang="sl-SI" altLang="sl-SI" sz="1200">
                <a:latin typeface="Century Gothic" panose="020B0502020202020204" pitchFamily="34" charset="0"/>
              </a:rPr>
              <a:t>            klimogram Maribora                                         primer listnatega gozda                      </a:t>
            </a:r>
          </a:p>
        </p:txBody>
      </p:sp>
      <p:pic>
        <p:nvPicPr>
          <p:cNvPr id="4" name="Slika 3" descr="Klimogram Maribora – primer zmernega celinskega podnebja.jpg">
            <a:extLst>
              <a:ext uri="{FF2B5EF4-FFF2-40B4-BE49-F238E27FC236}">
                <a16:creationId xmlns:a16="http://schemas.microsoft.com/office/drawing/2014/main" id="{3EB7B177-3BC5-4B64-9A8B-FCCE96997177}"/>
              </a:ext>
            </a:extLst>
          </p:cNvPr>
          <p:cNvPicPr>
            <a:picLocks noChangeAspect="1"/>
          </p:cNvPicPr>
          <p:nvPr/>
        </p:nvPicPr>
        <p:blipFill>
          <a:blip r:embed="rId2" cstate="print"/>
          <a:stretch>
            <a:fillRect/>
          </a:stretch>
        </p:blipFill>
        <p:spPr>
          <a:xfrm>
            <a:off x="1907704" y="3140968"/>
            <a:ext cx="1980649" cy="2232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Slika 4" descr="imgres.jpg">
            <a:extLst>
              <a:ext uri="{FF2B5EF4-FFF2-40B4-BE49-F238E27FC236}">
                <a16:creationId xmlns:a16="http://schemas.microsoft.com/office/drawing/2014/main" id="{64ADC8FE-2B53-49D8-AE05-DE2E23272B87}"/>
              </a:ext>
            </a:extLst>
          </p:cNvPr>
          <p:cNvPicPr>
            <a:picLocks noChangeAspect="1"/>
          </p:cNvPicPr>
          <p:nvPr/>
        </p:nvPicPr>
        <p:blipFill>
          <a:blip r:embed="rId3" cstate="print"/>
          <a:stretch>
            <a:fillRect/>
          </a:stretch>
        </p:blipFill>
        <p:spPr>
          <a:xfrm>
            <a:off x="4572000" y="3068960"/>
            <a:ext cx="3387879"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14697A7-9486-4C4F-9FAD-3227CDC987C1}"/>
              </a:ext>
            </a:extLst>
          </p:cNvPr>
          <p:cNvSpPr>
            <a:spLocks noGrp="1"/>
          </p:cNvSpPr>
          <p:nvPr>
            <p:ph type="title"/>
          </p:nvPr>
        </p:nvSpPr>
        <p:spPr/>
        <p:txBody>
          <a:bodyPr/>
          <a:lstStyle/>
          <a:p>
            <a:pPr fontAlgn="auto">
              <a:spcAft>
                <a:spcPts val="0"/>
              </a:spcAft>
              <a:defRPr/>
            </a:pPr>
            <a:r>
              <a:rPr lang="sl-SI" sz="2000" dirty="0">
                <a:solidFill>
                  <a:schemeClr val="accent2">
                    <a:lumMod val="60000"/>
                    <a:lumOff val="40000"/>
                  </a:schemeClr>
                </a:solidFill>
                <a:latin typeface="Century Gothic" pitchFamily="34" charset="0"/>
              </a:rPr>
              <a:t>NAJVEČJI REKI STA MURA IN DRAVA</a:t>
            </a:r>
          </a:p>
        </p:txBody>
      </p:sp>
      <p:sp>
        <p:nvSpPr>
          <p:cNvPr id="13315" name="Ograda vsebine 2">
            <a:extLst>
              <a:ext uri="{FF2B5EF4-FFF2-40B4-BE49-F238E27FC236}">
                <a16:creationId xmlns:a16="http://schemas.microsoft.com/office/drawing/2014/main" id="{B4DEE905-B3D9-4093-98E4-BE9AACCCDF64}"/>
              </a:ext>
            </a:extLst>
          </p:cNvPr>
          <p:cNvSpPr>
            <a:spLocks noGrp="1"/>
          </p:cNvSpPr>
          <p:nvPr>
            <p:ph idx="1"/>
          </p:nvPr>
        </p:nvSpPr>
        <p:spPr/>
        <p:txBody>
          <a:bodyPr/>
          <a:lstStyle/>
          <a:p>
            <a:r>
              <a:rPr lang="sl-SI" altLang="sl-SI" sz="1200">
                <a:latin typeface="Century Gothic" panose="020B0502020202020204" pitchFamily="34" charset="0"/>
              </a:rPr>
              <a:t>Čez panonske pokrajine tečejo tri večje slovenske reke s pritoki – Mura, Drava in v kratkem odseku tudi Sava.</a:t>
            </a:r>
          </a:p>
          <a:p>
            <a:r>
              <a:rPr lang="sl-SI" altLang="sl-SI" sz="1200">
                <a:latin typeface="Century Gothic" panose="020B0502020202020204" pitchFamily="34" charset="0"/>
              </a:rPr>
              <a:t>Dve večji hidroelektrarni so zgradili le na Dravi (Zlatoličje in Formin). V načrtu je bila tudi gradnja elektrarn na Muri, vendar je bil projekt zaradi ekoloških razlogov zaustavljen.</a:t>
            </a:r>
          </a:p>
          <a:p>
            <a:r>
              <a:rPr lang="sl-SI" altLang="sl-SI" sz="1200">
                <a:latin typeface="Century Gothic" panose="020B0502020202020204" pitchFamily="34" charset="0"/>
              </a:rPr>
              <a:t>Zaradi ravnega površja delajo panonske reke številne okljuke. Večinoma so njihove struge regulirali. To pomeni, da so jim naredili umetno strugo, ki preprečuje vijuganje reke in poplave. Posebna zanimivost ob Dravi in Muri so mrtvice*. V teh nekdanjih okljukih, ki so spremenjeni v jezera ali močvirja, se je ohranil res edinstven rastlinski in živalski svet. Mura je bila nekoč znana po plavajočih mlinih.</a:t>
            </a:r>
          </a:p>
          <a:p>
            <a:pPr>
              <a:buFont typeface="Wingdings 2" panose="05020102010507070707" pitchFamily="18" charset="2"/>
              <a:buNone/>
            </a:pPr>
            <a:endParaRPr lang="sl-SI" altLang="sl-SI" sz="1200">
              <a:latin typeface="Century Gothic" panose="020B0502020202020204" pitchFamily="34" charset="0"/>
            </a:endParaRPr>
          </a:p>
          <a:p>
            <a:pPr>
              <a:buFont typeface="Wingdings 2" panose="05020102010507070707" pitchFamily="18" charset="2"/>
              <a:buNone/>
            </a:pPr>
            <a:endParaRPr lang="sl-SI" altLang="sl-SI" sz="1200">
              <a:latin typeface="Century Gothic" panose="020B0502020202020204" pitchFamily="34" charset="0"/>
            </a:endParaRPr>
          </a:p>
          <a:p>
            <a:pPr>
              <a:buFont typeface="Wingdings 2" panose="05020102010507070707" pitchFamily="18" charset="2"/>
              <a:buNone/>
            </a:pPr>
            <a:endParaRPr lang="sl-SI" altLang="sl-SI" sz="1200">
              <a:latin typeface="Century Gothic" panose="020B0502020202020204" pitchFamily="34" charset="0"/>
            </a:endParaRPr>
          </a:p>
          <a:p>
            <a:pPr>
              <a:buFont typeface="Wingdings 2" panose="05020102010507070707" pitchFamily="18" charset="2"/>
              <a:buNone/>
            </a:pPr>
            <a:endParaRPr lang="sl-SI" altLang="sl-SI" sz="1200">
              <a:latin typeface="Century Gothic" panose="020B0502020202020204" pitchFamily="34" charset="0"/>
            </a:endParaRPr>
          </a:p>
          <a:p>
            <a:pPr>
              <a:buFont typeface="Wingdings 2" panose="05020102010507070707" pitchFamily="18" charset="2"/>
              <a:buNone/>
            </a:pPr>
            <a:endParaRPr lang="sl-SI" altLang="sl-SI" sz="1200">
              <a:latin typeface="Century Gothic" panose="020B0502020202020204" pitchFamily="34" charset="0"/>
            </a:endParaRPr>
          </a:p>
          <a:p>
            <a:pPr>
              <a:buFont typeface="Wingdings 2" panose="05020102010507070707" pitchFamily="18" charset="2"/>
              <a:buNone/>
            </a:pPr>
            <a:endParaRPr lang="sl-SI" altLang="sl-SI" sz="1200">
              <a:latin typeface="Century Gothic" panose="020B0502020202020204" pitchFamily="34" charset="0"/>
            </a:endParaRPr>
          </a:p>
          <a:p>
            <a:pPr>
              <a:buFont typeface="Wingdings 2" panose="05020102010507070707" pitchFamily="18" charset="2"/>
              <a:buNone/>
            </a:pPr>
            <a:r>
              <a:rPr lang="sl-SI" altLang="sl-SI" sz="1200">
                <a:latin typeface="Century Gothic" panose="020B0502020202020204" pitchFamily="34" charset="0"/>
              </a:rPr>
              <a:t>                mrtvica ob Muri                                        Babičev mlin ob Muri</a:t>
            </a:r>
          </a:p>
          <a:p>
            <a:pPr>
              <a:buFont typeface="Wingdings 2" panose="05020102010507070707" pitchFamily="18" charset="2"/>
              <a:buNone/>
            </a:pPr>
            <a:endParaRPr lang="sl-SI" altLang="sl-SI" sz="1200">
              <a:latin typeface="Century Gothic" panose="020B0502020202020204" pitchFamily="34" charset="0"/>
            </a:endParaRPr>
          </a:p>
          <a:p>
            <a:pPr>
              <a:buFont typeface="Wingdings 2" panose="05020102010507070707" pitchFamily="18" charset="2"/>
              <a:buNone/>
            </a:pPr>
            <a:r>
              <a:rPr lang="sl-SI" altLang="sl-SI" sz="1200">
                <a:latin typeface="Century Gothic" panose="020B0502020202020204" pitchFamily="34" charset="0"/>
              </a:rPr>
              <a:t>      *Mrtvice so rokavi rek, opuščene rečne struge z zastajajočo vodo in so pravo nasprotje deročih rek. Rastlinstvo in živalstvo mrtvic je izredno bogato. Ob vsaki poplavi reke mrtvica oživi. </a:t>
            </a:r>
            <a:br>
              <a:rPr lang="sl-SI" altLang="sl-SI" sz="1200">
                <a:latin typeface="Century Gothic" panose="020B0502020202020204" pitchFamily="34" charset="0"/>
              </a:rPr>
            </a:br>
            <a:endParaRPr lang="sl-SI" altLang="sl-SI" sz="1200">
              <a:latin typeface="Century Gothic" panose="020B0502020202020204" pitchFamily="34" charset="0"/>
            </a:endParaRPr>
          </a:p>
        </p:txBody>
      </p:sp>
      <p:pic>
        <p:nvPicPr>
          <p:cNvPr id="4" name="Slika 3" descr="url.jpg">
            <a:extLst>
              <a:ext uri="{FF2B5EF4-FFF2-40B4-BE49-F238E27FC236}">
                <a16:creationId xmlns:a16="http://schemas.microsoft.com/office/drawing/2014/main" id="{AE787C8C-AA43-40A8-B1EC-E15513B94618}"/>
              </a:ext>
            </a:extLst>
          </p:cNvPr>
          <p:cNvPicPr>
            <a:picLocks noChangeAspect="1"/>
          </p:cNvPicPr>
          <p:nvPr/>
        </p:nvPicPr>
        <p:blipFill>
          <a:blip r:embed="rId2" cstate="print"/>
          <a:stretch>
            <a:fillRect/>
          </a:stretch>
        </p:blipFill>
        <p:spPr>
          <a:xfrm>
            <a:off x="1907704" y="3356992"/>
            <a:ext cx="1895872" cy="1421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Slika 4" descr="mlin-v-verzeju2.jpg">
            <a:extLst>
              <a:ext uri="{FF2B5EF4-FFF2-40B4-BE49-F238E27FC236}">
                <a16:creationId xmlns:a16="http://schemas.microsoft.com/office/drawing/2014/main" id="{8A3E88D0-67F3-454F-A12F-16DB87133144}"/>
              </a:ext>
            </a:extLst>
          </p:cNvPr>
          <p:cNvPicPr>
            <a:picLocks noChangeAspect="1"/>
          </p:cNvPicPr>
          <p:nvPr/>
        </p:nvPicPr>
        <p:blipFill>
          <a:blip r:embed="rId3" cstate="print"/>
          <a:stretch>
            <a:fillRect/>
          </a:stretch>
        </p:blipFill>
        <p:spPr>
          <a:xfrm>
            <a:off x="4788024" y="3356992"/>
            <a:ext cx="2286386"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9D976DB-63C8-46D2-B745-64DA32763E9F}"/>
              </a:ext>
            </a:extLst>
          </p:cNvPr>
          <p:cNvSpPr>
            <a:spLocks noGrp="1"/>
          </p:cNvSpPr>
          <p:nvPr>
            <p:ph type="title"/>
          </p:nvPr>
        </p:nvSpPr>
        <p:spPr/>
        <p:txBody>
          <a:bodyPr/>
          <a:lstStyle/>
          <a:p>
            <a:pPr fontAlgn="auto">
              <a:spcAft>
                <a:spcPts val="0"/>
              </a:spcAft>
              <a:defRPr/>
            </a:pPr>
            <a:r>
              <a:rPr lang="sl-SI" sz="2000" dirty="0">
                <a:solidFill>
                  <a:schemeClr val="accent2">
                    <a:lumMod val="60000"/>
                    <a:lumOff val="40000"/>
                  </a:schemeClr>
                </a:solidFill>
                <a:latin typeface="Century Gothic" pitchFamily="34" charset="0"/>
              </a:rPr>
              <a:t>OBLIKA HIŠ</a:t>
            </a:r>
          </a:p>
        </p:txBody>
      </p:sp>
      <p:sp>
        <p:nvSpPr>
          <p:cNvPr id="14339" name="Ograda vsebine 2">
            <a:extLst>
              <a:ext uri="{FF2B5EF4-FFF2-40B4-BE49-F238E27FC236}">
                <a16:creationId xmlns:a16="http://schemas.microsoft.com/office/drawing/2014/main" id="{73401C4E-D52B-4622-B1DB-9F812FF3C515}"/>
              </a:ext>
            </a:extLst>
          </p:cNvPr>
          <p:cNvSpPr>
            <a:spLocks noGrp="1"/>
          </p:cNvSpPr>
          <p:nvPr>
            <p:ph idx="1"/>
          </p:nvPr>
        </p:nvSpPr>
        <p:spPr/>
        <p:txBody>
          <a:bodyPr/>
          <a:lstStyle/>
          <a:p>
            <a:r>
              <a:rPr lang="sl-SI" altLang="sl-SI" sz="1200">
                <a:latin typeface="Century Gothic" panose="020B0502020202020204" pitchFamily="34" charset="0"/>
              </a:rPr>
              <a:t>Prve panonske hiše so nastajale v 15. stoletju, gradili so jih iz opleta, ki so ga  ometali z blatom ali ilovico. Streha je bila pokrita z slamo. Ljudje so si bivališča in hiše gradili iz materiala, ki jim je bil pri roki. Če je bilo na voljo veliko lesa, so bile hiše lesene. Ponekod so bile iz kamna, ker ni bilo lesa, drugod iz ilovice. Kmalu so iz ilovice začeli izdelovati opeko in zidati hiše. Pokrite so bile s slamo. Stare kmečke hiše so bile manjše od današnjih.  Zato  so  bili  stanovanjski  prostori  manjši  in jih  je  bilo premalo, pa je v njih živelo več ljudi. Panonska hiša je imela naslednje prostore: črna kuhinja, mala iža, velika iža, veža in shramba.</a:t>
            </a:r>
          </a:p>
          <a:p>
            <a:r>
              <a:rPr lang="sl-SI" altLang="sl-SI" sz="1200">
                <a:latin typeface="Century Gothic" panose="020B0502020202020204" pitchFamily="34" charset="0"/>
              </a:rPr>
              <a:t>Glavni  bivalni  prostor  je  bila  kuhinja,  ki  je  imela  odprto  ognjišče  brez peči, dim pa se je ovajal skozi, velik zidan dimnik in nato nad ognjišče. Hiše so imele majhna okna. Velika iža je bila tisti prostor, kje so spali, notri so imeli mizo, postelje in peč. Mala iža je bila isto opremljena, kot velika iža, imela je postelje. Okrog peči so sedeli otroci in se šli različne igre. Poleg peči je še bila miza in klop, kje so ženske pletle » cekre « in različna  oblačila.  Shramba  je  bila  kmečki  prostor,  kam  so  shranjevali različne stvari. Kopalnic niso imeli, stranišča so bila zunaj hiše. Bila so lesena in brez tekoče vode. Pravimo jim stranišča na štrbunk. </a:t>
            </a:r>
          </a:p>
        </p:txBody>
      </p:sp>
      <p:pic>
        <p:nvPicPr>
          <p:cNvPr id="5" name="Slika 4" descr="url.jpg">
            <a:extLst>
              <a:ext uri="{FF2B5EF4-FFF2-40B4-BE49-F238E27FC236}">
                <a16:creationId xmlns:a16="http://schemas.microsoft.com/office/drawing/2014/main" id="{D3E22E30-9D54-44FC-B546-FEDC20934AB2}"/>
              </a:ext>
            </a:extLst>
          </p:cNvPr>
          <p:cNvPicPr>
            <a:picLocks noChangeAspect="1"/>
          </p:cNvPicPr>
          <p:nvPr/>
        </p:nvPicPr>
        <p:blipFill>
          <a:blip r:embed="rId2" cstate="print"/>
          <a:stretch>
            <a:fillRect/>
          </a:stretch>
        </p:blipFill>
        <p:spPr>
          <a:xfrm>
            <a:off x="1907704" y="4221088"/>
            <a:ext cx="3360374"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Slika 5" descr="url.jpg">
            <a:extLst>
              <a:ext uri="{FF2B5EF4-FFF2-40B4-BE49-F238E27FC236}">
                <a16:creationId xmlns:a16="http://schemas.microsoft.com/office/drawing/2014/main" id="{08D63A4E-4B70-4499-BBBE-953511443C10}"/>
              </a:ext>
            </a:extLst>
          </p:cNvPr>
          <p:cNvPicPr>
            <a:picLocks noChangeAspect="1"/>
          </p:cNvPicPr>
          <p:nvPr/>
        </p:nvPicPr>
        <p:blipFill>
          <a:blip r:embed="rId3" cstate="print"/>
          <a:stretch>
            <a:fillRect/>
          </a:stretch>
        </p:blipFill>
        <p:spPr>
          <a:xfrm>
            <a:off x="5436096" y="4221088"/>
            <a:ext cx="3377952" cy="2533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7549824-A867-49D3-AFC1-5251C3FD94DC}"/>
              </a:ext>
            </a:extLst>
          </p:cNvPr>
          <p:cNvSpPr>
            <a:spLocks noGrp="1"/>
          </p:cNvSpPr>
          <p:nvPr>
            <p:ph type="title"/>
          </p:nvPr>
        </p:nvSpPr>
        <p:spPr/>
        <p:txBody>
          <a:bodyPr/>
          <a:lstStyle/>
          <a:p>
            <a:pPr fontAlgn="auto">
              <a:spcAft>
                <a:spcPts val="0"/>
              </a:spcAft>
              <a:defRPr/>
            </a:pPr>
            <a:r>
              <a:rPr lang="sl-SI" sz="2000" dirty="0">
                <a:solidFill>
                  <a:schemeClr val="accent2">
                    <a:lumMod val="60000"/>
                    <a:lumOff val="40000"/>
                  </a:schemeClr>
                </a:solidFill>
                <a:latin typeface="Century Gothic" pitchFamily="34" charset="0"/>
              </a:rPr>
              <a:t>NASELJA</a:t>
            </a:r>
          </a:p>
        </p:txBody>
      </p:sp>
      <p:sp>
        <p:nvSpPr>
          <p:cNvPr id="15363" name="Ograda vsebine 2">
            <a:extLst>
              <a:ext uri="{FF2B5EF4-FFF2-40B4-BE49-F238E27FC236}">
                <a16:creationId xmlns:a16="http://schemas.microsoft.com/office/drawing/2014/main" id="{8487FD07-ED9C-4B59-8D6F-A14B1E49A120}"/>
              </a:ext>
            </a:extLst>
          </p:cNvPr>
          <p:cNvSpPr>
            <a:spLocks noGrp="1"/>
          </p:cNvSpPr>
          <p:nvPr>
            <p:ph idx="1"/>
          </p:nvPr>
        </p:nvSpPr>
        <p:spPr/>
        <p:txBody>
          <a:bodyPr/>
          <a:lstStyle/>
          <a:p>
            <a:r>
              <a:rPr lang="sl-SI" altLang="sl-SI" sz="1200">
                <a:latin typeface="Century Gothic" panose="020B0502020202020204" pitchFamily="34" charset="0"/>
              </a:rPr>
              <a:t>V delu panonskih pokrajin, zlasti v severovzhodni Sloveniji, se srečujemo še z eno posebnostjo. Poleg </a:t>
            </a:r>
            <a:r>
              <a:rPr lang="sl-SI" altLang="sl-SI" sz="1200" b="1">
                <a:latin typeface="Century Gothic" panose="020B0502020202020204" pitchFamily="34" charset="0"/>
              </a:rPr>
              <a:t>gručastih naselij</a:t>
            </a:r>
            <a:r>
              <a:rPr lang="sl-SI" altLang="sl-SI" sz="1200">
                <a:latin typeface="Century Gothic" panose="020B0502020202020204" pitchFamily="34" charset="0"/>
              </a:rPr>
              <a:t>, tako značilnih za celo Slovenijo, lahko tu na ravninah najdemo tudi značilne </a:t>
            </a:r>
            <a:r>
              <a:rPr lang="sl-SI" altLang="sl-SI" sz="1200" b="1">
                <a:latin typeface="Century Gothic" panose="020B0502020202020204" pitchFamily="34" charset="0"/>
              </a:rPr>
              <a:t>dolge obcestne vasi</a:t>
            </a:r>
            <a:r>
              <a:rPr lang="sl-SI" altLang="sl-SI" sz="1200">
                <a:latin typeface="Century Gothic" panose="020B0502020202020204" pitchFamily="34" charset="0"/>
              </a:rPr>
              <a:t>, na gričevjih </a:t>
            </a:r>
            <a:r>
              <a:rPr lang="sl-SI" altLang="sl-SI" sz="1200" b="1">
                <a:latin typeface="Century Gothic" panose="020B0502020202020204" pitchFamily="34" charset="0"/>
              </a:rPr>
              <a:t>pa razložena naselja</a:t>
            </a:r>
            <a:r>
              <a:rPr lang="sl-SI" altLang="sl-SI" sz="1200">
                <a:latin typeface="Century Gothic" panose="020B0502020202020204" pitchFamily="34" charset="0"/>
              </a:rPr>
              <a:t>. Posebna zanimivost so krajevna imena.  Številna naselja se namreč končujejo z zlogom  -ci (npr. Radenci, Moravci, Šratovci, Črenšovci, Dragotinci ipd.).</a:t>
            </a:r>
          </a:p>
          <a:p>
            <a:endParaRPr lang="sl-SI" altLang="sl-SI" sz="1200">
              <a:latin typeface="Century Gothic" panose="020B0502020202020204" pitchFamily="34" charset="0"/>
            </a:endParaRPr>
          </a:p>
          <a:p>
            <a:pPr>
              <a:buFont typeface="Wingdings 2" panose="05020102010507070707" pitchFamily="18" charset="2"/>
              <a:buNone/>
            </a:pPr>
            <a:endParaRPr lang="sl-SI" altLang="sl-SI" sz="1200">
              <a:latin typeface="Century Gothic" panose="020B0502020202020204" pitchFamily="34" charset="0"/>
            </a:endParaRPr>
          </a:p>
          <a:p>
            <a:endParaRPr lang="sl-SI" altLang="sl-SI" sz="1200">
              <a:latin typeface="Century Gothic" panose="020B0502020202020204" pitchFamily="34" charset="0"/>
            </a:endParaRPr>
          </a:p>
          <a:p>
            <a:endParaRPr lang="sl-SI" altLang="sl-SI" sz="1200">
              <a:latin typeface="Century Gothic" panose="020B0502020202020204" pitchFamily="34" charset="0"/>
            </a:endParaRPr>
          </a:p>
          <a:p>
            <a:endParaRPr lang="sl-SI" altLang="sl-SI" sz="1200">
              <a:latin typeface="Century Gothic" panose="020B0502020202020204" pitchFamily="34" charset="0"/>
            </a:endParaRPr>
          </a:p>
          <a:p>
            <a:endParaRPr lang="sl-SI" altLang="sl-SI" sz="1200">
              <a:latin typeface="Century Gothic" panose="020B0502020202020204" pitchFamily="34" charset="0"/>
            </a:endParaRPr>
          </a:p>
          <a:p>
            <a:endParaRPr lang="sl-SI" altLang="sl-SI" sz="1200">
              <a:latin typeface="Century Gothic" panose="020B0502020202020204" pitchFamily="34" charset="0"/>
            </a:endParaRPr>
          </a:p>
          <a:p>
            <a:endParaRPr lang="sl-SI" altLang="sl-SI" sz="1200">
              <a:latin typeface="Century Gothic" panose="020B0502020202020204" pitchFamily="34" charset="0"/>
            </a:endParaRPr>
          </a:p>
          <a:p>
            <a:endParaRPr lang="sl-SI" altLang="sl-SI" sz="1200">
              <a:latin typeface="Century Gothic" panose="020B0502020202020204" pitchFamily="34" charset="0"/>
            </a:endParaRPr>
          </a:p>
          <a:p>
            <a:pPr>
              <a:buFont typeface="Wingdings 2" panose="05020102010507070707" pitchFamily="18" charset="2"/>
              <a:buNone/>
            </a:pPr>
            <a:r>
              <a:rPr lang="sl-SI" altLang="sl-SI" sz="1200">
                <a:latin typeface="Century Gothic" panose="020B0502020202020204" pitchFamily="34" charset="0"/>
              </a:rPr>
              <a:t>                           razloženo naselje                                               dolga obcestna vas</a:t>
            </a:r>
          </a:p>
          <a:p>
            <a:pPr>
              <a:buFont typeface="Wingdings 2" panose="05020102010507070707" pitchFamily="18" charset="2"/>
              <a:buNone/>
            </a:pPr>
            <a:endParaRPr lang="sl-SI" altLang="sl-SI" sz="1200">
              <a:latin typeface="Century Gothic" panose="020B0502020202020204" pitchFamily="34" charset="0"/>
            </a:endParaRPr>
          </a:p>
          <a:p>
            <a:pPr>
              <a:buFont typeface="Wingdings 2" panose="05020102010507070707" pitchFamily="18" charset="2"/>
              <a:buNone/>
            </a:pPr>
            <a:endParaRPr lang="sl-SI" altLang="sl-SI" sz="1200">
              <a:latin typeface="Century Gothic" panose="020B0502020202020204" pitchFamily="34" charset="0"/>
            </a:endParaRPr>
          </a:p>
          <a:p>
            <a:pPr>
              <a:buFont typeface="Wingdings 2" panose="05020102010507070707" pitchFamily="18" charset="2"/>
              <a:buNone/>
            </a:pPr>
            <a:endParaRPr lang="sl-SI" altLang="sl-SI" sz="1200">
              <a:latin typeface="Century Gothic" panose="020B0502020202020204" pitchFamily="34" charset="0"/>
            </a:endParaRPr>
          </a:p>
        </p:txBody>
      </p:sp>
      <p:pic>
        <p:nvPicPr>
          <p:cNvPr id="4" name="Slika 3" descr="102.jpg">
            <a:extLst>
              <a:ext uri="{FF2B5EF4-FFF2-40B4-BE49-F238E27FC236}">
                <a16:creationId xmlns:a16="http://schemas.microsoft.com/office/drawing/2014/main" id="{7B3071C4-46F5-4AD9-88FF-7C02290E4AAF}"/>
              </a:ext>
            </a:extLst>
          </p:cNvPr>
          <p:cNvPicPr>
            <a:picLocks noChangeAspect="1"/>
          </p:cNvPicPr>
          <p:nvPr/>
        </p:nvPicPr>
        <p:blipFill>
          <a:blip r:embed="rId2" cstate="print"/>
          <a:stretch>
            <a:fillRect/>
          </a:stretch>
        </p:blipFill>
        <p:spPr>
          <a:xfrm>
            <a:off x="1907704" y="2636912"/>
            <a:ext cx="3143250" cy="2066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Slika 4" descr="krajna.jpg">
            <a:extLst>
              <a:ext uri="{FF2B5EF4-FFF2-40B4-BE49-F238E27FC236}">
                <a16:creationId xmlns:a16="http://schemas.microsoft.com/office/drawing/2014/main" id="{2A5C6A63-E8A6-49CA-9731-748886E4B4C1}"/>
              </a:ext>
            </a:extLst>
          </p:cNvPr>
          <p:cNvPicPr>
            <a:picLocks noChangeAspect="1"/>
          </p:cNvPicPr>
          <p:nvPr/>
        </p:nvPicPr>
        <p:blipFill>
          <a:blip r:embed="rId3" cstate="print"/>
          <a:stretch>
            <a:fillRect/>
          </a:stretch>
        </p:blipFill>
        <p:spPr>
          <a:xfrm>
            <a:off x="5257889" y="2636912"/>
            <a:ext cx="3130819"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710325F-9998-4F77-9EB3-4D7C478F210B}"/>
              </a:ext>
            </a:extLst>
          </p:cNvPr>
          <p:cNvSpPr>
            <a:spLocks noGrp="1"/>
          </p:cNvSpPr>
          <p:nvPr>
            <p:ph type="title"/>
          </p:nvPr>
        </p:nvSpPr>
        <p:spPr/>
        <p:txBody>
          <a:bodyPr/>
          <a:lstStyle/>
          <a:p>
            <a:pPr fontAlgn="auto">
              <a:spcAft>
                <a:spcPts val="0"/>
              </a:spcAft>
              <a:defRPr/>
            </a:pPr>
            <a:r>
              <a:rPr lang="sl-SI" sz="2000" dirty="0">
                <a:solidFill>
                  <a:schemeClr val="accent2">
                    <a:lumMod val="60000"/>
                    <a:lumOff val="40000"/>
                  </a:schemeClr>
                </a:solidFill>
                <a:latin typeface="Century Gothic" pitchFamily="34" charset="0"/>
              </a:rPr>
              <a:t>GOSPODARSTVO</a:t>
            </a:r>
          </a:p>
        </p:txBody>
      </p:sp>
      <p:sp>
        <p:nvSpPr>
          <p:cNvPr id="16387" name="Ograda vsebine 2">
            <a:extLst>
              <a:ext uri="{FF2B5EF4-FFF2-40B4-BE49-F238E27FC236}">
                <a16:creationId xmlns:a16="http://schemas.microsoft.com/office/drawing/2014/main" id="{4EE2BA15-19DE-4346-8EAE-413A3795E021}"/>
              </a:ext>
            </a:extLst>
          </p:cNvPr>
          <p:cNvSpPr>
            <a:spLocks noGrp="1"/>
          </p:cNvSpPr>
          <p:nvPr>
            <p:ph idx="1"/>
          </p:nvPr>
        </p:nvSpPr>
        <p:spPr/>
        <p:txBody>
          <a:bodyPr/>
          <a:lstStyle/>
          <a:p>
            <a:r>
              <a:rPr lang="sl-SI" altLang="sl-SI" sz="1200"/>
              <a:t>P</a:t>
            </a:r>
            <a:r>
              <a:rPr lang="sl-SI" altLang="sl-SI" sz="1200">
                <a:latin typeface="Century Gothic" panose="020B0502020202020204" pitchFamily="34" charset="0"/>
              </a:rPr>
              <a:t>rebivalstvo se ukvarja predvsem z industrijo in s  kmetijstvom.  Za  Goričko,  Mursko  ravan,  Slovenske  gorice,  Ptujsko polje, vzhodne Haloze je značilna usmerjenost v kmetijstvo. V gričevju se  kmetijstvo  izraža  v  vinogradništvu  (Jeruzalemske  gorice,  Haloze). Glavno  vlogo  v  živinoreji  imajo  mlečna  in  mesna  govedoreja  ter prašičereja, ne gre pa prezreti pomembne vloge perutninarstva. Glavne industrijske  panoge  so:  tekstilna,  kovinska,  strojna,  živilska,  lesna, papirna industrija.</a:t>
            </a:r>
          </a:p>
          <a:p>
            <a:pPr>
              <a:buFont typeface="Wingdings 2" panose="05020102010507070707" pitchFamily="18" charset="2"/>
              <a:buNone/>
            </a:pPr>
            <a:endParaRPr lang="sl-SI" altLang="sl-SI" sz="1200">
              <a:latin typeface="Century Gothic" panose="020B0502020202020204" pitchFamily="34" charset="0"/>
            </a:endParaRPr>
          </a:p>
        </p:txBody>
      </p:sp>
      <p:pic>
        <p:nvPicPr>
          <p:cNvPr id="4" name="Slika 3" descr="8789748.jpg">
            <a:extLst>
              <a:ext uri="{FF2B5EF4-FFF2-40B4-BE49-F238E27FC236}">
                <a16:creationId xmlns:a16="http://schemas.microsoft.com/office/drawing/2014/main" id="{EA93096E-2F37-45F7-8D6C-7ED5B039263C}"/>
              </a:ext>
            </a:extLst>
          </p:cNvPr>
          <p:cNvPicPr>
            <a:picLocks noChangeAspect="1"/>
          </p:cNvPicPr>
          <p:nvPr/>
        </p:nvPicPr>
        <p:blipFill>
          <a:blip r:embed="rId2" cstate="print"/>
          <a:stretch>
            <a:fillRect/>
          </a:stretch>
        </p:blipFill>
        <p:spPr>
          <a:xfrm>
            <a:off x="2123728" y="2780928"/>
            <a:ext cx="2644134"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Slika 4" descr="54945.jpg">
            <a:extLst>
              <a:ext uri="{FF2B5EF4-FFF2-40B4-BE49-F238E27FC236}">
                <a16:creationId xmlns:a16="http://schemas.microsoft.com/office/drawing/2014/main" id="{E40E8817-DD25-44F9-A32A-A9F0509A885D}"/>
              </a:ext>
            </a:extLst>
          </p:cNvPr>
          <p:cNvPicPr>
            <a:picLocks noChangeAspect="1"/>
          </p:cNvPicPr>
          <p:nvPr/>
        </p:nvPicPr>
        <p:blipFill>
          <a:blip r:embed="rId3" cstate="print"/>
          <a:stretch>
            <a:fillRect/>
          </a:stretch>
        </p:blipFill>
        <p:spPr>
          <a:xfrm>
            <a:off x="5076056" y="2780928"/>
            <a:ext cx="2916460" cy="1946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Slika 5" descr="url.jpg">
            <a:extLst>
              <a:ext uri="{FF2B5EF4-FFF2-40B4-BE49-F238E27FC236}">
                <a16:creationId xmlns:a16="http://schemas.microsoft.com/office/drawing/2014/main" id="{4CA98394-BF11-4AB6-A5BE-EF959FE34E50}"/>
              </a:ext>
            </a:extLst>
          </p:cNvPr>
          <p:cNvPicPr>
            <a:picLocks noChangeAspect="1"/>
          </p:cNvPicPr>
          <p:nvPr/>
        </p:nvPicPr>
        <p:blipFill>
          <a:blip r:embed="rId4" cstate="print"/>
          <a:stretch>
            <a:fillRect/>
          </a:stretch>
        </p:blipFill>
        <p:spPr>
          <a:xfrm>
            <a:off x="2106583" y="4869160"/>
            <a:ext cx="2681441"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Slika 6" descr="url.jpg">
            <a:extLst>
              <a:ext uri="{FF2B5EF4-FFF2-40B4-BE49-F238E27FC236}">
                <a16:creationId xmlns:a16="http://schemas.microsoft.com/office/drawing/2014/main" id="{B976A108-9D83-41C5-A776-6D0DC75EA336}"/>
              </a:ext>
            </a:extLst>
          </p:cNvPr>
          <p:cNvPicPr>
            <a:picLocks noChangeAspect="1"/>
          </p:cNvPicPr>
          <p:nvPr/>
        </p:nvPicPr>
        <p:blipFill>
          <a:blip r:embed="rId5" cstate="print"/>
          <a:stretch>
            <a:fillRect/>
          </a:stretch>
        </p:blipFill>
        <p:spPr>
          <a:xfrm>
            <a:off x="5076056" y="4869160"/>
            <a:ext cx="2839173"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j">
  <a:themeElements>
    <a:clrScheme name="Poslovni izi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olsticij">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ogled">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1693</Words>
  <Application>Microsoft Office PowerPoint</Application>
  <PresentationFormat>On-screen Show (4:3)</PresentationFormat>
  <Paragraphs>143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Century Gothic</vt:lpstr>
      <vt:lpstr>Gill Sans MT</vt:lpstr>
      <vt:lpstr>Verdana</vt:lpstr>
      <vt:lpstr>Wingdings 2</vt:lpstr>
      <vt:lpstr>Solsticij</vt:lpstr>
      <vt:lpstr>PANONSKE POKRAJINE</vt:lpstr>
      <vt:lpstr>PANONSKI SVET</vt:lpstr>
      <vt:lpstr>PANONSKA NIŽINA</vt:lpstr>
      <vt:lpstr>PRLEKIJA IN PREKMURJE</vt:lpstr>
      <vt:lpstr>PODNEBJE IN RASTLINSTVO</vt:lpstr>
      <vt:lpstr>NAJVEČJI REKI STA MURA IN DRAVA</vt:lpstr>
      <vt:lpstr>OBLIKA HIŠ</vt:lpstr>
      <vt:lpstr>NASELJA</vt:lpstr>
      <vt:lpstr>GOSPODARSTVO</vt:lpstr>
      <vt:lpstr>TURIZEM</vt:lpstr>
      <vt:lpstr>ZNAČILNOSTI IN ZANIMIVOSTI</vt:lpstr>
      <vt:lpstr>VIRI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2019-05-31T08:40:41Z</dcterms:created>
  <dcterms:modified xsi:type="dcterms:W3CDTF">2019-05-31T08:40:41Z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