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7559675" cy="10691813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162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>
            <a:extLst>
              <a:ext uri="{FF2B5EF4-FFF2-40B4-BE49-F238E27FC236}">
                <a16:creationId xmlns:a16="http://schemas.microsoft.com/office/drawing/2014/main" id="{9C19B904-B806-4921-8522-44D9079CF7A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sl-SI"/>
          </a:p>
        </p:txBody>
      </p:sp>
      <p:sp>
        <p:nvSpPr>
          <p:cNvPr id="3" name="Ograda datuma 2">
            <a:extLst>
              <a:ext uri="{FF2B5EF4-FFF2-40B4-BE49-F238E27FC236}">
                <a16:creationId xmlns:a16="http://schemas.microsoft.com/office/drawing/2014/main" id="{D32E2122-C340-4747-A1DF-FBBC5C53E003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sl-SI"/>
          </a:p>
        </p:txBody>
      </p:sp>
      <p:sp>
        <p:nvSpPr>
          <p:cNvPr id="4" name="Ograda noge 3">
            <a:extLst>
              <a:ext uri="{FF2B5EF4-FFF2-40B4-BE49-F238E27FC236}">
                <a16:creationId xmlns:a16="http://schemas.microsoft.com/office/drawing/2014/main" id="{E73E30F0-AA98-4592-B830-48251BF1B480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sl-SI"/>
          </a:p>
        </p:txBody>
      </p:sp>
      <p:sp>
        <p:nvSpPr>
          <p:cNvPr id="5" name="Ograda številke diapozitiva 4">
            <a:extLst>
              <a:ext uri="{FF2B5EF4-FFF2-40B4-BE49-F238E27FC236}">
                <a16:creationId xmlns:a16="http://schemas.microsoft.com/office/drawing/2014/main" id="{4F459C91-E009-4968-9834-2EB09F8A923E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r" hangingPunct="0">
              <a:defRPr sz="1400">
                <a:latin typeface="Calibri" panose="020F0502020204030204" pitchFamily="34" charset="0"/>
              </a:defRPr>
            </a:lvl1pPr>
          </a:lstStyle>
          <a:p>
            <a:fld id="{01D857DB-C762-441B-938A-1E29190E569E}" type="slidenum">
              <a:rPr lang="sl-SI" altLang="sl-SI"/>
              <a:pPr/>
              <a:t>‹#›</a:t>
            </a:fld>
            <a:endParaRPr lang="sl-SI" altLang="sl-SI"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grada stranske slike 1">
            <a:extLst>
              <a:ext uri="{FF2B5EF4-FFF2-40B4-BE49-F238E27FC236}">
                <a16:creationId xmlns:a16="http://schemas.microsoft.com/office/drawing/2014/main" id="{1DCA9136-E47C-4AF7-93E8-D263FBA5E9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" name="Ograda opomb 2">
            <a:extLst>
              <a:ext uri="{FF2B5EF4-FFF2-40B4-BE49-F238E27FC236}">
                <a16:creationId xmlns:a16="http://schemas.microsoft.com/office/drawing/2014/main" id="{4CF5F188-016E-4C3F-80FA-3102DC901B07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endParaRPr lang="sl-SI" noProof="0"/>
          </a:p>
        </p:txBody>
      </p:sp>
      <p:sp>
        <p:nvSpPr>
          <p:cNvPr id="4" name="Ograda glave 3">
            <a:extLst>
              <a:ext uri="{FF2B5EF4-FFF2-40B4-BE49-F238E27FC236}">
                <a16:creationId xmlns:a16="http://schemas.microsoft.com/office/drawing/2014/main" id="{6ECEDE95-2F32-4E6F-B966-4CD39DA6CE1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sl-SI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Ograda datuma 4">
            <a:extLst>
              <a:ext uri="{FF2B5EF4-FFF2-40B4-BE49-F238E27FC236}">
                <a16:creationId xmlns:a16="http://schemas.microsoft.com/office/drawing/2014/main" id="{06E1022B-367F-40B8-BC11-782707025125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sl-SI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B99FC9C0-CFDF-43A9-B750-D0E84240D67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sl-SI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7752DDDB-8E5D-41E4-BC7C-D7ACF12174E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hangingPunct="0">
              <a:defRPr sz="1400"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defRPr>
            </a:lvl1pPr>
          </a:lstStyle>
          <a:p>
            <a:fld id="{1DB00B55-B64A-4EFB-A374-7E3FC77848F6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30000"/>
      </a:spcBef>
      <a:spcAft>
        <a:spcPct val="0"/>
      </a:spcAft>
      <a:defRPr lang="sl-SI" sz="2000" kern="1200">
        <a:solidFill>
          <a:schemeClr val="tx1"/>
        </a:solidFill>
        <a:latin typeface="Arial" pitchFamily="18"/>
        <a:ea typeface="Microsoft YaHei" pitchFamily="2"/>
        <a:cs typeface="Mangal" pitchFamily="2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anose="020B0503020204020204" pitchFamily="34" charset="-122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anose="020B0503020204020204" pitchFamily="34" charset="-122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anose="020B0503020204020204" pitchFamily="34" charset="-122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43ED7DBE-72E7-429E-8B7B-C974A216903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3795" name="Ograda opomb 2">
            <a:extLst>
              <a:ext uri="{FF2B5EF4-FFF2-40B4-BE49-F238E27FC236}">
                <a16:creationId xmlns:a16="http://schemas.microsoft.com/office/drawing/2014/main" id="{B8A06E6D-B046-46EA-AF51-54BD8E49CC1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514A931E-53DE-4A66-909A-1BD84BB4A92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3011" name="Ograda opomb 2">
            <a:extLst>
              <a:ext uri="{FF2B5EF4-FFF2-40B4-BE49-F238E27FC236}">
                <a16:creationId xmlns:a16="http://schemas.microsoft.com/office/drawing/2014/main" id="{02E4BDF5-6C83-4BDB-9256-2983F70EA4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68C04A9B-8D8B-4BE6-B9D0-DB30B84D471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4035" name="Ograda opomb 2">
            <a:extLst>
              <a:ext uri="{FF2B5EF4-FFF2-40B4-BE49-F238E27FC236}">
                <a16:creationId xmlns:a16="http://schemas.microsoft.com/office/drawing/2014/main" id="{91351473-240B-4F87-BBB7-4A59690E9A2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E1852B7A-0C30-4474-BE49-1CE1802FE9D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5059" name="Ograda opomb 2">
            <a:extLst>
              <a:ext uri="{FF2B5EF4-FFF2-40B4-BE49-F238E27FC236}">
                <a16:creationId xmlns:a16="http://schemas.microsoft.com/office/drawing/2014/main" id="{C4DF50E9-E0B3-4016-9727-09741F79F0F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3E7884DF-3E25-43EB-BD22-7DC6FC7E643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6083" name="Ograda opomb 2">
            <a:extLst>
              <a:ext uri="{FF2B5EF4-FFF2-40B4-BE49-F238E27FC236}">
                <a16:creationId xmlns:a16="http://schemas.microsoft.com/office/drawing/2014/main" id="{36428925-3652-4128-B15B-DEEB44F1149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3A8A710B-AC58-4E56-840D-1F4E01BE723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7107" name="Ograda opomb 2">
            <a:extLst>
              <a:ext uri="{FF2B5EF4-FFF2-40B4-BE49-F238E27FC236}">
                <a16:creationId xmlns:a16="http://schemas.microsoft.com/office/drawing/2014/main" id="{DB142FFF-2C8F-4378-A4BC-6E6AB941F26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27E1D72E-73D4-4877-86D7-1C1108DD4A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8131" name="Ograda opomb 2">
            <a:extLst>
              <a:ext uri="{FF2B5EF4-FFF2-40B4-BE49-F238E27FC236}">
                <a16:creationId xmlns:a16="http://schemas.microsoft.com/office/drawing/2014/main" id="{99809F2C-C3D4-4881-A23B-3DA37FB80D1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6295A675-BF94-45BF-8402-541B3401106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9155" name="Ograda opomb 2">
            <a:extLst>
              <a:ext uri="{FF2B5EF4-FFF2-40B4-BE49-F238E27FC236}">
                <a16:creationId xmlns:a16="http://schemas.microsoft.com/office/drawing/2014/main" id="{F0C50F64-51EE-420A-8043-8ABF1F2420F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E32DC07F-D44F-4B53-9C3F-C7C3CCB89F7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0179" name="Ograda opomb 2">
            <a:extLst>
              <a:ext uri="{FF2B5EF4-FFF2-40B4-BE49-F238E27FC236}">
                <a16:creationId xmlns:a16="http://schemas.microsoft.com/office/drawing/2014/main" id="{5F13CAA7-F270-4DC1-9192-7FE90BDF4D1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292E8EA5-6E5E-4B5E-8975-08343A766A3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1203" name="Ograda opomb 2">
            <a:extLst>
              <a:ext uri="{FF2B5EF4-FFF2-40B4-BE49-F238E27FC236}">
                <a16:creationId xmlns:a16="http://schemas.microsoft.com/office/drawing/2014/main" id="{68A472DB-BB57-409A-B985-0657AE5757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05077BD1-5FB7-4D11-AE4D-DEF419786D1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2227" name="Ograda opomb 2">
            <a:extLst>
              <a:ext uri="{FF2B5EF4-FFF2-40B4-BE49-F238E27FC236}">
                <a16:creationId xmlns:a16="http://schemas.microsoft.com/office/drawing/2014/main" id="{76324DF9-5317-40D7-B97E-919F6E8CA30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94A5E9CB-A865-48E7-89B0-743B9534938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4819" name="Ograda opomb 2">
            <a:extLst>
              <a:ext uri="{FF2B5EF4-FFF2-40B4-BE49-F238E27FC236}">
                <a16:creationId xmlns:a16="http://schemas.microsoft.com/office/drawing/2014/main" id="{F9271786-1F1D-4341-AB34-D809DC27B78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B0BD9C4E-1EC7-4AEF-B1D6-E19883708F4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5843" name="Ograda opomb 2">
            <a:extLst>
              <a:ext uri="{FF2B5EF4-FFF2-40B4-BE49-F238E27FC236}">
                <a16:creationId xmlns:a16="http://schemas.microsoft.com/office/drawing/2014/main" id="{A2D309D5-5493-473F-945A-AE13E7E3381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C2A110FE-E4C0-42D2-A4A5-CD27B0F0717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6867" name="Ograda opomb 2">
            <a:extLst>
              <a:ext uri="{FF2B5EF4-FFF2-40B4-BE49-F238E27FC236}">
                <a16:creationId xmlns:a16="http://schemas.microsoft.com/office/drawing/2014/main" id="{6173A990-E4D2-4616-B24D-805C352E31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CE4AD89C-F86E-4132-905A-E00EFDF30EF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7891" name="Ograda opomb 2">
            <a:extLst>
              <a:ext uri="{FF2B5EF4-FFF2-40B4-BE49-F238E27FC236}">
                <a16:creationId xmlns:a16="http://schemas.microsoft.com/office/drawing/2014/main" id="{01CEB91D-63E9-4AA8-BE7B-EAF4262AE28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EC5AEB0A-A015-43A7-9C85-142EF4A8E79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8915" name="Ograda opomb 2">
            <a:extLst>
              <a:ext uri="{FF2B5EF4-FFF2-40B4-BE49-F238E27FC236}">
                <a16:creationId xmlns:a16="http://schemas.microsoft.com/office/drawing/2014/main" id="{339C7756-A505-4A45-90EC-07097585A73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8BA71072-0C9F-4502-8424-B31084952F0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9939" name="Ograda opomb 2">
            <a:extLst>
              <a:ext uri="{FF2B5EF4-FFF2-40B4-BE49-F238E27FC236}">
                <a16:creationId xmlns:a16="http://schemas.microsoft.com/office/drawing/2014/main" id="{F1D1538A-252A-438D-BF32-F92A423897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A930F417-00C3-4A62-B20D-EDBBE7A5345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0963" name="Ograda opomb 2">
            <a:extLst>
              <a:ext uri="{FF2B5EF4-FFF2-40B4-BE49-F238E27FC236}">
                <a16:creationId xmlns:a16="http://schemas.microsoft.com/office/drawing/2014/main" id="{4975985A-D88A-4C35-9CF0-338941E6F9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>
            <a:extLst>
              <a:ext uri="{FF2B5EF4-FFF2-40B4-BE49-F238E27FC236}">
                <a16:creationId xmlns:a16="http://schemas.microsoft.com/office/drawing/2014/main" id="{27B4BF3A-CC80-47AD-ACA2-5C0C382C9A0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1987" name="Ograda opomb 2">
            <a:extLst>
              <a:ext uri="{FF2B5EF4-FFF2-40B4-BE49-F238E27FC236}">
                <a16:creationId xmlns:a16="http://schemas.microsoft.com/office/drawing/2014/main" id="{A5CD3A8F-24FD-4007-837D-33E288F243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D184A6-D102-4BAA-BFFE-538AFBC4EABD}"/>
              </a:ext>
            </a:extLst>
          </p:cNvPr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38C8C9-BDB4-489B-84F2-D3638A58256B}"/>
              </a:ext>
            </a:extLst>
          </p:cNvPr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6" name="Date Placeholder 21">
            <a:extLst>
              <a:ext uri="{FF2B5EF4-FFF2-40B4-BE49-F238E27FC236}">
                <a16:creationId xmlns:a16="http://schemas.microsoft.com/office/drawing/2014/main" id="{7E29AE0E-D061-4701-998F-D792220A6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01308-2FF8-49B0-B96D-E4358354CAE9}" type="datetime1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D818BD0-F122-4276-AF2E-18DEC5953A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D4D831-2F5D-4F99-A40E-BF9230E4CBE5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8" name="Footer Placeholder 23">
            <a:extLst>
              <a:ext uri="{FF2B5EF4-FFF2-40B4-BE49-F238E27FC236}">
                <a16:creationId xmlns:a16="http://schemas.microsoft.com/office/drawing/2014/main" id="{E8D3AB8A-4AF8-4ECE-AE7B-52C6B398C0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1894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E39DA2-F989-4A76-8322-BA70DD700AB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FB67D1B-5673-4372-B957-CEDBA6CFD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04874-8422-4E30-8E74-6831F2A7947F}" type="datetime1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D70E9F-D1F2-4A2A-938D-2C491218F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7766E4-84DB-425D-A462-151ADBE08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DA31D-21A9-4AD4-B182-43A9D5B596F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31763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790105-C2C6-4D61-BBD0-F9FEA725ACC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CA16D9-238F-48EE-B61D-996DFA09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36333-9BF8-49D0-AF85-2BBABD7285EE}" type="datetime1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6117AD-7C88-445D-9B4D-ABC4192A0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48F68F-8EEB-4CA9-BD39-4838788F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A4FC8-FB56-4E4A-83FF-82EEE02803E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55199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E00C99-9403-462C-A11F-42916F2297A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8ACCF5B7-9E7E-4B6A-A966-4098292C1C2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F58BE-CFEB-4D88-BD2E-125BE09DEC2D}" type="datetime1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Slide Number Placeholder 18">
            <a:extLst>
              <a:ext uri="{FF2B5EF4-FFF2-40B4-BE49-F238E27FC236}">
                <a16:creationId xmlns:a16="http://schemas.microsoft.com/office/drawing/2014/main" id="{D727967E-0312-4483-8BEA-D672667C4CA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2D235C06-2268-4B83-AA83-3819DE2B689D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7" name="Footer Placeholder 20">
            <a:extLst>
              <a:ext uri="{FF2B5EF4-FFF2-40B4-BE49-F238E27FC236}">
                <a16:creationId xmlns:a16="http://schemas.microsoft.com/office/drawing/2014/main" id="{4221A8AC-F9BD-414B-AF54-C9FCCB84FA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61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5744C7-7D92-4988-90F0-7AC738DD309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7F981C-91AA-42D0-871D-D8794DFE93A0}"/>
              </a:ext>
            </a:extLst>
          </p:cNvPr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D3FA6-1900-411B-BBAC-DBF9DEB3A7DC}"/>
              </a:ext>
            </a:extLst>
          </p:cNvPr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7" name="Date Placeholder 15">
            <a:extLst>
              <a:ext uri="{FF2B5EF4-FFF2-40B4-BE49-F238E27FC236}">
                <a16:creationId xmlns:a16="http://schemas.microsoft.com/office/drawing/2014/main" id="{3F4BF014-4BC0-4871-8A50-3E926D0D6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A66D4-2518-41DC-82D4-13141AF6ACE8}" type="datetime1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8" name="Slide Number Placeholder 19">
            <a:extLst>
              <a:ext uri="{FF2B5EF4-FFF2-40B4-BE49-F238E27FC236}">
                <a16:creationId xmlns:a16="http://schemas.microsoft.com/office/drawing/2014/main" id="{52710810-C683-401D-A67A-53F260356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9C7A8D-0C6C-472F-B603-39E605B1F5D7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9" name="Footer Placeholder 20">
            <a:extLst>
              <a:ext uri="{FF2B5EF4-FFF2-40B4-BE49-F238E27FC236}">
                <a16:creationId xmlns:a16="http://schemas.microsoft.com/office/drawing/2014/main" id="{8223CC5C-49AE-41A7-9FF3-2C59416962F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298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77473A-E449-49CD-BB08-9E43793665E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6" name="Date Placeholder 19">
            <a:extLst>
              <a:ext uri="{FF2B5EF4-FFF2-40B4-BE49-F238E27FC236}">
                <a16:creationId xmlns:a16="http://schemas.microsoft.com/office/drawing/2014/main" id="{ECD0443B-8E0B-44B7-B174-715F8010BEF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6C251-1B29-4E10-B4C0-1046DAE7652E}" type="datetime1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0050A2FF-DCD1-4E29-ACCD-2C43F4F7A5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9B40323-CEB8-4CB2-8CD5-68A296DE7B93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8" name="Footer Placeholder 25">
            <a:extLst>
              <a:ext uri="{FF2B5EF4-FFF2-40B4-BE49-F238E27FC236}">
                <a16:creationId xmlns:a16="http://schemas.microsoft.com/office/drawing/2014/main" id="{1E4B6589-96AE-46D3-88F1-A70A3B9217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631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E98AF2-F2BB-49EE-A3EE-1A8167A091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8" name="Date Placeholder 19">
            <a:extLst>
              <a:ext uri="{FF2B5EF4-FFF2-40B4-BE49-F238E27FC236}">
                <a16:creationId xmlns:a16="http://schemas.microsoft.com/office/drawing/2014/main" id="{8A91BD10-4797-48CA-973C-84834D05B75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116C8-6045-4A66-A799-CFDD8D61CA98}" type="datetime1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9" name="Slide Number Placeholder 23">
            <a:extLst>
              <a:ext uri="{FF2B5EF4-FFF2-40B4-BE49-F238E27FC236}">
                <a16:creationId xmlns:a16="http://schemas.microsoft.com/office/drawing/2014/main" id="{ACFEE76D-5CCF-4DC0-AAEC-864712CFCE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83A2D369-E637-49CA-AA35-4949E998A75A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10" name="Footer Placeholder 28">
            <a:extLst>
              <a:ext uri="{FF2B5EF4-FFF2-40B4-BE49-F238E27FC236}">
                <a16:creationId xmlns:a16="http://schemas.microsoft.com/office/drawing/2014/main" id="{7AB7807F-6A45-4B10-B31A-02C9BC9C5EC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0584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C46B7F-567B-408A-AC96-751E051ACDC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50F7D5D1-CE70-4A2B-BC7C-8ABAD542A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DB078-ED55-4092-994B-CB7090CFEB79}" type="datetime1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21947F68-A5BC-4835-B4D1-BE1AF9C756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3979F4-AD11-43CF-8B17-CDB35A0B383E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6" name="Footer Placeholder 17">
            <a:extLst>
              <a:ext uri="{FF2B5EF4-FFF2-40B4-BE49-F238E27FC236}">
                <a16:creationId xmlns:a16="http://schemas.microsoft.com/office/drawing/2014/main" id="{0D7D3833-81A0-40B4-88EB-3B431EE1F3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1733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AB7AE0-BB03-4611-BC44-5AA574159B4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AFA2BB15-C1C0-47DA-AA85-C41309C58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A7B39-4D69-4B6F-80E2-20C6EF18D446}" type="datetime1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A3948609-CD30-442B-9561-D2AC00243A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82455B-78AB-408A-B671-BEBF3EFC0A09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5" name="Footer Placeholder 12">
            <a:extLst>
              <a:ext uri="{FF2B5EF4-FFF2-40B4-BE49-F238E27FC236}">
                <a16:creationId xmlns:a16="http://schemas.microsoft.com/office/drawing/2014/main" id="{AA5F3004-7813-4492-A31A-F7996D7538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6400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DC5D6F-78F1-4587-A681-63603F20326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4AC1DB-9FDD-4AB4-BD18-0B75FCA71CB6}"/>
              </a:ext>
            </a:extLst>
          </p:cNvPr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34913B-25A6-43FF-9EA1-DD3077907BAF}"/>
              </a:ext>
            </a:extLst>
          </p:cNvPr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9E65AB49-45B7-45C4-82D2-578568E67C7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95414-82FA-4CDE-8872-85F65BCDEEE0}" type="datetime1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2689D677-C04F-4CA6-8816-501FFD3A02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BFFB7AD-CAF2-4AF0-BB6A-49F5634C2C29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10" name="Footer Placeholder 19">
            <a:extLst>
              <a:ext uri="{FF2B5EF4-FFF2-40B4-BE49-F238E27FC236}">
                <a16:creationId xmlns:a16="http://schemas.microsoft.com/office/drawing/2014/main" id="{7EB5EADC-977B-4343-BA3A-7318A1FED48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2343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2A10E0-52A7-4913-97A8-AFB1B8219FB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FCCD4F-C2E2-4617-888D-CAFC524EDE2B}"/>
              </a:ext>
            </a:extLst>
          </p:cNvPr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BC0B20-CE5A-4883-8944-25E46FC22917}"/>
              </a:ext>
            </a:extLst>
          </p:cNvPr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BF284A6C-3914-4FE0-B9D9-7FB0C261CB6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3D9FC-32C9-405D-87A4-F72026638FAB}" type="datetime1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104D84DD-343C-4F6B-8722-B9146B714DC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504D89E1-BB8B-471F-BF62-65971B99B0FF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B2B37508-4359-4B2E-87BE-18F530F7203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5423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11E93C5-593A-41EC-BC5F-419BA952E5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  <a:endParaRPr lang="en-US" alt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0030E-E395-4D84-B68A-A84C6146C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B4E4D-7E36-4B2B-A8EF-FBABD5E12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 smtClean="0">
                <a:solidFill>
                  <a:schemeClr val="tx1">
                    <a:alpha val="6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759F51-7281-4C5E-8E5E-B024B4CA08F4}" type="datetime1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9737A-A4B4-4A77-A801-8F7A1388E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 i="1">
                <a:solidFill>
                  <a:schemeClr val="tx1">
                    <a:alpha val="6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56DB8-E092-470E-B179-DF9AD1625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fld id="{3094CB64-1179-4596-92B9-9D3E2FEABD66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fontAlgn="base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  <a:cs typeface="Tunga" panose="020B0502040204020203" pitchFamily="34" charset="0"/>
        </a:defRPr>
      </a:lvl2pPr>
      <a:lvl3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  <a:cs typeface="Tunga" panose="020B0502040204020203" pitchFamily="34" charset="0"/>
        </a:defRPr>
      </a:lvl3pPr>
      <a:lvl4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  <a:cs typeface="Tunga" panose="020B0502040204020203" pitchFamily="34" charset="0"/>
        </a:defRPr>
      </a:lvl4pPr>
      <a:lvl5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  <a:cs typeface="Tunga" panose="020B0502040204020203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  <a:cs typeface="Tunga" panose="020B0502040204020203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  <a:cs typeface="Tunga" panose="020B0502040204020203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  <a:cs typeface="Tunga" panose="020B0502040204020203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  <a:cs typeface="Tunga" panose="020B0502040204020203" pitchFamily="34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buClr>
          <a:srgbClr val="838995"/>
        </a:buClr>
        <a:buFont typeface="Arial" panose="020B0604020202020204" pitchFamily="34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crypted-tbn0.gstatic.com/images?q=tbn:ANd9GcTMY5Uq8zcO09HNPohi-LRq0F2B8Neov7KNgE443MChMrht-bup5iNoZA" TargetMode="External"/><Relationship Id="rId7" Type="http://schemas.openxmlformats.org/officeDocument/2006/relationships/hyperlink" Target="http://www.goprekmurje.si/slo/kulinarika/pijaca/vina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ngelfire.com/wv/triona/Triona_slo.htm" TargetMode="External"/><Relationship Id="rId5" Type="http://schemas.openxmlformats.org/officeDocument/2006/relationships/hyperlink" Target="http://dijaski.net/search?q=PANONSKI+SVET" TargetMode="External"/><Relationship Id="rId4" Type="http://schemas.openxmlformats.org/officeDocument/2006/relationships/hyperlink" Target="http://ucedocs.osbp.si/mpulk/docs/www/PANONSKE/podnebje.html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l.wikipedia.org/wiki/Grad_Ptuj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sl.wikipedia.org/wiki/Maribor" TargetMode="External"/><Relationship Id="rId4" Type="http://schemas.openxmlformats.org/officeDocument/2006/relationships/hyperlink" Target="https://www.google.si/search?q=maribor&amp;source=lnms&amp;tbm=isch&amp;sa=X&amp;ei=HlK9UvLwLYrZsgaExIDIAg&amp;sqi=2&amp;ved=0CAcQ_AUoAQ&amp;biw=1024&amp;bih=643#q=maribor+zgodovina&amp;tbm=isch&amp;facrc=_&amp;imgdii=_&amp;imgrc=T_HY1wCjIiu0rM%3A%3B7mGYVr3n2BgSyM%3Bhttp%253A%252F%252Fwww.zgdmaribor.si%252Fslike%252FMaribor%252Fveduta%252520Maribora%2525201.jpg%3Bhttp%253A%252F%252Fwww.zgdmaribor.si%252Fpovezave.html%3B448%3B30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NONSKI S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slov 2">
            <a:extLst>
              <a:ext uri="{FF2B5EF4-FFF2-40B4-BE49-F238E27FC236}">
                <a16:creationId xmlns:a16="http://schemas.microsoft.com/office/drawing/2014/main" id="{DE355CC3-EE11-4FAB-A843-CF8180D34DF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2895600"/>
            <a:ext cx="4362450" cy="1368425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 fontAlgn="auto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lang="sl-SI" sz="4000">
                <a:cs typeface="Tunga" pitchFamily="2"/>
              </a:rPr>
              <a:t> </a:t>
            </a:r>
            <a:endParaRPr lang="sl-SI" sz="4000" dirty="0">
              <a:cs typeface="Tunga" pitchFamily="2"/>
            </a:endParaRP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78E0839A-DFA1-4B08-A8FF-016BDC65612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8913"/>
            <a:ext cx="4175125" cy="2725737"/>
          </a:xfrm>
        </p:spPr>
        <p:txBody>
          <a:bodyPr rtlCol="0"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>
              <a:spcAft>
                <a:spcPts val="0"/>
              </a:spcAft>
              <a:buFont typeface="StarSymbol"/>
              <a:buNone/>
              <a:defRPr/>
            </a:pPr>
            <a:r>
              <a:rPr lang="sl-SI" sz="4900" dirty="0">
                <a:solidFill>
                  <a:srgbClr val="92D050"/>
                </a:solidFill>
              </a:rPr>
              <a:t>PANONSKI SVET</a:t>
            </a:r>
            <a:br>
              <a:rPr lang="sl-SI" sz="5300" dirty="0"/>
            </a:br>
            <a:br>
              <a:rPr lang="sl-SI" sz="4800" dirty="0"/>
            </a:br>
            <a:endParaRPr lang="sl-SI" sz="4800" dirty="0"/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1A688437-92A7-486F-9669-71C079333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4749800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B1AF0AB8-02C8-46A8-90D8-3A890A16C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452813"/>
            <a:ext cx="4760913" cy="3165475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3">
            <a:extLst>
              <a:ext uri="{FF2B5EF4-FFF2-40B4-BE49-F238E27FC236}">
                <a16:creationId xmlns:a16="http://schemas.microsoft.com/office/drawing/2014/main" id="{27744AF0-14EB-481F-8B53-BBFBCAE5B59A}"/>
              </a:ext>
            </a:extLst>
          </p:cNvPr>
          <p:cNvSpPr/>
          <p:nvPr/>
        </p:nvSpPr>
        <p:spPr>
          <a:xfrm>
            <a:off x="5148263" y="4751388"/>
            <a:ext cx="2519362" cy="3635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1: griči in ravnine</a:t>
            </a:r>
          </a:p>
        </p:txBody>
      </p:sp>
      <p:sp>
        <p:nvSpPr>
          <p:cNvPr id="7" name="PoljeZBesedilom 4">
            <a:extLst>
              <a:ext uri="{FF2B5EF4-FFF2-40B4-BE49-F238E27FC236}">
                <a16:creationId xmlns:a16="http://schemas.microsoft.com/office/drawing/2014/main" id="{94121A17-9FFF-4533-BAF9-21B4630D0A2B}"/>
              </a:ext>
            </a:extLst>
          </p:cNvPr>
          <p:cNvSpPr/>
          <p:nvPr/>
        </p:nvSpPr>
        <p:spPr>
          <a:xfrm>
            <a:off x="755650" y="6524625"/>
            <a:ext cx="3240088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2: griči in vasica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MLIN NA M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grada vsebine 1">
            <a:extLst>
              <a:ext uri="{FF2B5EF4-FFF2-40B4-BE49-F238E27FC236}">
                <a16:creationId xmlns:a16="http://schemas.microsoft.com/office/drawing/2014/main" id="{F3C9CE46-C9CA-4DDE-9F49-27927AAF1B15}"/>
              </a:ext>
            </a:extLst>
          </p:cNvPr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7680325" cy="4722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BABINČEV MLIN</a:t>
            </a:r>
          </a:p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VEČKRAT OBNOVLJEN</a:t>
            </a:r>
          </a:p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MLEJEJO ŽITA IN MOKO</a:t>
            </a:r>
          </a:p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PLAVAJOČI MLIN</a:t>
            </a:r>
          </a:p>
          <a:p>
            <a:pPr>
              <a:buSzPct val="45000"/>
              <a:buFont typeface="StarSymbol"/>
              <a:buNone/>
            </a:pPr>
            <a:endParaRPr lang="sl-SI" altLang="sl-SI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2531" name="Naslov 2">
            <a:extLst>
              <a:ext uri="{FF2B5EF4-FFF2-40B4-BE49-F238E27FC236}">
                <a16:creationId xmlns:a16="http://schemas.microsoft.com/office/drawing/2014/main" id="{B5221A3B-157D-44E2-9AA1-02313A4582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680325" cy="1066800"/>
          </a:xfrm>
        </p:spPr>
        <p:txBody>
          <a:bodyPr/>
          <a:lstStyle/>
          <a:p>
            <a:pPr>
              <a:buSzPct val="45000"/>
              <a:buFont typeface="StarSymbol"/>
              <a:buNone/>
            </a:pPr>
            <a:r>
              <a:rPr lang="sl-SI" altLang="sl-SI">
                <a:cs typeface="Tunga" panose="020B0502040204020203" pitchFamily="34" charset="0"/>
              </a:rPr>
              <a:t>MLIN NA MURI</a:t>
            </a:r>
          </a:p>
        </p:txBody>
      </p:sp>
      <p:pic>
        <p:nvPicPr>
          <p:cNvPr id="22532" name="Picture 2">
            <a:extLst>
              <a:ext uri="{FF2B5EF4-FFF2-40B4-BE49-F238E27FC236}">
                <a16:creationId xmlns:a16="http://schemas.microsoft.com/office/drawing/2014/main" id="{F570C867-E1DF-4857-9B95-CD30EC9F6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2863850"/>
            <a:ext cx="5808662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uščica dol 3">
            <a:extLst>
              <a:ext uri="{FF2B5EF4-FFF2-40B4-BE49-F238E27FC236}">
                <a16:creationId xmlns:a16="http://schemas.microsoft.com/office/drawing/2014/main" id="{874AF1DD-2D8D-4ED1-8611-AA63908B8BBA}"/>
              </a:ext>
            </a:extLst>
          </p:cNvPr>
          <p:cNvSpPr/>
          <p:nvPr/>
        </p:nvSpPr>
        <p:spPr>
          <a:xfrm rot="4758000">
            <a:off x="7300913" y="4056063"/>
            <a:ext cx="209550" cy="74295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B2BDC1"/>
          </a:solidFill>
          <a:ln w="19080">
            <a:solidFill>
              <a:srgbClr val="838B8E"/>
            </a:solidFill>
            <a:prstDash val="solid"/>
          </a:ln>
        </p:spPr>
        <p:txBody>
          <a:bodyPr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PoljeZBesedilom 4">
            <a:extLst>
              <a:ext uri="{FF2B5EF4-FFF2-40B4-BE49-F238E27FC236}">
                <a16:creationId xmlns:a16="http://schemas.microsoft.com/office/drawing/2014/main" id="{CE9BD6BB-C5F6-4935-8C3E-D27827992802}"/>
              </a:ext>
            </a:extLst>
          </p:cNvPr>
          <p:cNvSpPr/>
          <p:nvPr/>
        </p:nvSpPr>
        <p:spPr>
          <a:xfrm>
            <a:off x="7812088" y="4254500"/>
            <a:ext cx="863600" cy="5175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400" dirty="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VODNO KOLO</a:t>
            </a:r>
          </a:p>
        </p:txBody>
      </p:sp>
      <p:sp>
        <p:nvSpPr>
          <p:cNvPr id="8" name="Leva puščica 6">
            <a:extLst>
              <a:ext uri="{FF2B5EF4-FFF2-40B4-BE49-F238E27FC236}">
                <a16:creationId xmlns:a16="http://schemas.microsoft.com/office/drawing/2014/main" id="{F0181460-4958-46FB-8B85-C317FFB0D1D1}"/>
              </a:ext>
            </a:extLst>
          </p:cNvPr>
          <p:cNvSpPr/>
          <p:nvPr/>
        </p:nvSpPr>
        <p:spPr>
          <a:xfrm rot="1984800">
            <a:off x="6513513" y="5903913"/>
            <a:ext cx="863600" cy="287337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21600 f7 1"/>
              <a:gd name="f17" fmla="*/ f12 f11 1"/>
              <a:gd name="f18" fmla="*/ f13 f8 1"/>
              <a:gd name="f19" fmla="*/ f11 f8 1"/>
              <a:gd name="f20" fmla="*/ f17 1 10800"/>
              <a:gd name="f21" fmla="+- f12 0 f20"/>
              <a:gd name="f22" fmla="*/ f21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19" r="f16" b="f18"/>
            <a:pathLst>
              <a:path w="21600" h="21600">
                <a:moveTo>
                  <a:pt x="f5" y="f11"/>
                </a:moveTo>
                <a:lnTo>
                  <a:pt x="f12" y="f11"/>
                </a:lnTo>
                <a:lnTo>
                  <a:pt x="f12" y="f4"/>
                </a:lnTo>
                <a:lnTo>
                  <a:pt x="f4" y="f6"/>
                </a:lnTo>
                <a:lnTo>
                  <a:pt x="f12" y="f5"/>
                </a:lnTo>
                <a:lnTo>
                  <a:pt x="f12" y="f13"/>
                </a:lnTo>
                <a:lnTo>
                  <a:pt x="f5" y="f13"/>
                </a:lnTo>
                <a:close/>
              </a:path>
            </a:pathLst>
          </a:custGeom>
          <a:solidFill>
            <a:srgbClr val="B2BDC1"/>
          </a:solidFill>
          <a:ln w="19080">
            <a:solidFill>
              <a:srgbClr val="838B8E"/>
            </a:solidFill>
            <a:prstDash val="solid"/>
          </a:ln>
        </p:spPr>
        <p:txBody>
          <a:bodyPr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9" name="PoljeZBesedilom 7">
            <a:extLst>
              <a:ext uri="{FF2B5EF4-FFF2-40B4-BE49-F238E27FC236}">
                <a16:creationId xmlns:a16="http://schemas.microsoft.com/office/drawing/2014/main" id="{D683C853-CE3D-4DB6-9708-25D8AA446444}"/>
              </a:ext>
            </a:extLst>
          </p:cNvPr>
          <p:cNvSpPr/>
          <p:nvPr/>
        </p:nvSpPr>
        <p:spPr>
          <a:xfrm>
            <a:off x="7308850" y="6165850"/>
            <a:ext cx="1006475" cy="455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200" dirty="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VODNA ČOLNA</a:t>
            </a:r>
          </a:p>
        </p:txBody>
      </p:sp>
      <p:sp>
        <p:nvSpPr>
          <p:cNvPr id="10" name="PoljeZBesedilom 8">
            <a:extLst>
              <a:ext uri="{FF2B5EF4-FFF2-40B4-BE49-F238E27FC236}">
                <a16:creationId xmlns:a16="http://schemas.microsoft.com/office/drawing/2014/main" id="{872909AA-2A7D-4BC5-9226-DB4DFB6328CE}"/>
              </a:ext>
            </a:extLst>
          </p:cNvPr>
          <p:cNvSpPr/>
          <p:nvPr/>
        </p:nvSpPr>
        <p:spPr>
          <a:xfrm>
            <a:off x="4975225" y="6489700"/>
            <a:ext cx="4187825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 18: mlin na Muri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TUJ in PTUJSKI G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slov 2">
            <a:extLst>
              <a:ext uri="{FF2B5EF4-FFF2-40B4-BE49-F238E27FC236}">
                <a16:creationId xmlns:a16="http://schemas.microsoft.com/office/drawing/2014/main" id="{19E55859-457B-4E30-8F00-81E8DA678F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680325" cy="1066800"/>
          </a:xfrm>
        </p:spPr>
        <p:txBody>
          <a:bodyPr/>
          <a:lstStyle/>
          <a:p>
            <a:pPr>
              <a:buSzPct val="45000"/>
              <a:buFont typeface="StarSymbol"/>
              <a:buNone/>
            </a:pPr>
            <a:r>
              <a:rPr lang="sl-SI" altLang="sl-SI">
                <a:cs typeface="Tunga" panose="020B0502040204020203" pitchFamily="34" charset="0"/>
              </a:rPr>
              <a:t>PTUJ in PTUJSKI GRAD</a:t>
            </a:r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D17D3616-D779-42DE-BF40-F14D39F3C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4052888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uščica dol 3">
            <a:extLst>
              <a:ext uri="{FF2B5EF4-FFF2-40B4-BE49-F238E27FC236}">
                <a16:creationId xmlns:a16="http://schemas.microsoft.com/office/drawing/2014/main" id="{0DFDAC72-B417-4DA7-A512-98508387B073}"/>
              </a:ext>
            </a:extLst>
          </p:cNvPr>
          <p:cNvSpPr/>
          <p:nvPr/>
        </p:nvSpPr>
        <p:spPr>
          <a:xfrm rot="1974600">
            <a:off x="2847975" y="4051300"/>
            <a:ext cx="287338" cy="107950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56A8FC"/>
          </a:solidFill>
          <a:ln w="19080">
            <a:solidFill>
              <a:srgbClr val="838B8E"/>
            </a:solidFill>
            <a:prstDash val="solid"/>
          </a:ln>
        </p:spPr>
        <p:txBody>
          <a:bodyPr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8292DEA9-9EB1-4C1C-8473-23473F5CF367}"/>
              </a:ext>
            </a:extLst>
          </p:cNvPr>
          <p:cNvSpPr/>
          <p:nvPr/>
        </p:nvSpPr>
        <p:spPr>
          <a:xfrm>
            <a:off x="1979613" y="5013325"/>
            <a:ext cx="1223962" cy="50323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19080">
            <a:solidFill>
              <a:srgbClr val="FF0000"/>
            </a:solidFill>
            <a:prstDash val="solid"/>
          </a:ln>
        </p:spPr>
        <p:txBody>
          <a:bodyPr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A8151CA-606D-46B9-894C-70BF40E15401}"/>
              </a:ext>
            </a:extLst>
          </p:cNvPr>
          <p:cNvSpPr/>
          <p:nvPr/>
        </p:nvSpPr>
        <p:spPr>
          <a:xfrm>
            <a:off x="2987675" y="3867150"/>
            <a:ext cx="1152525" cy="2508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5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PTUJSKI GRAD</a:t>
            </a:r>
          </a:p>
        </p:txBody>
      </p:sp>
      <p:pic>
        <p:nvPicPr>
          <p:cNvPr id="23559" name="Picture 3">
            <a:extLst>
              <a:ext uri="{FF2B5EF4-FFF2-40B4-BE49-F238E27FC236}">
                <a16:creationId xmlns:a16="http://schemas.microsoft.com/office/drawing/2014/main" id="{7F60A7A8-D3B1-40E8-8178-CE4237F8A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963988"/>
            <a:ext cx="3870325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4">
            <a:extLst>
              <a:ext uri="{FF2B5EF4-FFF2-40B4-BE49-F238E27FC236}">
                <a16:creationId xmlns:a16="http://schemas.microsoft.com/office/drawing/2014/main" id="{1DC2BD7D-8252-4092-8DA9-7D5E9C1D1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jeZBesedilom 6">
            <a:extLst>
              <a:ext uri="{FF2B5EF4-FFF2-40B4-BE49-F238E27FC236}">
                <a16:creationId xmlns:a16="http://schemas.microsoft.com/office/drawing/2014/main" id="{5D86F360-E604-4590-824E-9173566540C3}"/>
              </a:ext>
            </a:extLst>
          </p:cNvPr>
          <p:cNvSpPr/>
          <p:nvPr/>
        </p:nvSpPr>
        <p:spPr>
          <a:xfrm>
            <a:off x="179388" y="1412875"/>
            <a:ext cx="7777162" cy="14620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NAJSTAREJŠE SLOVENSKO MESTO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NAREDILI IN OBNAVLJALI RIMLJANI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RIMLJANI DALI IME  POETOVIJA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GRAD JE BIL UTRBA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  <a:latin typeface="Corbel" pitchFamily="18"/>
              <a:ea typeface="Microsoft YaHei" pitchFamily="2"/>
              <a:cs typeface="Mangal" pitchFamily="2"/>
            </a:endParaRPr>
          </a:p>
        </p:txBody>
      </p:sp>
      <p:pic>
        <p:nvPicPr>
          <p:cNvPr id="23562" name="Picture 5">
            <a:extLst>
              <a:ext uri="{FF2B5EF4-FFF2-40B4-BE49-F238E27FC236}">
                <a16:creationId xmlns:a16="http://schemas.microsoft.com/office/drawing/2014/main" id="{2AB416CB-2A58-4357-96A7-6E2057B3F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1123950"/>
            <a:ext cx="3176587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eva puščica 9">
            <a:extLst>
              <a:ext uri="{FF2B5EF4-FFF2-40B4-BE49-F238E27FC236}">
                <a16:creationId xmlns:a16="http://schemas.microsoft.com/office/drawing/2014/main" id="{8BE29E89-D4C0-416B-9C71-9E1A46FA09F7}"/>
              </a:ext>
            </a:extLst>
          </p:cNvPr>
          <p:cNvSpPr/>
          <p:nvPr/>
        </p:nvSpPr>
        <p:spPr>
          <a:xfrm rot="20067779">
            <a:off x="1843088" y="6026150"/>
            <a:ext cx="2592387" cy="287338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21600 f7 1"/>
              <a:gd name="f17" fmla="*/ f12 f11 1"/>
              <a:gd name="f18" fmla="*/ f13 f8 1"/>
              <a:gd name="f19" fmla="*/ f11 f8 1"/>
              <a:gd name="f20" fmla="*/ f17 1 10800"/>
              <a:gd name="f21" fmla="+- f12 0 f20"/>
              <a:gd name="f22" fmla="*/ f21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19" r="f16" b="f18"/>
            <a:pathLst>
              <a:path w="21600" h="21600">
                <a:moveTo>
                  <a:pt x="f5" y="f11"/>
                </a:moveTo>
                <a:lnTo>
                  <a:pt x="f12" y="f11"/>
                </a:lnTo>
                <a:lnTo>
                  <a:pt x="f12" y="f4"/>
                </a:lnTo>
                <a:lnTo>
                  <a:pt x="f4" y="f6"/>
                </a:lnTo>
                <a:lnTo>
                  <a:pt x="f12" y="f5"/>
                </a:lnTo>
                <a:lnTo>
                  <a:pt x="f12" y="f13"/>
                </a:lnTo>
                <a:lnTo>
                  <a:pt x="f5" y="f13"/>
                </a:lnTo>
                <a:close/>
              </a:path>
            </a:pathLst>
          </a:custGeom>
          <a:solidFill>
            <a:srgbClr val="74B6F9"/>
          </a:solidFill>
          <a:ln w="19080">
            <a:solidFill>
              <a:srgbClr val="838B8E"/>
            </a:solidFill>
            <a:prstDash val="solid"/>
          </a:ln>
        </p:spPr>
        <p:txBody>
          <a:bodyPr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2" name="Leva puščica 10">
            <a:extLst>
              <a:ext uri="{FF2B5EF4-FFF2-40B4-BE49-F238E27FC236}">
                <a16:creationId xmlns:a16="http://schemas.microsoft.com/office/drawing/2014/main" id="{61FA8413-A4B7-401D-BC39-744772F2544D}"/>
              </a:ext>
            </a:extLst>
          </p:cNvPr>
          <p:cNvSpPr/>
          <p:nvPr/>
        </p:nvSpPr>
        <p:spPr>
          <a:xfrm rot="10611000">
            <a:off x="5180013" y="3133725"/>
            <a:ext cx="2366962" cy="360363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21600 f7 1"/>
              <a:gd name="f17" fmla="*/ f12 f11 1"/>
              <a:gd name="f18" fmla="*/ f13 f8 1"/>
              <a:gd name="f19" fmla="*/ f11 f8 1"/>
              <a:gd name="f20" fmla="*/ f17 1 10800"/>
              <a:gd name="f21" fmla="+- f12 0 f20"/>
              <a:gd name="f22" fmla="*/ f21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19" r="f16" b="f18"/>
            <a:pathLst>
              <a:path w="21600" h="21600">
                <a:moveTo>
                  <a:pt x="f5" y="f11"/>
                </a:moveTo>
                <a:lnTo>
                  <a:pt x="f12" y="f11"/>
                </a:lnTo>
                <a:lnTo>
                  <a:pt x="f12" y="f4"/>
                </a:lnTo>
                <a:lnTo>
                  <a:pt x="f4" y="f6"/>
                </a:lnTo>
                <a:lnTo>
                  <a:pt x="f12" y="f5"/>
                </a:lnTo>
                <a:lnTo>
                  <a:pt x="f12" y="f13"/>
                </a:lnTo>
                <a:lnTo>
                  <a:pt x="f5" y="f13"/>
                </a:lnTo>
                <a:close/>
              </a:path>
            </a:pathLst>
          </a:custGeom>
          <a:solidFill>
            <a:srgbClr val="74B6F9"/>
          </a:solidFill>
          <a:ln w="19080">
            <a:solidFill>
              <a:srgbClr val="838B8E"/>
            </a:solidFill>
            <a:prstDash val="solid"/>
          </a:ln>
        </p:spPr>
        <p:txBody>
          <a:bodyPr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3" name="PoljeZBesedilom 11">
            <a:extLst>
              <a:ext uri="{FF2B5EF4-FFF2-40B4-BE49-F238E27FC236}">
                <a16:creationId xmlns:a16="http://schemas.microsoft.com/office/drawing/2014/main" id="{E5D95C67-A56C-45AD-89D3-2DF554C0DA7B}"/>
              </a:ext>
            </a:extLst>
          </p:cNvPr>
          <p:cNvSpPr/>
          <p:nvPr/>
        </p:nvSpPr>
        <p:spPr>
          <a:xfrm>
            <a:off x="4667250" y="3389313"/>
            <a:ext cx="1079500" cy="4556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20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PTUJSKO JEZERO</a:t>
            </a:r>
          </a:p>
        </p:txBody>
      </p:sp>
      <p:sp>
        <p:nvSpPr>
          <p:cNvPr id="14" name="PoljeZBesedilom 1">
            <a:extLst>
              <a:ext uri="{FF2B5EF4-FFF2-40B4-BE49-F238E27FC236}">
                <a16:creationId xmlns:a16="http://schemas.microsoft.com/office/drawing/2014/main" id="{2EA25F9E-F671-48BB-9352-E80DFF7FB291}"/>
              </a:ext>
            </a:extLst>
          </p:cNvPr>
          <p:cNvSpPr/>
          <p:nvPr/>
        </p:nvSpPr>
        <p:spPr>
          <a:xfrm>
            <a:off x="6516688" y="2566988"/>
            <a:ext cx="2627312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19:Ptujsko jezero</a:t>
            </a:r>
          </a:p>
        </p:txBody>
      </p:sp>
      <p:sp>
        <p:nvSpPr>
          <p:cNvPr id="15" name="PoljeZBesedilom 7">
            <a:extLst>
              <a:ext uri="{FF2B5EF4-FFF2-40B4-BE49-F238E27FC236}">
                <a16:creationId xmlns:a16="http://schemas.microsoft.com/office/drawing/2014/main" id="{3582369E-FDA3-4C76-95C6-1B5FD066CFBF}"/>
              </a:ext>
            </a:extLst>
          </p:cNvPr>
          <p:cNvSpPr/>
          <p:nvPr/>
        </p:nvSpPr>
        <p:spPr>
          <a:xfrm>
            <a:off x="5292725" y="3963988"/>
            <a:ext cx="3216275" cy="3635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20: mesto Ptuj</a:t>
            </a:r>
          </a:p>
        </p:txBody>
      </p:sp>
      <p:sp>
        <p:nvSpPr>
          <p:cNvPr id="16" name="PoljeZBesedilom 8">
            <a:extLst>
              <a:ext uri="{FF2B5EF4-FFF2-40B4-BE49-F238E27FC236}">
                <a16:creationId xmlns:a16="http://schemas.microsoft.com/office/drawing/2014/main" id="{0C386ECA-C124-493A-8753-FC734548DC9B}"/>
              </a:ext>
            </a:extLst>
          </p:cNvPr>
          <p:cNvSpPr/>
          <p:nvPr/>
        </p:nvSpPr>
        <p:spPr>
          <a:xfrm>
            <a:off x="0" y="6308725"/>
            <a:ext cx="3203575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21:grad Ptuj</a:t>
            </a:r>
          </a:p>
        </p:txBody>
      </p:sp>
      <p:sp>
        <p:nvSpPr>
          <p:cNvPr id="17" name="PoljeZBesedilom 12">
            <a:extLst>
              <a:ext uri="{FF2B5EF4-FFF2-40B4-BE49-F238E27FC236}">
                <a16:creationId xmlns:a16="http://schemas.microsoft.com/office/drawing/2014/main" id="{C4DBBB3C-D4D0-4FA8-843C-046E513CF2CF}"/>
              </a:ext>
            </a:extLst>
          </p:cNvPr>
          <p:cNvSpPr/>
          <p:nvPr/>
        </p:nvSpPr>
        <p:spPr>
          <a:xfrm>
            <a:off x="6245225" y="711200"/>
            <a:ext cx="2243138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22: Ptuski grb</a:t>
            </a:r>
          </a:p>
        </p:txBody>
      </p:sp>
      <p:sp>
        <p:nvSpPr>
          <p:cNvPr id="23570" name="PoljeZBesedilom 17">
            <a:extLst>
              <a:ext uri="{FF2B5EF4-FFF2-40B4-BE49-F238E27FC236}">
                <a16:creationId xmlns:a16="http://schemas.microsoft.com/office/drawing/2014/main" id="{A88E6E43-859E-4697-921D-5563B0BFA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388" y="5373688"/>
            <a:ext cx="1281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sl-SI" altLang="sl-SI" sz="1200"/>
              <a:t>PTUJSKO JEZERO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REKMURSKA GIBANIC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grada vsebine 1">
            <a:extLst>
              <a:ext uri="{FF2B5EF4-FFF2-40B4-BE49-F238E27FC236}">
                <a16:creationId xmlns:a16="http://schemas.microsoft.com/office/drawing/2014/main" id="{3B261B39-4350-4508-BB49-642AE15CA746}"/>
              </a:ext>
            </a:extLst>
          </p:cNvPr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7680325" cy="4722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SPECIALTETA</a:t>
            </a:r>
          </a:p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JE IZ ŠTIRJIH NADEVOV</a:t>
            </a:r>
          </a:p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TESTA</a:t>
            </a:r>
          </a:p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SLADICA</a:t>
            </a:r>
          </a:p>
          <a:p>
            <a:pPr>
              <a:buSzPct val="45000"/>
              <a:buFont typeface="StarSymbol"/>
              <a:buNone/>
            </a:pPr>
            <a:endParaRPr lang="sl-SI" altLang="sl-SI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4579" name="Naslov 2">
            <a:extLst>
              <a:ext uri="{FF2B5EF4-FFF2-40B4-BE49-F238E27FC236}">
                <a16:creationId xmlns:a16="http://schemas.microsoft.com/office/drawing/2014/main" id="{BB282451-758D-4A41-A445-FC378B3FDE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680325" cy="1066800"/>
          </a:xfrm>
        </p:spPr>
        <p:txBody>
          <a:bodyPr/>
          <a:lstStyle/>
          <a:p>
            <a:pPr>
              <a:buSzPct val="45000"/>
              <a:buFont typeface="StarSymbol"/>
              <a:buNone/>
            </a:pPr>
            <a:r>
              <a:rPr lang="sl-SI" altLang="sl-SI">
                <a:cs typeface="Tunga" panose="020B0502040204020203" pitchFamily="34" charset="0"/>
              </a:rPr>
              <a:t>PREKMURSKA GIBANICA</a:t>
            </a:r>
          </a:p>
        </p:txBody>
      </p:sp>
      <p:pic>
        <p:nvPicPr>
          <p:cNvPr id="24580" name="SLIKA 23: prekmurska gibanica">
            <a:extLst>
              <a:ext uri="{FF2B5EF4-FFF2-40B4-BE49-F238E27FC236}">
                <a16:creationId xmlns:a16="http://schemas.microsoft.com/office/drawing/2014/main" id="{59B992EE-4DA4-4C76-B0C6-8A1B1125D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295400"/>
            <a:ext cx="370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581" name="Raven puščični povezovalnik 8">
            <a:extLst>
              <a:ext uri="{FF2B5EF4-FFF2-40B4-BE49-F238E27FC236}">
                <a16:creationId xmlns:a16="http://schemas.microsoft.com/office/drawing/2014/main" id="{84A39423-057B-4602-9797-BBEA4026E63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87900" y="5373688"/>
            <a:ext cx="1584325" cy="358775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FFFF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PoljeZBesedilom 9">
            <a:extLst>
              <a:ext uri="{FF2B5EF4-FFF2-40B4-BE49-F238E27FC236}">
                <a16:creationId xmlns:a16="http://schemas.microsoft.com/office/drawing/2014/main" id="{6197CF7B-9C63-4240-8D47-771B932B6842}"/>
              </a:ext>
            </a:extLst>
          </p:cNvPr>
          <p:cNvSpPr/>
          <p:nvPr/>
        </p:nvSpPr>
        <p:spPr>
          <a:xfrm>
            <a:off x="3098800" y="5659438"/>
            <a:ext cx="1871663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MAKOV NADEV</a:t>
            </a:r>
          </a:p>
        </p:txBody>
      </p:sp>
      <p:cxnSp>
        <p:nvCxnSpPr>
          <p:cNvPr id="24583" name="Raven puščični povezovalnik 13">
            <a:extLst>
              <a:ext uri="{FF2B5EF4-FFF2-40B4-BE49-F238E27FC236}">
                <a16:creationId xmlns:a16="http://schemas.microsoft.com/office/drawing/2014/main" id="{14E00EBC-635D-4415-B25D-248444658E8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003800" y="5229225"/>
            <a:ext cx="1368425" cy="144463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FFFF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PoljeZBesedilom 14">
            <a:extLst>
              <a:ext uri="{FF2B5EF4-FFF2-40B4-BE49-F238E27FC236}">
                <a16:creationId xmlns:a16="http://schemas.microsoft.com/office/drawing/2014/main" id="{5F95AEA8-DAFC-4FB2-9F3C-5C4DC958DA75}"/>
              </a:ext>
            </a:extLst>
          </p:cNvPr>
          <p:cNvSpPr/>
          <p:nvPr/>
        </p:nvSpPr>
        <p:spPr>
          <a:xfrm>
            <a:off x="3419475" y="5259388"/>
            <a:ext cx="1873250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SKUTIN NADEV</a:t>
            </a:r>
          </a:p>
        </p:txBody>
      </p:sp>
      <p:cxnSp>
        <p:nvCxnSpPr>
          <p:cNvPr id="24585" name="Raven puščični povezovalnik 16">
            <a:extLst>
              <a:ext uri="{FF2B5EF4-FFF2-40B4-BE49-F238E27FC236}">
                <a16:creationId xmlns:a16="http://schemas.microsoft.com/office/drawing/2014/main" id="{200A42AC-7A3D-4E0E-A51D-D5794F861B1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87900" y="4797425"/>
            <a:ext cx="1655763" cy="2159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FFFF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PoljeZBesedilom 17">
            <a:extLst>
              <a:ext uri="{FF2B5EF4-FFF2-40B4-BE49-F238E27FC236}">
                <a16:creationId xmlns:a16="http://schemas.microsoft.com/office/drawing/2014/main" id="{351EEBCF-55B4-4AAC-A255-EE63A4584CB2}"/>
              </a:ext>
            </a:extLst>
          </p:cNvPr>
          <p:cNvSpPr/>
          <p:nvPr/>
        </p:nvSpPr>
        <p:spPr>
          <a:xfrm>
            <a:off x="2916238" y="4611688"/>
            <a:ext cx="2016125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JABOLČNI NADEV</a:t>
            </a:r>
          </a:p>
        </p:txBody>
      </p:sp>
      <p:cxnSp>
        <p:nvCxnSpPr>
          <p:cNvPr id="24587" name="Raven puščični povezovalnik 21">
            <a:extLst>
              <a:ext uri="{FF2B5EF4-FFF2-40B4-BE49-F238E27FC236}">
                <a16:creationId xmlns:a16="http://schemas.microsoft.com/office/drawing/2014/main" id="{63D0A05E-4591-448D-A86C-54A2B73BD2F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003800" y="5553075"/>
            <a:ext cx="1368425" cy="828675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FFFF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PoljeZBesedilom 22">
            <a:extLst>
              <a:ext uri="{FF2B5EF4-FFF2-40B4-BE49-F238E27FC236}">
                <a16:creationId xmlns:a16="http://schemas.microsoft.com/office/drawing/2014/main" id="{4A3D67C6-269B-4510-AF7C-8ED651012E1D}"/>
              </a:ext>
            </a:extLst>
          </p:cNvPr>
          <p:cNvSpPr/>
          <p:nvPr/>
        </p:nvSpPr>
        <p:spPr>
          <a:xfrm>
            <a:off x="3492500" y="6364288"/>
            <a:ext cx="2519363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RAZVALJANO TESTO</a:t>
            </a:r>
          </a:p>
        </p:txBody>
      </p:sp>
      <p:sp>
        <p:nvSpPr>
          <p:cNvPr id="13" name="PoljeZBesedilom 1">
            <a:extLst>
              <a:ext uri="{FF2B5EF4-FFF2-40B4-BE49-F238E27FC236}">
                <a16:creationId xmlns:a16="http://schemas.microsoft.com/office/drawing/2014/main" id="{E23283FA-B235-4022-8FF8-41E13909EED7}"/>
              </a:ext>
            </a:extLst>
          </p:cNvPr>
          <p:cNvSpPr/>
          <p:nvPr/>
        </p:nvSpPr>
        <p:spPr>
          <a:xfrm rot="19200">
            <a:off x="5440363" y="1384300"/>
            <a:ext cx="2555875" cy="6381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23: prekmurska gibanica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8" grpId="0" autoUpdateAnimBg="0"/>
      <p:bldP spid="10" grpId="0" autoUpdateAnimBg="0"/>
      <p:bldP spid="1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V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grada vsebine 1">
            <a:extLst>
              <a:ext uri="{FF2B5EF4-FFF2-40B4-BE49-F238E27FC236}">
                <a16:creationId xmlns:a16="http://schemas.microsoft.com/office/drawing/2014/main" id="{0739D5E7-FF18-4DE0-83BA-ABCB44A439C0}"/>
              </a:ext>
            </a:extLst>
          </p:cNvPr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7680325" cy="4722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ENA  NAJBOLJŠIH  VIN</a:t>
            </a:r>
          </a:p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RESNEJŠO  UKVARJANJE  90.  LET</a:t>
            </a:r>
          </a:p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LENDAVSKA  TRGATEV</a:t>
            </a:r>
          </a:p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IZBOR  VINSKE  KRALJICE</a:t>
            </a:r>
          </a:p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NAJBOLJŠE  VINO  JE  ŠTAJERSKO</a:t>
            </a:r>
          </a:p>
        </p:txBody>
      </p:sp>
      <p:sp>
        <p:nvSpPr>
          <p:cNvPr id="25603" name="Naslov 2">
            <a:extLst>
              <a:ext uri="{FF2B5EF4-FFF2-40B4-BE49-F238E27FC236}">
                <a16:creationId xmlns:a16="http://schemas.microsoft.com/office/drawing/2014/main" id="{2C2FDF3B-1D83-4FCA-A7FF-E63125C0CD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680325" cy="1066800"/>
          </a:xfrm>
        </p:spPr>
        <p:txBody>
          <a:bodyPr/>
          <a:lstStyle/>
          <a:p>
            <a:pPr>
              <a:buSzPct val="45000"/>
              <a:buFont typeface="StarSymbol"/>
              <a:buNone/>
            </a:pPr>
            <a:r>
              <a:rPr lang="sl-SI" altLang="sl-SI">
                <a:cs typeface="Tunga" panose="020B0502040204020203" pitchFamily="34" charset="0"/>
              </a:rPr>
              <a:t>VINA</a:t>
            </a:r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5FF28829-544C-4E39-BF4E-9B3476C1D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0"/>
            <a:ext cx="3148012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>
            <a:extLst>
              <a:ext uri="{FF2B5EF4-FFF2-40B4-BE49-F238E27FC236}">
                <a16:creationId xmlns:a16="http://schemas.microsoft.com/office/drawing/2014/main" id="{405F6CD2-8D98-432D-9FC8-DD7290711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776663"/>
            <a:ext cx="464343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>
            <a:extLst>
              <a:ext uri="{FF2B5EF4-FFF2-40B4-BE49-F238E27FC236}">
                <a16:creationId xmlns:a16="http://schemas.microsoft.com/office/drawing/2014/main" id="{0E94F8A6-EFB8-496A-80BD-FCE820694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3994150"/>
            <a:ext cx="4432301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3">
            <a:extLst>
              <a:ext uri="{FF2B5EF4-FFF2-40B4-BE49-F238E27FC236}">
                <a16:creationId xmlns:a16="http://schemas.microsoft.com/office/drawing/2014/main" id="{96D896AA-1E71-45EC-9A87-2E2979F6D8A6}"/>
              </a:ext>
            </a:extLst>
          </p:cNvPr>
          <p:cNvSpPr/>
          <p:nvPr/>
        </p:nvSpPr>
        <p:spPr>
          <a:xfrm>
            <a:off x="-71438" y="5670550"/>
            <a:ext cx="2303463" cy="11874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0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 </a:t>
            </a:r>
            <a:r>
              <a:rPr lang="sl-SI">
                <a:solidFill>
                  <a:srgbClr val="000000"/>
                </a:solidFill>
                <a:latin typeface="Corbel" pitchFamily="18"/>
                <a:ea typeface="Microsoft YaHei" pitchFamily="2"/>
                <a:cs typeface="Mangal" pitchFamily="2"/>
              </a:rPr>
              <a:t>SLIKA 26</a:t>
            </a:r>
            <a:r>
              <a:rPr lang="sl-SI" sz="1000">
                <a:solidFill>
                  <a:srgbClr val="000000"/>
                </a:solidFill>
                <a:latin typeface="Corbel" pitchFamily="18"/>
                <a:ea typeface="Microsoft YaHei" pitchFamily="2"/>
                <a:cs typeface="Mangal" pitchFamily="2"/>
              </a:rPr>
              <a:t> </a:t>
            </a:r>
            <a:r>
              <a:rPr lang="sl-SI">
                <a:solidFill>
                  <a:srgbClr val="000000"/>
                </a:solidFill>
                <a:latin typeface="Corbel" pitchFamily="18"/>
                <a:ea typeface="Microsoft YaHei" pitchFamily="2"/>
                <a:cs typeface="Mangal" pitchFamily="2"/>
              </a:rPr>
              <a:t>ZNAMENITA TRTA V PRESTOLNICI MARIBORA</a:t>
            </a:r>
          </a:p>
        </p:txBody>
      </p:sp>
      <p:sp>
        <p:nvSpPr>
          <p:cNvPr id="8" name="PoljeZBesedilom 1">
            <a:extLst>
              <a:ext uri="{FF2B5EF4-FFF2-40B4-BE49-F238E27FC236}">
                <a16:creationId xmlns:a16="http://schemas.microsoft.com/office/drawing/2014/main" id="{4391015A-386D-46B5-922B-E0EDE019C2AC}"/>
              </a:ext>
            </a:extLst>
          </p:cNvPr>
          <p:cNvSpPr/>
          <p:nvPr/>
        </p:nvSpPr>
        <p:spPr>
          <a:xfrm>
            <a:off x="5940425" y="66675"/>
            <a:ext cx="2627313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24: belo vino</a:t>
            </a:r>
          </a:p>
        </p:txBody>
      </p:sp>
      <p:sp>
        <p:nvSpPr>
          <p:cNvPr id="9" name="PoljeZBesedilom 1">
            <a:extLst>
              <a:ext uri="{FF2B5EF4-FFF2-40B4-BE49-F238E27FC236}">
                <a16:creationId xmlns:a16="http://schemas.microsoft.com/office/drawing/2014/main" id="{25641553-879B-4980-87CD-29021F7EAA05}"/>
              </a:ext>
            </a:extLst>
          </p:cNvPr>
          <p:cNvSpPr/>
          <p:nvPr/>
        </p:nvSpPr>
        <p:spPr>
          <a:xfrm>
            <a:off x="6480175" y="6186488"/>
            <a:ext cx="2627313" cy="6397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25: znana vina iz štajerske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slov 1">
            <a:extLst>
              <a:ext uri="{FF2B5EF4-FFF2-40B4-BE49-F238E27FC236}">
                <a16:creationId xmlns:a16="http://schemas.microsoft.com/office/drawing/2014/main" id="{593CF899-D442-462D-948B-735B90425C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680325" cy="1066800"/>
          </a:xfrm>
        </p:spPr>
        <p:txBody>
          <a:bodyPr lIns="0" tIns="0" rIns="0" bIns="0" anchor="ctr">
            <a:spAutoFit/>
          </a:bodyPr>
          <a:lstStyle/>
          <a:p>
            <a:pPr>
              <a:buSzPct val="45000"/>
              <a:buFont typeface="StarSymbol"/>
              <a:buNone/>
            </a:pPr>
            <a:r>
              <a:rPr lang="sl-SI" altLang="sl-SI" sz="3600">
                <a:cs typeface="Tunga" panose="020B0502040204020203" pitchFamily="34" charset="0"/>
              </a:rPr>
              <a:t>TERME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516C1FD-0B4F-425B-8376-9391F6E903F2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1463675"/>
            <a:ext cx="7680325" cy="4722813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Aft>
                <a:spcPts val="0"/>
              </a:spcAft>
              <a:buClr>
                <a:schemeClr val="accent5"/>
              </a:buClr>
              <a:defRPr/>
            </a:pPr>
            <a:r>
              <a:rPr lang="sl-SI" dirty="0">
                <a:latin typeface="Arial" pitchFamily="18"/>
                <a:cs typeface="Mangal" pitchFamily="2"/>
              </a:rPr>
              <a:t>Značilne za panonski svet</a:t>
            </a:r>
          </a:p>
          <a:p>
            <a:pPr fontAlgn="auto" hangingPunct="0">
              <a:spcAft>
                <a:spcPts val="0"/>
              </a:spcAft>
              <a:buClr>
                <a:schemeClr val="accent5"/>
              </a:buClr>
              <a:defRPr/>
            </a:pPr>
            <a:r>
              <a:rPr lang="sl-SI" dirty="0">
                <a:latin typeface="Arial" pitchFamily="18"/>
                <a:cs typeface="Mangal" pitchFamily="2"/>
              </a:rPr>
              <a:t>Zaradi termalne in mineralne vode</a:t>
            </a:r>
          </a:p>
          <a:p>
            <a:pPr fontAlgn="auto" hangingPunct="0">
              <a:spcAft>
                <a:spcPts val="0"/>
              </a:spcAft>
              <a:buClr>
                <a:schemeClr val="accent5"/>
              </a:buClr>
              <a:defRPr/>
            </a:pPr>
            <a:r>
              <a:rPr lang="sl-SI" dirty="0">
                <a:latin typeface="Arial" pitchFamily="18"/>
                <a:cs typeface="Mangal" pitchFamily="2"/>
              </a:rPr>
              <a:t>Vodi sta zdravilni</a:t>
            </a:r>
          </a:p>
          <a:p>
            <a:pPr fontAlgn="auto" hangingPunct="0">
              <a:spcAft>
                <a:spcPts val="0"/>
              </a:spcAft>
              <a:buClr>
                <a:schemeClr val="accent5"/>
              </a:buClr>
              <a:defRPr/>
            </a:pPr>
            <a:r>
              <a:rPr lang="sl-SI" dirty="0">
                <a:latin typeface="Arial" pitchFamily="18"/>
                <a:cs typeface="Mangal" pitchFamily="2"/>
              </a:rPr>
              <a:t>Znane so:</a:t>
            </a:r>
          </a:p>
          <a:p>
            <a:pPr fontAlgn="auto" hangingPunct="0">
              <a:spcAft>
                <a:spcPts val="0"/>
              </a:spcAft>
              <a:buClr>
                <a:schemeClr val="accent5"/>
              </a:buClr>
              <a:defRPr/>
            </a:pPr>
            <a:r>
              <a:rPr lang="sl-SI" dirty="0">
                <a:latin typeface="Arial" pitchFamily="18"/>
                <a:cs typeface="Mangal" pitchFamily="2"/>
              </a:rPr>
              <a:t>Terme Ptuj</a:t>
            </a:r>
          </a:p>
          <a:p>
            <a:pPr fontAlgn="auto" hangingPunct="0">
              <a:spcAft>
                <a:spcPts val="0"/>
              </a:spcAft>
              <a:buClr>
                <a:schemeClr val="accent5"/>
              </a:buClr>
              <a:defRPr/>
            </a:pPr>
            <a:r>
              <a:rPr lang="sl-SI" dirty="0">
                <a:latin typeface="Arial" pitchFamily="18"/>
                <a:cs typeface="Mangal" pitchFamily="2"/>
              </a:rPr>
              <a:t>Zdravilišča Banovci</a:t>
            </a:r>
          </a:p>
          <a:p>
            <a:pPr fontAlgn="auto" hangingPunct="0">
              <a:spcAft>
                <a:spcPts val="0"/>
              </a:spcAft>
              <a:buClr>
                <a:schemeClr val="accent5"/>
              </a:buClr>
              <a:defRPr/>
            </a:pPr>
            <a:r>
              <a:rPr lang="sl-SI" dirty="0">
                <a:latin typeface="Arial" pitchFamily="18"/>
                <a:cs typeface="Mangal" pitchFamily="2"/>
              </a:rPr>
              <a:t>Terme Lendava</a:t>
            </a:r>
          </a:p>
          <a:p>
            <a:pPr fontAlgn="auto" hangingPunct="0">
              <a:spcAft>
                <a:spcPts val="0"/>
              </a:spcAft>
              <a:buClr>
                <a:schemeClr val="accent5"/>
              </a:buClr>
              <a:defRPr/>
            </a:pPr>
            <a:r>
              <a:rPr lang="sl-SI" dirty="0">
                <a:latin typeface="Arial" pitchFamily="18"/>
                <a:cs typeface="Mangal" pitchFamily="2"/>
              </a:rPr>
              <a:t>Terme 3000</a:t>
            </a:r>
          </a:p>
          <a:p>
            <a:pPr fontAlgn="auto" hangingPunct="0">
              <a:spcAft>
                <a:spcPts val="0"/>
              </a:spcAft>
              <a:buClr>
                <a:schemeClr val="accent5"/>
              </a:buClr>
              <a:defRPr/>
            </a:pPr>
            <a:r>
              <a:rPr lang="sl-SI" dirty="0">
                <a:latin typeface="Arial" pitchFamily="18"/>
                <a:cs typeface="Mangal" pitchFamily="2"/>
              </a:rPr>
              <a:t>Zdravilišče moravske toplice</a:t>
            </a:r>
          </a:p>
          <a:p>
            <a:pPr fontAlgn="auto" hangingPunct="0">
              <a:spcAft>
                <a:spcPts val="0"/>
              </a:spcAft>
              <a:buClr>
                <a:schemeClr val="accent5"/>
              </a:buClr>
              <a:defRPr/>
            </a:pPr>
            <a:endParaRPr lang="sl-SI" dirty="0">
              <a:latin typeface="Arial" pitchFamily="18"/>
              <a:cs typeface="Mangal" pitchFamily="2"/>
            </a:endParaRPr>
          </a:p>
        </p:txBody>
      </p:sp>
      <p:pic>
        <p:nvPicPr>
          <p:cNvPr id="26628" name="Picture 3">
            <a:extLst>
              <a:ext uri="{FF2B5EF4-FFF2-40B4-BE49-F238E27FC236}">
                <a16:creationId xmlns:a16="http://schemas.microsoft.com/office/drawing/2014/main" id="{6B914630-5293-4C93-BD88-99A71C0CD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3168650"/>
            <a:ext cx="5478462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>
            <a:extLst>
              <a:ext uri="{FF2B5EF4-FFF2-40B4-BE49-F238E27FC236}">
                <a16:creationId xmlns:a16="http://schemas.microsoft.com/office/drawing/2014/main" id="{D99CFABA-9C4B-41DC-88D5-98C7A8C4A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0"/>
            <a:ext cx="4535487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09BDA9-AE3D-4F2F-9A5F-52335B5E1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19213"/>
            <a:ext cx="5437188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1">
            <a:extLst>
              <a:ext uri="{FF2B5EF4-FFF2-40B4-BE49-F238E27FC236}">
                <a16:creationId xmlns:a16="http://schemas.microsoft.com/office/drawing/2014/main" id="{D59DEEB8-C4D5-48A4-B2CB-46071B8FBA62}"/>
              </a:ext>
            </a:extLst>
          </p:cNvPr>
          <p:cNvSpPr/>
          <p:nvPr/>
        </p:nvSpPr>
        <p:spPr>
          <a:xfrm>
            <a:off x="647700" y="5408613"/>
            <a:ext cx="2627313" cy="6397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dirty="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29: zdravilišče Radenci</a:t>
            </a:r>
          </a:p>
        </p:txBody>
      </p:sp>
      <p:sp>
        <p:nvSpPr>
          <p:cNvPr id="8" name="PoljeZBesedilom 1">
            <a:extLst>
              <a:ext uri="{FF2B5EF4-FFF2-40B4-BE49-F238E27FC236}">
                <a16:creationId xmlns:a16="http://schemas.microsoft.com/office/drawing/2014/main" id="{E862D389-51B8-4F0C-B173-ADB8C24D6560}"/>
              </a:ext>
            </a:extLst>
          </p:cNvPr>
          <p:cNvSpPr/>
          <p:nvPr/>
        </p:nvSpPr>
        <p:spPr>
          <a:xfrm>
            <a:off x="3421063" y="296863"/>
            <a:ext cx="2627312" cy="6397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27:  terme Ptuj</a:t>
            </a:r>
          </a:p>
        </p:txBody>
      </p:sp>
      <p:sp>
        <p:nvSpPr>
          <p:cNvPr id="9" name="PoljeZBesedilom 1">
            <a:extLst>
              <a:ext uri="{FF2B5EF4-FFF2-40B4-BE49-F238E27FC236}">
                <a16:creationId xmlns:a16="http://schemas.microsoft.com/office/drawing/2014/main" id="{CC020A91-029A-40D9-81A6-6AD0E1B61255}"/>
              </a:ext>
            </a:extLst>
          </p:cNvPr>
          <p:cNvSpPr/>
          <p:nvPr/>
        </p:nvSpPr>
        <p:spPr>
          <a:xfrm>
            <a:off x="6551613" y="3254375"/>
            <a:ext cx="2484437" cy="5619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28: terme 3000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MARIB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slov 2">
            <a:extLst>
              <a:ext uri="{FF2B5EF4-FFF2-40B4-BE49-F238E27FC236}">
                <a16:creationId xmlns:a16="http://schemas.microsoft.com/office/drawing/2014/main" id="{98675448-0C9C-443C-8C2A-696ACAF494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680325" cy="1066800"/>
          </a:xfrm>
        </p:spPr>
        <p:txBody>
          <a:bodyPr/>
          <a:lstStyle/>
          <a:p>
            <a:pPr>
              <a:buSzPct val="45000"/>
              <a:buFont typeface="StarSymbol"/>
              <a:buNone/>
            </a:pPr>
            <a:r>
              <a:rPr lang="sl-SI" altLang="sl-SI">
                <a:cs typeface="Tunga" panose="020B0502040204020203" pitchFamily="34" charset="0"/>
              </a:rPr>
              <a:t>MARIBOR</a:t>
            </a:r>
          </a:p>
        </p:txBody>
      </p:sp>
      <p:sp>
        <p:nvSpPr>
          <p:cNvPr id="4" name="Podnaslov 3">
            <a:extLst>
              <a:ext uri="{FF2B5EF4-FFF2-40B4-BE49-F238E27FC236}">
                <a16:creationId xmlns:a16="http://schemas.microsoft.com/office/drawing/2014/main" id="{3BE6DB25-FB15-4CA0-9E64-A2B06545BF4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1463675"/>
            <a:ext cx="7680325" cy="4722813"/>
          </a:xfrm>
        </p:spPr>
        <p:txBody>
          <a:bodyPr lIns="0" tIns="0" rIns="0" bIns="0" anchor="ctr" anchorCtr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Aft>
                <a:spcPts val="0"/>
              </a:spcAft>
              <a:buClr>
                <a:schemeClr val="accent5"/>
              </a:buClr>
              <a:buFont typeface="StarSymbol"/>
              <a:buChar char="•"/>
              <a:defRPr/>
            </a:pPr>
            <a:r>
              <a:rPr lang="sl-SI">
                <a:latin typeface="Arial" pitchFamily="18"/>
                <a:cs typeface="Mangal" pitchFamily="2"/>
              </a:rPr>
              <a:t>DRUGO NAJVEČJE SLOVENSKO MESTO</a:t>
            </a:r>
          </a:p>
          <a:p>
            <a:pPr fontAlgn="auto" hangingPunct="0">
              <a:spcAft>
                <a:spcPts val="0"/>
              </a:spcAft>
              <a:buClr>
                <a:schemeClr val="accent5"/>
              </a:buClr>
              <a:buFont typeface="StarSymbol"/>
              <a:buChar char="•"/>
              <a:defRPr/>
            </a:pPr>
            <a:r>
              <a:rPr lang="sl-SI">
                <a:latin typeface="Arial" pitchFamily="18"/>
                <a:cs typeface="Mangal" pitchFamily="2"/>
              </a:rPr>
              <a:t>LEŽI MED DRAVO</a:t>
            </a:r>
          </a:p>
          <a:p>
            <a:pPr fontAlgn="auto" hangingPunct="0">
              <a:spcAft>
                <a:spcPts val="0"/>
              </a:spcAft>
              <a:buClr>
                <a:schemeClr val="accent5"/>
              </a:buClr>
              <a:buFont typeface="StarSymbol"/>
              <a:buChar char="•"/>
              <a:defRPr/>
            </a:pPr>
            <a:r>
              <a:rPr lang="sl-SI">
                <a:latin typeface="Arial" pitchFamily="18"/>
                <a:cs typeface="Mangal" pitchFamily="2"/>
              </a:rPr>
              <a:t>POHORJEM</a:t>
            </a:r>
          </a:p>
          <a:p>
            <a:pPr fontAlgn="auto" hangingPunct="0">
              <a:spcAft>
                <a:spcPts val="0"/>
              </a:spcAft>
              <a:buClr>
                <a:schemeClr val="accent5"/>
              </a:buClr>
              <a:buFont typeface="StarSymbol"/>
              <a:buChar char="•"/>
              <a:defRPr/>
            </a:pPr>
            <a:r>
              <a:rPr lang="sl-SI">
                <a:latin typeface="Arial" pitchFamily="18"/>
                <a:cs typeface="Mangal" pitchFamily="2"/>
              </a:rPr>
              <a:t>SLOVENSKIMI GORICAMI</a:t>
            </a:r>
          </a:p>
          <a:p>
            <a:pPr fontAlgn="auto" hangingPunct="0">
              <a:spcAft>
                <a:spcPts val="0"/>
              </a:spcAft>
              <a:buClr>
                <a:schemeClr val="accent5"/>
              </a:buClr>
              <a:buFont typeface="StarSymbol"/>
              <a:buChar char="•"/>
              <a:defRPr/>
            </a:pPr>
            <a:r>
              <a:rPr lang="sl-SI">
                <a:latin typeface="Arial" pitchFamily="18"/>
                <a:cs typeface="Mangal" pitchFamily="2"/>
              </a:rPr>
              <a:t>ŠTAJERSKEM</a:t>
            </a:r>
          </a:p>
          <a:p>
            <a:pPr fontAlgn="auto" hangingPunct="0">
              <a:spcAft>
                <a:spcPts val="0"/>
              </a:spcAft>
              <a:buClr>
                <a:schemeClr val="accent5"/>
              </a:buClr>
              <a:buFont typeface="StarSymbol"/>
              <a:buChar char="•"/>
              <a:defRPr/>
            </a:pPr>
            <a:r>
              <a:rPr lang="sl-SI">
                <a:latin typeface="Arial" pitchFamily="18"/>
                <a:cs typeface="Mangal" pitchFamily="2"/>
              </a:rPr>
              <a:t>STARO IME MARBURG</a:t>
            </a:r>
          </a:p>
          <a:p>
            <a:pPr fontAlgn="auto" hangingPunct="0">
              <a:spcAft>
                <a:spcPts val="0"/>
              </a:spcAft>
              <a:buClr>
                <a:schemeClr val="accent5"/>
              </a:buClr>
              <a:buFont typeface="StarSymbol"/>
              <a:buChar char="•"/>
              <a:defRPr/>
            </a:pPr>
            <a:r>
              <a:rPr lang="sl-SI">
                <a:latin typeface="Arial" pitchFamily="18"/>
                <a:cs typeface="Mangal" pitchFamily="2"/>
              </a:rPr>
              <a:t>TURISTIČNO MESTO</a:t>
            </a: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A6AC9B9D-130D-475B-AB24-A52246FD0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-28575"/>
            <a:ext cx="28130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DDD140-80AB-46C8-B507-94CF2C7D7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2160588"/>
            <a:ext cx="5616575" cy="46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28F945-07D6-4AA6-B22F-8A61FCB33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525"/>
            <a:ext cx="640873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1">
            <a:extLst>
              <a:ext uri="{FF2B5EF4-FFF2-40B4-BE49-F238E27FC236}">
                <a16:creationId xmlns:a16="http://schemas.microsoft.com/office/drawing/2014/main" id="{539854A8-6194-4BDC-9489-D7143B970BD0}"/>
              </a:ext>
            </a:extLst>
          </p:cNvPr>
          <p:cNvSpPr/>
          <p:nvPr/>
        </p:nvSpPr>
        <p:spPr>
          <a:xfrm>
            <a:off x="352425" y="5472113"/>
            <a:ext cx="2887663" cy="11525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dirty="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32: Maribor pred stoletji</a:t>
            </a:r>
          </a:p>
        </p:txBody>
      </p:sp>
      <p:sp>
        <p:nvSpPr>
          <p:cNvPr id="9" name="PoljeZBesedilom 1">
            <a:extLst>
              <a:ext uri="{FF2B5EF4-FFF2-40B4-BE49-F238E27FC236}">
                <a16:creationId xmlns:a16="http://schemas.microsoft.com/office/drawing/2014/main" id="{7904A850-07F4-41A8-BEA0-73E89B7C0F7D}"/>
              </a:ext>
            </a:extLst>
          </p:cNvPr>
          <p:cNvSpPr/>
          <p:nvPr/>
        </p:nvSpPr>
        <p:spPr>
          <a:xfrm>
            <a:off x="6480175" y="1584325"/>
            <a:ext cx="2627313" cy="6381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30: Mariborska zastava</a:t>
            </a:r>
          </a:p>
        </p:txBody>
      </p:sp>
      <p:sp>
        <p:nvSpPr>
          <p:cNvPr id="10" name="PoljeZBesedilom 1">
            <a:extLst>
              <a:ext uri="{FF2B5EF4-FFF2-40B4-BE49-F238E27FC236}">
                <a16:creationId xmlns:a16="http://schemas.microsoft.com/office/drawing/2014/main" id="{E9E5D0CA-C582-4381-AE82-37D82F16F675}"/>
              </a:ext>
            </a:extLst>
          </p:cNvPr>
          <p:cNvSpPr/>
          <p:nvPr/>
        </p:nvSpPr>
        <p:spPr>
          <a:xfrm>
            <a:off x="6516688" y="2566988"/>
            <a:ext cx="2627312" cy="6381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dirty="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31: mesto Maribor po zimi.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1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ZAKLJUČ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grada vsebine 1">
            <a:extLst>
              <a:ext uri="{FF2B5EF4-FFF2-40B4-BE49-F238E27FC236}">
                <a16:creationId xmlns:a16="http://schemas.microsoft.com/office/drawing/2014/main" id="{9E7F2549-D3BB-4778-9B01-C7642573864D}"/>
              </a:ext>
            </a:extLst>
          </p:cNvPr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7680325" cy="4722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SzPct val="45000"/>
              <a:buFont typeface="StarSymbol"/>
              <a:buNone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TAM KJER VIDITE DIM, STOJI TUDI RADAR. (Mariborski pregovor)</a:t>
            </a:r>
          </a:p>
          <a:p>
            <a:pPr>
              <a:buSzPct val="45000"/>
              <a:buFont typeface="StarSymbol"/>
              <a:buNone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UPAM DA STE UŽIVALI, KER JAZ SEM IN SEM SE TUDI VELIKO NOVEGA NAUČIL.</a:t>
            </a:r>
          </a:p>
        </p:txBody>
      </p:sp>
      <p:sp>
        <p:nvSpPr>
          <p:cNvPr id="28675" name="Naslov 2">
            <a:extLst>
              <a:ext uri="{FF2B5EF4-FFF2-40B4-BE49-F238E27FC236}">
                <a16:creationId xmlns:a16="http://schemas.microsoft.com/office/drawing/2014/main" id="{18E36EA2-7B9B-4F37-BAED-898632534B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680325" cy="1066800"/>
          </a:xfrm>
        </p:spPr>
        <p:txBody>
          <a:bodyPr/>
          <a:lstStyle/>
          <a:p>
            <a:pPr>
              <a:buSzPct val="45000"/>
              <a:buFont typeface="StarSymbol"/>
              <a:buNone/>
            </a:pPr>
            <a:r>
              <a:rPr lang="sl-SI" altLang="sl-SI">
                <a:cs typeface="Tunga" panose="020B0502040204020203" pitchFamily="34" charset="0"/>
              </a:rPr>
              <a:t>ZAKLJUČEK</a:t>
            </a: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2A60AD80-BA12-4CF0-9743-9C9599261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213100"/>
            <a:ext cx="4859337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>
            <a:extLst>
              <a:ext uri="{FF2B5EF4-FFF2-40B4-BE49-F238E27FC236}">
                <a16:creationId xmlns:a16="http://schemas.microsoft.com/office/drawing/2014/main" id="{808E8C15-4462-4D45-A1EF-D10D1E6F4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3963"/>
            <a:ext cx="4268788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1">
            <a:extLst>
              <a:ext uri="{FF2B5EF4-FFF2-40B4-BE49-F238E27FC236}">
                <a16:creationId xmlns:a16="http://schemas.microsoft.com/office/drawing/2014/main" id="{80789025-0F2A-4F33-AF85-38A449798D69}"/>
              </a:ext>
            </a:extLst>
          </p:cNvPr>
          <p:cNvSpPr/>
          <p:nvPr/>
        </p:nvSpPr>
        <p:spPr>
          <a:xfrm>
            <a:off x="6516688" y="6408738"/>
            <a:ext cx="2627312" cy="3635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33: mesto Maribor</a:t>
            </a:r>
          </a:p>
        </p:txBody>
      </p:sp>
      <p:sp>
        <p:nvSpPr>
          <p:cNvPr id="7" name="PoljeZBesedilom 1">
            <a:extLst>
              <a:ext uri="{FF2B5EF4-FFF2-40B4-BE49-F238E27FC236}">
                <a16:creationId xmlns:a16="http://schemas.microsoft.com/office/drawing/2014/main" id="{E7E40AF9-8632-45FD-9A2F-2B43307B3A70}"/>
              </a:ext>
            </a:extLst>
          </p:cNvPr>
          <p:cNvSpPr/>
          <p:nvPr/>
        </p:nvSpPr>
        <p:spPr>
          <a:xfrm>
            <a:off x="36513" y="2735263"/>
            <a:ext cx="1979612" cy="4333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34: SMEILI</a:t>
            </a: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V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grada vsebine 2">
            <a:extLst>
              <a:ext uri="{FF2B5EF4-FFF2-40B4-BE49-F238E27FC236}">
                <a16:creationId xmlns:a16="http://schemas.microsoft.com/office/drawing/2014/main" id="{DDC5086F-FEBB-4CA9-95A7-C8312ADC64C7}"/>
              </a:ext>
            </a:extLst>
          </p:cNvPr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7680325" cy="4722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SzPct val="45000"/>
              <a:buFont typeface="StarSymbol"/>
              <a:buNone/>
            </a:pPr>
            <a:r>
              <a:rPr lang="sl-SI" altLang="sl-SI" sz="400">
                <a:solidFill>
                  <a:srgbClr val="FFFFFF"/>
                </a:solidFill>
                <a:ea typeface="Microsoft YaHei" panose="020B0503020204020204" pitchFamily="34" charset="-122"/>
              </a:rPr>
              <a:t>https://www.google.si/search?q=panonski+svet&amp;source=lnms&amp;tbm=isch&amp;sa=X&amp;ei=46KdUrilA8ejtAb874C4CA&amp;sqi=2&amp;ved=0CAcQ_AUoAQ&amp;biw=1280&amp;bih=866#q=panonski%20svet%20ravnine&amp;revid=849466101&amp;tbm=isch&amp;facrc=_&amp;imgdii=_&amp;imgrc=4SqQjbrjMf_7uM%3A%3Btl1w6582YGs46M%3Bhttp%253A%252F%252Fwww.modrijan.si%252Fslv%252Fcontent%252Fdownload%252F12478%252F134623%252Fversion%252F1%252Ffile%252F096.jpg%3Bhttp%253A%252F%252Fwww.modrijan.si%252FSolski-program%252FSolski-program%252FGradiva-za-ucitelje%252FOsnovna-sola%252Fdruzba%252FSlikovno-gradivo-iz-ucbenika-za-druzbo-5.-razred%3B414%3B377</a:t>
            </a:r>
          </a:p>
          <a:p>
            <a:pPr>
              <a:buSzPct val="45000"/>
              <a:buFont typeface="StarSymbol"/>
              <a:buNone/>
            </a:pPr>
            <a:endParaRPr lang="sl-SI" altLang="sl-SI" sz="400">
              <a:solidFill>
                <a:srgbClr val="FFFFFF"/>
              </a:solidFill>
              <a:ea typeface="Microsoft YaHei" panose="020B0503020204020204" pitchFamily="34" charset="-122"/>
            </a:endParaRPr>
          </a:p>
          <a:p>
            <a:pPr>
              <a:buSzPct val="45000"/>
              <a:buFont typeface="StarSymbol"/>
              <a:buNone/>
            </a:pPr>
            <a:r>
              <a:rPr lang="sl-SI" altLang="sl-SI" sz="400">
                <a:solidFill>
                  <a:srgbClr val="FFFFFF"/>
                </a:solidFill>
                <a:ea typeface="Microsoft YaHei" panose="020B0503020204020204" pitchFamily="34" charset="-122"/>
              </a:rPr>
              <a:t>https://www.google.si/search?q=panonski+svet&amp;source=lnms&amp;tbm=isch&amp;sa=X&amp;ei=46KdUrilA8ejtAb874C4CA&amp;sqi=2&amp;ved=0CAcQ_AUoAQ&amp;biw=1280&amp;bih=866#q=panonski%20svet%20ravnine&amp;revid=849466101&amp;tbm=isch&amp;facrc=_&amp;imgdii=_&amp;imgrc=KrlxUbm9XiO9dM%3A%3BEpNx5IuUl65-TM%3Bhttp%253A%252F%252Fwww.gore-ljudje.net%252Fobjave%252Fanka%252FPoobjave%252FBrda%252FIMGP1037.JPG%3Bhttp%253A%252F%252Fwww.dijaski.net%252Fget%252Fgeo_ref_podnebje_prst_in_rastje_v_sloveniji_01.pdf%3B1155%3B768</a:t>
            </a:r>
          </a:p>
          <a:p>
            <a:pPr>
              <a:buSzPct val="45000"/>
              <a:buFont typeface="StarSymbol"/>
              <a:buNone/>
            </a:pPr>
            <a:r>
              <a:rPr lang="sl-SI" altLang="sl-SI" sz="400">
                <a:solidFill>
                  <a:srgbClr val="FFFFFF"/>
                </a:solidFill>
                <a:ea typeface="Microsoft YaHei" panose="020B0503020204020204" pitchFamily="34" charset="-122"/>
                <a:hlinkClick r:id="rId3"/>
              </a:rPr>
              <a:t>https://encrypted-tbn0.gstatic.com/images?q=tbn:ANd9GcTMY5Uq8zcO09HNPohi-LRq0F2B8Neov7KNgE443MChMrht-bup5iNoZA</a:t>
            </a:r>
          </a:p>
          <a:p>
            <a:pPr>
              <a:buSzPct val="45000"/>
              <a:buFont typeface="StarSymbol"/>
              <a:buNone/>
            </a:pPr>
            <a:r>
              <a:rPr lang="sl-SI" altLang="sl-SI" sz="400">
                <a:solidFill>
                  <a:srgbClr val="FFFFFF"/>
                </a:solidFill>
                <a:ea typeface="Microsoft YaHei" panose="020B0503020204020204" pitchFamily="34" charset="-122"/>
                <a:hlinkClick r:id="rId4"/>
              </a:rPr>
              <a:t>http://ucedocs.osbp.si/mpulk/docs/www/PANONSKE/podnebje.html</a:t>
            </a:r>
          </a:p>
          <a:p>
            <a:pPr>
              <a:buSzPct val="45000"/>
              <a:buFont typeface="StarSymbol"/>
              <a:buNone/>
            </a:pPr>
            <a:r>
              <a:rPr lang="sl-SI" altLang="sl-SI" sz="400">
                <a:solidFill>
                  <a:srgbClr val="FFFFFF"/>
                </a:solidFill>
                <a:ea typeface="Microsoft YaHei" panose="020B0503020204020204" pitchFamily="34" charset="-122"/>
                <a:hlinkClick r:id="rId5"/>
              </a:rPr>
              <a:t>http://dijaski.net/search?q=PANONSKI+SVET</a:t>
            </a:r>
          </a:p>
          <a:p>
            <a:pPr>
              <a:buSzPct val="45000"/>
              <a:buFont typeface="StarSymbol"/>
              <a:buNone/>
            </a:pPr>
            <a:r>
              <a:rPr lang="sl-SI" altLang="sl-SI" sz="400">
                <a:solidFill>
                  <a:srgbClr val="FFFFFF"/>
                </a:solidFill>
                <a:ea typeface="Microsoft YaHei" panose="020B0503020204020204" pitchFamily="34" charset="-122"/>
              </a:rPr>
              <a:t>https://www.google.si/search?q=vzhodna+slovenija&amp;source=lnms&amp;tbm=isch&amp;sa=X&amp;ei=lNmmUvyTMcWByQPYqICwAQ&amp;sqi=2&amp;ved=0CAcQ_AUoAQ&amp;biw=1280&amp;bih=866#q=vzhodna%20slovenija%20zemljevid&amp;revid=1172833103&amp;tbm=isch&amp;facrc=_&amp;imgdii=_&amp;imgrc=aGK7m6QSF7lhUM%3A%3BG-R2_2sAjkWJXM%3Bhttp%253A%252F%252Fwww.modrijan.si%252Fslv%252Fcontent%252Fdownload%252F4516%252F55233%252Fversion%252F1%252Ffile%252FNaravnogeografske%252Benote%252BSlovenije.jpg%3Bhttp%253A%252F%252Fwww.dijaski.net%252Fget%252Fgeo_ref_zahodno_predalpsko_hribovje_02.doc%3B992%3B673  </a:t>
            </a:r>
          </a:p>
          <a:p>
            <a:pPr>
              <a:buSzPct val="45000"/>
              <a:buFont typeface="StarSymbol"/>
              <a:buNone/>
            </a:pPr>
            <a:r>
              <a:rPr lang="sl-SI" altLang="sl-SI" sz="400">
                <a:solidFill>
                  <a:srgbClr val="FFFFFF"/>
                </a:solidFill>
                <a:ea typeface="Microsoft YaHei" panose="020B0503020204020204" pitchFamily="34" charset="-122"/>
                <a:hlinkClick r:id="rId6"/>
              </a:rPr>
              <a:t>http://www.angelfire.com/wv/triona/Triona_slo.htm</a:t>
            </a:r>
          </a:p>
          <a:p>
            <a:pPr>
              <a:buSzPct val="45000"/>
              <a:buFont typeface="StarSymbol"/>
              <a:buNone/>
            </a:pPr>
            <a:r>
              <a:rPr lang="sl-SI" altLang="sl-SI" sz="400">
                <a:solidFill>
                  <a:srgbClr val="FFFFFF"/>
                </a:solidFill>
                <a:ea typeface="Microsoft YaHei" panose="020B0503020204020204" pitchFamily="34" charset="-122"/>
              </a:rPr>
              <a:t>https://www.google.si/search?q=vzhodna+slovenija&amp;source=lnms&amp;tbm=isch&amp;sa=X&amp;ei=lNmmUvyTMcWByQPYqICwAQ&amp;sqi=2&amp;ved=0CAcQ_AUoAQ&amp;biw=1280&amp;bih=866#q=panonski%20svet%20slovenije&amp;revid=173859743&amp;tbm=isch&amp;facrc=_&amp;imgdii=_&amp;imgrc=VyAow9EHypJldM%3A%3BwvU1HIuh-pKH2M%3Bhttp%253A%252F%252Fwww2.arnes.si%252F~mmatko18%252Fslovenija%252Fpanonski.jpg%3Bhttp%253A%252F%252Fwww2.arnes.si%252F~mmatko18%252Fslovenija%252Fpanonski.html%3B600%3B400  </a:t>
            </a:r>
          </a:p>
          <a:p>
            <a:pPr>
              <a:buSzPct val="45000"/>
              <a:buFont typeface="StarSymbol"/>
              <a:buNone/>
            </a:pPr>
            <a:r>
              <a:rPr lang="sl-SI" altLang="sl-SI" sz="400">
                <a:solidFill>
                  <a:srgbClr val="FFFFFF"/>
                </a:solidFill>
                <a:ea typeface="Microsoft YaHei" panose="020B0503020204020204" pitchFamily="34" charset="-122"/>
              </a:rPr>
              <a:t>https://www.google.si/search?q=%C5%A1torklja&amp;source=lnms&amp;tbm=isch&amp;sa=X&amp;ei=WX2pUvSaEI7LtAaK9YGgBg&amp;sqi=2&amp;ved=0CAcQ_AUoAQ&amp;biw=1280&amp;bih=866#facrc=_&amp;imgdii=2_e7Mny4HyUCWM%3A%3BrVJvnZZC3WWI6M%3B2_e7Mny4HyUCWM%3A&amp;imgrc=2_e7Mny4HyUCWM%3A%3BKgr-thRMM1HyoM%3Bhttp%253A%252F%252Fupload.wikimedia.org%252Fwikipedia%252Fcommons%252F3%252F30%252FWei%2525C3%25259Fstorch.jpg%3Bhttp%253A%252F%252Fsl.wikipedia.org%252Fwiki%252F%2525C5%2525A0torklje%3B600%3B744</a:t>
            </a:r>
          </a:p>
          <a:p>
            <a:pPr>
              <a:buSzPct val="45000"/>
              <a:buFont typeface="StarSymbol"/>
              <a:buNone/>
            </a:pPr>
            <a:r>
              <a:rPr lang="sl-SI" altLang="sl-SI" sz="400">
                <a:solidFill>
                  <a:srgbClr val="FFFFFF"/>
                </a:solidFill>
                <a:ea typeface="Microsoft YaHei" panose="020B0503020204020204" pitchFamily="34" charset="-122"/>
              </a:rPr>
              <a:t>https://www.google.si/search?q=%C5%A1torklja&amp;source=lnms&amp;tbm=isch&amp;sa=X&amp;ei=WX2pUvSaEI7LtAaK9YGgBg&amp;sqi=2&amp;ved=0CAcQ_AUoAQ&amp;biw=1280&amp;bih=866#q=prekmurska+gibanica&amp;tbm=isch&amp;undefined=undefined&amp;facrc=_&amp;imgdii=_&amp;imgrc=9KwTDSGXzdEK5M%3A%3BIxfo8CDMk6l5gM%3Bhttp%253A%252F%252F2.bp.blogspot.com%252F-av1pIzRPXbY%252FT0joEG2kAtI%252FAAAAAAAAAWQ%252F3z4KaOU6RCM%252Fs640%252Fgibanica3-3.jpg%3Bhttp%253A%252F%252Fwww.cinnamonandthyme.com%252F2012%252F02%252Fprekmurska-gibanica.html%3B427%3B640</a:t>
            </a:r>
          </a:p>
          <a:p>
            <a:pPr>
              <a:buSzPct val="45000"/>
              <a:buFont typeface="StarSymbol"/>
              <a:buNone/>
            </a:pPr>
            <a:r>
              <a:rPr lang="sl-SI" altLang="sl-SI" sz="400">
                <a:solidFill>
                  <a:srgbClr val="FFFFFF"/>
                </a:solidFill>
                <a:ea typeface="Microsoft YaHei" panose="020B0503020204020204" pitchFamily="34" charset="-122"/>
              </a:rPr>
              <a:t>https://www.google.si/search?q=%C5%A1torklja&amp;source=lnms&amp;tbm=isch&amp;sa=X&amp;ei=WX2pUvSaEI7LtAaK9YGgBg&amp;sqi=2&amp;ved=0CAcQ_AUoAQ&amp;biw=1280&amp;bih=866#q=ptujski+kurent&amp;tbm=isch&amp;undefined=undefined&amp;facrc=_&amp;imgdii=_&amp;imgrc=6Go_Sqg_65KVjM%3A%3B-aPqnLivqNMCQM%3Bhttp%253A%252F%252Ffarm6.staticflickr.com%252F5071%252F7064896517_5abb76d7e4_z.jpg%3Bhttp%253A%252F%252Fwww.flickr.com%252Fphotos%252Fbocko-m%252F7064896517%252F%3B414%3B640</a:t>
            </a:r>
          </a:p>
          <a:p>
            <a:pPr>
              <a:buSzPct val="45000"/>
              <a:buFont typeface="StarSymbol"/>
              <a:buNone/>
            </a:pPr>
            <a:r>
              <a:rPr lang="sl-SI" altLang="sl-SI" sz="400">
                <a:solidFill>
                  <a:srgbClr val="FFFFFF"/>
                </a:solidFill>
                <a:ea typeface="Microsoft YaHei" panose="020B0503020204020204" pitchFamily="34" charset="-122"/>
              </a:rPr>
              <a:t>https://www.google.si/search?q=%C5%A1torklja&amp;source=lnms&amp;tbm=isch&amp;sa=X&amp;ei=WX2pUvSaEI7LtAaK9YGgBg&amp;sqi=2&amp;ved=0CAcQ_AUoAQ&amp;biw=1280&amp;bih=866#q=klimogram+murska+sobota&amp;tbm=isch&amp;undefined=undefined&amp;facrc=_&amp;imgdii=_&amp;imgrc=BtdvJcuu-OZbuM%3A%3B81u0BjUfniDtYM%3Bhttp%253A%252F%252Fwww.modrijan.si%252Fslv%252Fcontent%252Fdownload%252F10139%252F120350%252Fversion%252F2%252Ffile%252FKlimogram%252BMaribora.jpg%3Bhttp%253A%252F%252Fwww.modrijan.si%252FSolski-program%252FSolski-program%252FGradiva-za-ucitelje%252FOsnovna-sola%252Fgeografija%252FSlikovno-gradivo-iz-ucbenika-za-geografijo-v-osnovni-soli-9.-razred%3B214%3B254</a:t>
            </a:r>
          </a:p>
          <a:p>
            <a:pPr>
              <a:buSzPct val="45000"/>
              <a:buFont typeface="StarSymbol"/>
              <a:buNone/>
            </a:pPr>
            <a:r>
              <a:rPr lang="sl-SI" altLang="sl-SI" sz="400">
                <a:solidFill>
                  <a:srgbClr val="FFFFFF"/>
                </a:solidFill>
                <a:ea typeface="Microsoft YaHei" panose="020B0503020204020204" pitchFamily="34" charset="-122"/>
              </a:rPr>
              <a:t>https://www.google.si/search?q=kurent+ptuj&amp;source=lnms&amp;tbm=isch&amp;sa=X&amp;ei=_hSwUvHjNqGTywPDxYGACg&amp;ved=0CAcQ_AUoAQ&amp;biw=1280&amp;bih=866#facrc=_&amp;imgdii=e_sDKbOaoUNrCM%3A%3Bti835gtJi1sA2M%3Be_sDKbOaoUNrCM%3A&amp;imgrc=e_sDKbOaoUNrCM%3A%3BZHTPhlAB2_chBM%3Bhttp%253A%252F%252Fwww.radiokrka.com%252FPortals%252F082721_175956_normal_Kurenti_1_Dravsko_polje_DSC02821.JPG%3Bhttp%253A%252F%252Fwww.radiokrka.com%252Fpoglej_clanek.asp%253FID_clanka%253D175956%3B599%3B449  </a:t>
            </a:r>
          </a:p>
          <a:p>
            <a:pPr>
              <a:buSzPct val="45000"/>
              <a:buFont typeface="StarSymbol"/>
              <a:buNone/>
            </a:pPr>
            <a:r>
              <a:rPr lang="sl-SI" altLang="sl-SI" sz="400">
                <a:solidFill>
                  <a:srgbClr val="FFFFFF"/>
                </a:solidFill>
                <a:ea typeface="Microsoft YaHei" panose="020B0503020204020204" pitchFamily="34" charset="-122"/>
                <a:hlinkClick r:id="rId7"/>
              </a:rPr>
              <a:t>http://www.goprekmurje.si/slo/kulinarika/pijaca/vina/</a:t>
            </a:r>
          </a:p>
          <a:p>
            <a:pPr>
              <a:buSzPct val="45000"/>
              <a:buFont typeface="StarSymbol"/>
              <a:buNone/>
            </a:pPr>
            <a:endParaRPr lang="sl-SI" altLang="sl-SI" sz="40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9699" name="Naslov 1">
            <a:extLst>
              <a:ext uri="{FF2B5EF4-FFF2-40B4-BE49-F238E27FC236}">
                <a16:creationId xmlns:a16="http://schemas.microsoft.com/office/drawing/2014/main" id="{27EAE129-ACEC-4599-97E5-6B49905C40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680325" cy="1066800"/>
          </a:xfrm>
        </p:spPr>
        <p:txBody>
          <a:bodyPr/>
          <a:lstStyle/>
          <a:p>
            <a:pPr>
              <a:buSzPct val="45000"/>
              <a:buFont typeface="StarSymbol"/>
              <a:buNone/>
            </a:pPr>
            <a:r>
              <a:rPr lang="sl-SI" altLang="sl-SI">
                <a:cs typeface="Tunga" panose="020B0502040204020203" pitchFamily="34" charset="0"/>
              </a:rPr>
              <a:t>VIRI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>
            <a:extLst>
              <a:ext uri="{FF2B5EF4-FFF2-40B4-BE49-F238E27FC236}">
                <a16:creationId xmlns:a16="http://schemas.microsoft.com/office/drawing/2014/main" id="{E45EEF39-91D5-497D-8220-97AEE6FEC3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463675"/>
            <a:ext cx="7680325" cy="4722813"/>
          </a:xfrm>
        </p:spPr>
        <p:txBody>
          <a:bodyPr>
            <a:normAutofit fontScale="92500" lnSpcReduction="10000"/>
          </a:bodyPr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sl-SI" sz="18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sl-SI" sz="18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sl-SI" sz="16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sl-SI" sz="16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sl-SI" sz="16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9pPr>
          </a:lstStyle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sz="900" dirty="0">
                <a:latin typeface="Corbel" pitchFamily="18"/>
                <a:cs typeface="Tahoma" pitchFamily="34"/>
              </a:rPr>
              <a:t>http://sl.wikipedia.org/wiki/Kurent  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sz="900" dirty="0">
                <a:latin typeface="Corbel" pitchFamily="18"/>
                <a:cs typeface="Tahoma" pitchFamily="34"/>
              </a:rPr>
              <a:t>http://sl.wikipedia.org/wiki/Babi%C4%8Dev_mlin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sz="900" dirty="0">
                <a:latin typeface="Corbel" pitchFamily="18"/>
                <a:cs typeface="Tahoma" pitchFamily="34"/>
              </a:rPr>
              <a:t>http://ucedocs.osbp.si/mpulk/docs/www/PANONSKE/relief.html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sz="900" dirty="0">
                <a:latin typeface="Corbel" pitchFamily="18"/>
                <a:cs typeface="Tahoma" pitchFamily="34"/>
              </a:rPr>
              <a:t>http://ucedocs.osbp.si/mpulk/docs/www/PANONSKE/relief.html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sz="900" dirty="0">
                <a:latin typeface="Corbel" pitchFamily="18"/>
                <a:cs typeface="Tahoma" pitchFamily="34"/>
              </a:rPr>
              <a:t> http://www.dijaski.net/geografija/referati.html?r=geo_ref_panonski_svet_02.pdf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sz="900" dirty="0">
              <a:latin typeface="Corbel" pitchFamily="18"/>
              <a:cs typeface="Tahoma" pitchFamily="34"/>
            </a:endParaRP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sz="900" dirty="0">
                <a:latin typeface="Corbel" pitchFamily="18"/>
                <a:cs typeface="Tahoma" pitchFamily="34"/>
              </a:rPr>
              <a:t>https://www.google.si/search?q=smeili&amp;source=lnms&amp;tbm=isch&amp;sa=X&amp;ei=Eq6yUu78JYShyQO0q4CgCg&amp;ved=0CAcQ_AUoAQ&amp;biw=1280&amp;bih=866#q=smile&amp;spell=1&amp;tbm=isch&amp;facrc=_&amp;imgdii=_&amp;imgrc=35MHiwll2TUJSM%3A%3B2qBWmjk_7ZhZnM%3Bhttp%253A%252F%252Fjohngloverspeaks.com%252Fwp-content%252Fuploads%252F2010%252F10%252Fsmile030.jpg%3Bhttp%253A%252F%252Fjohngloverspeaks.com%252Fsmile%252F%3B528%3B539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sz="900" dirty="0">
                <a:latin typeface="Corbel" pitchFamily="18"/>
                <a:cs typeface="Tahoma" pitchFamily="34"/>
              </a:rPr>
              <a:t>https://www.google.si/search?q=podnebje+panonskega+sveta&amp;tbm=isch&amp;source=iu&amp;imgil=bpVNf-BkO3r59M%253A%253Bhttps%253A%252F%252Fencrypted-tbn1.gstatic.com%252Fimages%253Fq%253Dtbn%253AANd9GcS4gouj7f_8DZAQBYWCTxUXlwQCytIJhsbN6D6uSwbd_spQ7PqcKQ%253B800%253B513%253BLq979o2W8uErLM%253Bhttp%25253A%25252F%25252Fwww.arso.gov.si%25252Fsoer%25252Fpredstavitev_Slovenije.html&amp;sa=X&amp;ei=p9-xUqaGMaSNyQOG5oGoCg&amp;ved=0CEoQ9QEwBA&amp;biw=1078&amp;bih=677#facrc=_&amp;imgdii=_&amp;imgrc=bpVNf-BkO3r59M%3A%3BLq979o2W8uErLM%3Bhttp%253A%252F%252Fwww.arso.gov.si%252Fsoer%252Fdatoteke%252Fpredstavitev_Slovenije%252Fdiversity_slika_3-sl.PNG%3Bhttp%253A%252F%252Fwww.arso.gov.si%252Fsoer%252Fpredstavitev_Slovenije.html%3B800%3B513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sz="900" dirty="0">
                <a:latin typeface="Corbel" pitchFamily="18"/>
                <a:cs typeface="Tahoma" pitchFamily="34"/>
              </a:rPr>
              <a:t>https://www.google.si/search?q=smeili&amp;source=lnms&amp;tbm=isch&amp;sa=X&amp;ei=Eq6yUu78JYShyQO0q4CgCg&amp;ved=0CAcQ_AUoAQ&amp;biw=1280&amp;bih=866#q=PANONSKI+SVET&amp;tbm=isch&amp;facrc=_&amp;imgdii=g58-JYeybIdXjM%3A%3BNKtN_ogn3xEvYM%3Bg58-JYeybIdXjM%3A&amp;imgrc=g58-JYeybIdXjM%3A%3B81u0BjUfniDtYM%3Bhttp%253A%252F%252Fwww.modrijan.si%252Fslv%252Fcontent%252Fdownload%252F10103%252F120170%252Fversion%252F2%252Ffile%252FObcestna%252Bnaselja%252Bna%252Bpanonski%252Bravnini.jpg%3Bhttp%253A%252F%252Fwww.modrijan.si%252FSolski-program%252FSolski-program%252FGradiva-za-ucitelje%252FOsnovna-sola%252Fgeografija%252FSlikovno-gradivo-iz-ucbenika-za-geografijo-v-osnovni-soli-9.-razred%3B329%3B238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sz="900" dirty="0">
                <a:latin typeface="Corbel" pitchFamily="18"/>
                <a:cs typeface="Tahoma" pitchFamily="34"/>
              </a:rPr>
              <a:t>https://www.google.si/search?q=%C5%A1tajerska+prestolnica+maribor&amp;source=lnms&amp;tbm=isch&amp;sa=X&amp;ei=sKyyUpSNNeGlyAPDi4CoDQ&amp;ved=0CAcQ_AUoAQ&amp;biw=1280&amp;bih=866#q=+maribor&amp;tbm=isch&amp;facrc=_&amp;imgdii=_&amp;imgrc=jIWZT5oH3gNQzM%3A%3ByKklxO74cHdy4M%3Bhttp%253A%252F%252Fupload.wikimedia.org%252Fwikipedia%252Fcommons%252F7%252F74%252FMaribor_s_Pohorja.jpg%3Bhttp%253A%252F%252Fsl.wikipedia.org%252Fwiki%252FMaribor%3B800%3B600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sz="900" dirty="0">
                <a:latin typeface="Corbel" pitchFamily="18"/>
                <a:cs typeface="Tahoma" pitchFamily="34"/>
              </a:rPr>
              <a:t>https://www.google.si/search?q=%C5%A0TAJERSKO+VINO&amp;source=lnms&amp;tbm=isch&amp;sa=X&amp;ei=4aKyUtjNO6L9ygOqwIAo&amp;ved=0CAcQ_AUoAQ&amp;biw=1280&amp;bih=866#q=%C5%A0TAJERSKA+TRTA&amp;tbm=isch&amp;facrc=_&amp;imgdii=_&amp;imgrc=hzWkkoewND-RKM%3A%3BzxGEjCaAVP844M%3Bhttp%253A%252F%252Fwww.slovenia.info%252Fpictures%25255Ctown%25255C1%25255C2011%25255CStara-trta_Slovenia_Slovenija_Maribor_Pohorje_Vesna-Male_2_picnik_326889.jpg%3Bhttp%253A%252F%252Fwww.slovenia.info%252F%253F_ctg_kraji%253D2625%2526lng%253D1%3B500%3B323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sz="900" dirty="0">
              <a:latin typeface="Corbel" pitchFamily="18"/>
              <a:cs typeface="Tahoma" pitchFamily="34"/>
            </a:endParaRP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dirty="0">
              <a:latin typeface="Corbel" pitchFamily="18"/>
              <a:cs typeface="Tahoma" pitchFamily="34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>
            <a:extLst>
              <a:ext uri="{FF2B5EF4-FFF2-40B4-BE49-F238E27FC236}">
                <a16:creationId xmlns:a16="http://schemas.microsoft.com/office/drawing/2014/main" id="{BB115ABF-3704-4724-B464-D84FBD9072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079500"/>
            <a:ext cx="7680325" cy="4724400"/>
          </a:xfrm>
        </p:spPr>
        <p:txBody>
          <a:bodyPr>
            <a:normAutofit fontScale="85000" lnSpcReduction="20000"/>
          </a:bodyPr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sl-SI" sz="18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sl-SI" sz="18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sl-SI" sz="16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sl-SI" sz="16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sl-SI" sz="16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9pPr>
          </a:lstStyle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lang="it-IT" sz="500">
                <a:latin typeface="Corbel" pitchFamily="18"/>
                <a:cs typeface="Tahoma" pitchFamily="34"/>
              </a:rPr>
              <a:t>https://www.google.si/search?q=%C5%A0TAJERSKO+VINO&amp;source=lnms&amp;tbm=isch&amp;sa=X&amp;ei=4aKyUtjNO6L9ygOqwIAo&amp;ved=0CAcQ_AUoAQ&amp;biw=1280&amp;bih=866#q=panonska+hi%C5%A1a&amp;tbm=isch&amp;facrc=_&amp;imgdii=_&amp;imgrc=4DURpHGi9Wt0WM%3A%3BAh7_k3Dxw5VP6M%3Bhttp%253A%252F%252Fwww.pictureslovenia.com%252Fmedia%252Fimg%252Fpic%252F500%252F806%252F2069401639333983.jpg%3Bhttp%253A%252F%252Fwww.pictureslovenia.com%252Fsi%252Foceni%252F%253Ff%253D8626%3B500%3B375  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lang="it-IT" sz="500">
                <a:latin typeface="Corbel" pitchFamily="18"/>
                <a:cs typeface="Tahoma" pitchFamily="34"/>
                <a:hlinkClick r:id="rId3"/>
              </a:rPr>
              <a:t>http://sl.wikipedia.org/wiki/Grad_Ptuj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lang="it-IT" sz="500">
                <a:latin typeface="Corbel" pitchFamily="18"/>
                <a:cs typeface="Tahoma" pitchFamily="34"/>
                <a:hlinkClick r:id="rId4"/>
              </a:rPr>
              <a:t>https://www.google.si/search?q=maribor&amp;source=lnms&amp;tbm=isch&amp;sa=X&amp;ei=HlK9UvLwLYrZsgaExIDIAg&amp;sqi=2&amp;ved=0CAcQ_AUoAQ&amp;biw=1024&amp;bih=643#q=maribor+zgodovina&amp;tbm=isch&amp;facrc=_&amp;imgdii=_&amp;imgrc=T_HY1wCjIiu0rM%3A%3B7mGYVr3n2BgSyM%3Bhttp%253A%252F%252Fwww.zgdmaribor.si%252Fslike%252FMaribor%252Fveduta%252520Maribora%2525201.jpg%3Bhttp%253A%252F%252Fwww.zgdmaribor.si%252Fpovezave.html%3B448%3B301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lang="it-IT" sz="500">
                <a:latin typeface="Corbel" pitchFamily="18"/>
                <a:cs typeface="Tahoma" pitchFamily="34"/>
              </a:rPr>
              <a:t> </a:t>
            </a:r>
            <a:r>
              <a:rPr lang="it-IT" sz="500">
                <a:latin typeface="Corbel" pitchFamily="18"/>
                <a:cs typeface="Tahoma" pitchFamily="34"/>
                <a:hlinkClick r:id="rId5"/>
              </a:rPr>
              <a:t>http://sl.wikipedia.org/wiki/Maribor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lang="it-IT" sz="500">
              <a:latin typeface="Corbel" pitchFamily="18"/>
              <a:cs typeface="Tahoma" pitchFamily="34"/>
            </a:endParaRP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lang="it-IT" sz="500">
              <a:latin typeface="Corbel" pitchFamily="18"/>
              <a:cs typeface="Tahoma" pitchFamily="34"/>
            </a:endParaRP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lang="it-IT" sz="500">
              <a:latin typeface="Corbel" pitchFamily="18"/>
              <a:cs typeface="Tahoma" pitchFamily="34"/>
            </a:endParaRP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lang="it-IT" sz="500">
              <a:latin typeface="Corbel" pitchFamily="18"/>
              <a:cs typeface="Tahoma" pitchFamily="34"/>
            </a:endParaRP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lang="it-IT" sz="500">
              <a:latin typeface="Corbel" pitchFamily="18"/>
              <a:cs typeface="Tahoma" pitchFamily="34"/>
            </a:endParaRP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lang="it-IT" sz="500">
              <a:latin typeface="Corbel" pitchFamily="18"/>
              <a:cs typeface="Tahoma" pitchFamily="34"/>
            </a:endParaRP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lang="it-IT" sz="500">
              <a:latin typeface="Corbel" pitchFamily="18"/>
              <a:cs typeface="Tahoma" pitchFamily="34"/>
            </a:endParaRP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lang="it-IT" sz="500">
              <a:latin typeface="Corbel" pitchFamily="18"/>
              <a:cs typeface="Tahoma" pitchFamily="34"/>
            </a:endParaRP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lang="it-IT">
                <a:latin typeface="Corbel" pitchFamily="18"/>
                <a:cs typeface="Tahoma" pitchFamily="34"/>
              </a:rPr>
              <a:t>Glavna vira pa sta: Moja glava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lang="it-IT">
                <a:latin typeface="Corbel" pitchFamily="18"/>
                <a:cs typeface="Tahoma" pitchFamily="34"/>
              </a:rPr>
              <a:t>In knjiga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lang="it-IT">
                <a:latin typeface="Corbel" pitchFamily="18"/>
                <a:cs typeface="Tahoma" pitchFamily="34"/>
              </a:rPr>
              <a:t> 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lang="it-IT" sz="1500">
              <a:latin typeface="Corbel" pitchFamily="18"/>
              <a:cs typeface="Tahoma" pitchFamily="34"/>
            </a:endParaRP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lang="it-IT" sz="500">
              <a:latin typeface="Corbel" pitchFamily="18"/>
              <a:cs typeface="Tahoma" pitchFamily="34"/>
            </a:endParaRP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lang="it-IT" sz="500">
              <a:latin typeface="Corbel" pitchFamily="18"/>
              <a:cs typeface="Tahoma" pitchFamily="34"/>
            </a:endParaRP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lang="it-IT" sz="500">
              <a:latin typeface="Corbel" pitchFamily="18"/>
              <a:cs typeface="Tahoma" pitchFamily="34"/>
            </a:endParaRP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r>
              <a:rPr lang="it-IT" sz="500">
                <a:latin typeface="Corbel" pitchFamily="18"/>
                <a:cs typeface="Tahoma" pitchFamily="34"/>
              </a:rPr>
              <a:t> 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lang="it-IT" sz="1500">
              <a:latin typeface="Corbel" pitchFamily="18"/>
              <a:cs typeface="Tahoma" pitchFamily="34"/>
            </a:endParaRP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lang="it-IT">
              <a:latin typeface="" pitchFamily="1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3">
            <a:extLst>
              <a:ext uri="{FF2B5EF4-FFF2-40B4-BE49-F238E27FC236}">
                <a16:creationId xmlns:a16="http://schemas.microsoft.com/office/drawing/2014/main" id="{38FBF178-16A4-4387-B619-2518B6B6BCD6}"/>
              </a:ext>
            </a:extLst>
          </p:cNvPr>
          <p:cNvSpPr/>
          <p:nvPr/>
        </p:nvSpPr>
        <p:spPr>
          <a:xfrm>
            <a:off x="3132138" y="3500438"/>
            <a:ext cx="2232025" cy="8223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40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PANONSKI SVET</a:t>
            </a:r>
          </a:p>
        </p:txBody>
      </p:sp>
      <p:sp>
        <p:nvSpPr>
          <p:cNvPr id="4" name="Elipsa 4">
            <a:extLst>
              <a:ext uri="{FF2B5EF4-FFF2-40B4-BE49-F238E27FC236}">
                <a16:creationId xmlns:a16="http://schemas.microsoft.com/office/drawing/2014/main" id="{6BA63441-CDA1-4BAE-A784-FEF1A20C908F}"/>
              </a:ext>
            </a:extLst>
          </p:cNvPr>
          <p:cNvSpPr/>
          <p:nvPr/>
        </p:nvSpPr>
        <p:spPr>
          <a:xfrm>
            <a:off x="2771775" y="3213100"/>
            <a:ext cx="2160588" cy="122396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19080">
            <a:solidFill>
              <a:srgbClr val="FFC000"/>
            </a:solidFill>
            <a:prstDash val="solid"/>
          </a:ln>
        </p:spPr>
        <p:txBody>
          <a:bodyPr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Microsoft YaHei" pitchFamily="2"/>
              <a:cs typeface="Mangal" pitchFamily="2"/>
            </a:endParaRPr>
          </a:p>
        </p:txBody>
      </p:sp>
      <p:cxnSp>
        <p:nvCxnSpPr>
          <p:cNvPr id="14340" name="Raven puščični povezovalnik 6">
            <a:extLst>
              <a:ext uri="{FF2B5EF4-FFF2-40B4-BE49-F238E27FC236}">
                <a16:creationId xmlns:a16="http://schemas.microsoft.com/office/drawing/2014/main" id="{AD4AC96C-1071-4C63-AE2B-7C8D29D03F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87900" y="4149725"/>
            <a:ext cx="647700" cy="6477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PoljeZBesedilom 7">
            <a:extLst>
              <a:ext uri="{FF2B5EF4-FFF2-40B4-BE49-F238E27FC236}">
                <a16:creationId xmlns:a16="http://schemas.microsoft.com/office/drawing/2014/main" id="{229114FB-5668-41B6-A7B4-CD4FA6FA4C7F}"/>
              </a:ext>
            </a:extLst>
          </p:cNvPr>
          <p:cNvSpPr/>
          <p:nvPr/>
        </p:nvSpPr>
        <p:spPr>
          <a:xfrm>
            <a:off x="5292725" y="4767263"/>
            <a:ext cx="1222375" cy="2428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0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ZNAČILNOSTI</a:t>
            </a:r>
          </a:p>
        </p:txBody>
      </p:sp>
      <p:cxnSp>
        <p:nvCxnSpPr>
          <p:cNvPr id="14342" name="Raven puščični povezovalnik 9">
            <a:extLst>
              <a:ext uri="{FF2B5EF4-FFF2-40B4-BE49-F238E27FC236}">
                <a16:creationId xmlns:a16="http://schemas.microsoft.com/office/drawing/2014/main" id="{510CBF5F-513D-4D55-A80B-7A113C7B88E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941888" y="2198688"/>
            <a:ext cx="962025" cy="16129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3" name="Raven puščični povezovalnik 11">
            <a:extLst>
              <a:ext uri="{FF2B5EF4-FFF2-40B4-BE49-F238E27FC236}">
                <a16:creationId xmlns:a16="http://schemas.microsoft.com/office/drawing/2014/main" id="{050621CD-F062-4296-88D6-D50FE8A98F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40200" y="4437063"/>
            <a:ext cx="1079500" cy="17272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PoljeZBesedilom 12">
            <a:extLst>
              <a:ext uri="{FF2B5EF4-FFF2-40B4-BE49-F238E27FC236}">
                <a16:creationId xmlns:a16="http://schemas.microsoft.com/office/drawing/2014/main" id="{CEAD77C4-C814-40EC-B3AD-9BC1C2FCE0AA}"/>
              </a:ext>
            </a:extLst>
          </p:cNvPr>
          <p:cNvSpPr/>
          <p:nvPr/>
        </p:nvSpPr>
        <p:spPr>
          <a:xfrm>
            <a:off x="5111750" y="6165850"/>
            <a:ext cx="1403350" cy="2492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5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RELIEF</a:t>
            </a:r>
          </a:p>
        </p:txBody>
      </p:sp>
      <p:cxnSp>
        <p:nvCxnSpPr>
          <p:cNvPr id="14345" name="Raven puščični povezovalnik 14">
            <a:extLst>
              <a:ext uri="{FF2B5EF4-FFF2-40B4-BE49-F238E27FC236}">
                <a16:creationId xmlns:a16="http://schemas.microsoft.com/office/drawing/2014/main" id="{BC3D484C-4780-4C25-A6F6-FB8A29A39D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51275" y="4437063"/>
            <a:ext cx="215900" cy="1008062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PoljeZBesedilom 15">
            <a:extLst>
              <a:ext uri="{FF2B5EF4-FFF2-40B4-BE49-F238E27FC236}">
                <a16:creationId xmlns:a16="http://schemas.microsoft.com/office/drawing/2014/main" id="{F071CA5F-2235-4255-ABB8-63F671559893}"/>
              </a:ext>
            </a:extLst>
          </p:cNvPr>
          <p:cNvSpPr/>
          <p:nvPr/>
        </p:nvSpPr>
        <p:spPr>
          <a:xfrm>
            <a:off x="3708400" y="5410200"/>
            <a:ext cx="1079500" cy="2508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5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PODNEBJE</a:t>
            </a:r>
          </a:p>
        </p:txBody>
      </p:sp>
      <p:cxnSp>
        <p:nvCxnSpPr>
          <p:cNvPr id="14347" name="Raven puščični povezovalnik 17">
            <a:extLst>
              <a:ext uri="{FF2B5EF4-FFF2-40B4-BE49-F238E27FC236}">
                <a16:creationId xmlns:a16="http://schemas.microsoft.com/office/drawing/2014/main" id="{4BE73893-58C2-4677-AF3F-86028ACB9F3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132138" y="4437063"/>
            <a:ext cx="287337" cy="15113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PoljeZBesedilom 18">
            <a:extLst>
              <a:ext uri="{FF2B5EF4-FFF2-40B4-BE49-F238E27FC236}">
                <a16:creationId xmlns:a16="http://schemas.microsoft.com/office/drawing/2014/main" id="{BA0E0DD1-3EE2-43E9-9DCE-ED9CB9382C1C}"/>
              </a:ext>
            </a:extLst>
          </p:cNvPr>
          <p:cNvSpPr/>
          <p:nvPr/>
        </p:nvSpPr>
        <p:spPr>
          <a:xfrm>
            <a:off x="2949575" y="5945188"/>
            <a:ext cx="614363" cy="2508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5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LEGA</a:t>
            </a:r>
          </a:p>
        </p:txBody>
      </p:sp>
      <p:cxnSp>
        <p:nvCxnSpPr>
          <p:cNvPr id="14349" name="Raven puščični povezovalnik 20">
            <a:extLst>
              <a:ext uri="{FF2B5EF4-FFF2-40B4-BE49-F238E27FC236}">
                <a16:creationId xmlns:a16="http://schemas.microsoft.com/office/drawing/2014/main" id="{035B1E4E-CCC0-4381-B7AF-21910B784BF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339975" y="4257675"/>
            <a:ext cx="747713" cy="509588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PoljeZBesedilom 21">
            <a:extLst>
              <a:ext uri="{FF2B5EF4-FFF2-40B4-BE49-F238E27FC236}">
                <a16:creationId xmlns:a16="http://schemas.microsoft.com/office/drawing/2014/main" id="{A5675A14-0749-4040-9938-96482A28151B}"/>
              </a:ext>
            </a:extLst>
          </p:cNvPr>
          <p:cNvSpPr/>
          <p:nvPr/>
        </p:nvSpPr>
        <p:spPr>
          <a:xfrm>
            <a:off x="2038350" y="4714875"/>
            <a:ext cx="1074738" cy="2508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5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VASI IN MESTA</a:t>
            </a:r>
          </a:p>
        </p:txBody>
      </p:sp>
      <p:cxnSp>
        <p:nvCxnSpPr>
          <p:cNvPr id="14351" name="Raven puščični povezovalnik 23">
            <a:extLst>
              <a:ext uri="{FF2B5EF4-FFF2-40B4-BE49-F238E27FC236}">
                <a16:creationId xmlns:a16="http://schemas.microsoft.com/office/drawing/2014/main" id="{8A9DD821-F2FF-43E9-A8C6-589E1B4CE20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8525" y="3824288"/>
            <a:ext cx="1873250" cy="10668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PoljeZBesedilom 24">
            <a:extLst>
              <a:ext uri="{FF2B5EF4-FFF2-40B4-BE49-F238E27FC236}">
                <a16:creationId xmlns:a16="http://schemas.microsoft.com/office/drawing/2014/main" id="{8FABD927-A674-45C2-BE67-77B6A0389ABD}"/>
              </a:ext>
            </a:extLst>
          </p:cNvPr>
          <p:cNvSpPr/>
          <p:nvPr/>
        </p:nvSpPr>
        <p:spPr>
          <a:xfrm>
            <a:off x="468313" y="4891088"/>
            <a:ext cx="1366837" cy="2508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5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PANONSKA HIŠA</a:t>
            </a:r>
          </a:p>
        </p:txBody>
      </p:sp>
      <p:cxnSp>
        <p:nvCxnSpPr>
          <p:cNvPr id="14353" name="Raven puščični povezovalnik 26">
            <a:extLst>
              <a:ext uri="{FF2B5EF4-FFF2-40B4-BE49-F238E27FC236}">
                <a16:creationId xmlns:a16="http://schemas.microsoft.com/office/drawing/2014/main" id="{F9A7B5B1-667E-483E-BEB1-A9CD42D1D31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38350" y="3573463"/>
            <a:ext cx="827088" cy="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C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PoljeZBesedilom 27">
            <a:extLst>
              <a:ext uri="{FF2B5EF4-FFF2-40B4-BE49-F238E27FC236}">
                <a16:creationId xmlns:a16="http://schemas.microsoft.com/office/drawing/2014/main" id="{B0B3C8F5-86FF-47C4-B741-61622DF8519C}"/>
              </a:ext>
            </a:extLst>
          </p:cNvPr>
          <p:cNvSpPr/>
          <p:nvPr/>
        </p:nvSpPr>
        <p:spPr>
          <a:xfrm>
            <a:off x="1476375" y="3446463"/>
            <a:ext cx="777875" cy="249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5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KURENT</a:t>
            </a:r>
          </a:p>
        </p:txBody>
      </p:sp>
      <p:cxnSp>
        <p:nvCxnSpPr>
          <p:cNvPr id="14355" name="Raven puščični povezovalnik 29">
            <a:extLst>
              <a:ext uri="{FF2B5EF4-FFF2-40B4-BE49-F238E27FC236}">
                <a16:creationId xmlns:a16="http://schemas.microsoft.com/office/drawing/2014/main" id="{11716606-4D34-4519-8B54-35EDD31DF5F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158875" y="2970213"/>
            <a:ext cx="1973263" cy="4318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C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PoljeZBesedilom 31">
            <a:extLst>
              <a:ext uri="{FF2B5EF4-FFF2-40B4-BE49-F238E27FC236}">
                <a16:creationId xmlns:a16="http://schemas.microsoft.com/office/drawing/2014/main" id="{ECC40D17-7CD6-4064-8771-7AEE671BF86F}"/>
              </a:ext>
            </a:extLst>
          </p:cNvPr>
          <p:cNvSpPr/>
          <p:nvPr/>
        </p:nvSpPr>
        <p:spPr>
          <a:xfrm>
            <a:off x="422275" y="2833688"/>
            <a:ext cx="1008063" cy="2508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5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ŠTORKLJA</a:t>
            </a:r>
          </a:p>
        </p:txBody>
      </p:sp>
      <p:sp>
        <p:nvSpPr>
          <p:cNvPr id="22" name="PoljeZBesedilom 34">
            <a:extLst>
              <a:ext uri="{FF2B5EF4-FFF2-40B4-BE49-F238E27FC236}">
                <a16:creationId xmlns:a16="http://schemas.microsoft.com/office/drawing/2014/main" id="{17B4026E-3370-4596-BEB6-C25C94EE50BD}"/>
              </a:ext>
            </a:extLst>
          </p:cNvPr>
          <p:cNvSpPr/>
          <p:nvPr/>
        </p:nvSpPr>
        <p:spPr>
          <a:xfrm>
            <a:off x="1089025" y="2371725"/>
            <a:ext cx="1165225" cy="2508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5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MLIN NA MURI</a:t>
            </a:r>
          </a:p>
        </p:txBody>
      </p:sp>
      <p:cxnSp>
        <p:nvCxnSpPr>
          <p:cNvPr id="14358" name="Raven puščični povezovalnik 36">
            <a:extLst>
              <a:ext uri="{FF2B5EF4-FFF2-40B4-BE49-F238E27FC236}">
                <a16:creationId xmlns:a16="http://schemas.microsoft.com/office/drawing/2014/main" id="{9FB5B66F-3902-4C52-B4DF-D129ED15E2D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452688" y="1987550"/>
            <a:ext cx="1255712" cy="122555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C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PoljeZBesedilom 37">
            <a:extLst>
              <a:ext uri="{FF2B5EF4-FFF2-40B4-BE49-F238E27FC236}">
                <a16:creationId xmlns:a16="http://schemas.microsoft.com/office/drawing/2014/main" id="{4689D069-5CA3-4DA4-9578-75F6963F2ABB}"/>
              </a:ext>
            </a:extLst>
          </p:cNvPr>
          <p:cNvSpPr/>
          <p:nvPr/>
        </p:nvSpPr>
        <p:spPr>
          <a:xfrm>
            <a:off x="1865313" y="1760538"/>
            <a:ext cx="1655762" cy="2508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5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PTUJ IN PTUJSKI GRAD</a:t>
            </a:r>
          </a:p>
        </p:txBody>
      </p:sp>
      <p:cxnSp>
        <p:nvCxnSpPr>
          <p:cNvPr id="14360" name="Raven puščični povezovalnik 39">
            <a:extLst>
              <a:ext uri="{FF2B5EF4-FFF2-40B4-BE49-F238E27FC236}">
                <a16:creationId xmlns:a16="http://schemas.microsoft.com/office/drawing/2014/main" id="{73C55C1F-622A-45AE-AF77-E6CC82C8475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48163" y="2708275"/>
            <a:ext cx="0" cy="57785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C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PoljeZBesedilom 40">
            <a:extLst>
              <a:ext uri="{FF2B5EF4-FFF2-40B4-BE49-F238E27FC236}">
                <a16:creationId xmlns:a16="http://schemas.microsoft.com/office/drawing/2014/main" id="{304A90E6-A454-4CD5-83CE-56C53E37DD64}"/>
              </a:ext>
            </a:extLst>
          </p:cNvPr>
          <p:cNvSpPr/>
          <p:nvPr/>
        </p:nvSpPr>
        <p:spPr>
          <a:xfrm>
            <a:off x="4030663" y="2487613"/>
            <a:ext cx="485775" cy="2508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5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VINA</a:t>
            </a:r>
          </a:p>
        </p:txBody>
      </p:sp>
      <p:cxnSp>
        <p:nvCxnSpPr>
          <p:cNvPr id="14362" name="Raven puščični povezovalnik 42">
            <a:extLst>
              <a:ext uri="{FF2B5EF4-FFF2-40B4-BE49-F238E27FC236}">
                <a16:creationId xmlns:a16="http://schemas.microsoft.com/office/drawing/2014/main" id="{899FDCA7-53BF-43B6-B064-4EB4CE266CA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78375" y="2347913"/>
            <a:ext cx="153988" cy="1198562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C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PoljeZBesedilom 43">
            <a:extLst>
              <a:ext uri="{FF2B5EF4-FFF2-40B4-BE49-F238E27FC236}">
                <a16:creationId xmlns:a16="http://schemas.microsoft.com/office/drawing/2014/main" id="{AFEAD716-74A2-4D4B-A5AC-9455CC5C50A6}"/>
              </a:ext>
            </a:extLst>
          </p:cNvPr>
          <p:cNvSpPr/>
          <p:nvPr/>
        </p:nvSpPr>
        <p:spPr>
          <a:xfrm>
            <a:off x="4467225" y="2071688"/>
            <a:ext cx="949325" cy="249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5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MARIBOR</a:t>
            </a:r>
          </a:p>
        </p:txBody>
      </p:sp>
      <p:sp>
        <p:nvSpPr>
          <p:cNvPr id="29" name="PoljeZBesedilom 45">
            <a:extLst>
              <a:ext uri="{FF2B5EF4-FFF2-40B4-BE49-F238E27FC236}">
                <a16:creationId xmlns:a16="http://schemas.microsoft.com/office/drawing/2014/main" id="{35C3E887-4A5B-48EA-921F-7A3474A1E43E}"/>
              </a:ext>
            </a:extLst>
          </p:cNvPr>
          <p:cNvSpPr/>
          <p:nvPr/>
        </p:nvSpPr>
        <p:spPr>
          <a:xfrm>
            <a:off x="5651500" y="1989138"/>
            <a:ext cx="647700" cy="249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5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TERME</a:t>
            </a:r>
          </a:p>
        </p:txBody>
      </p:sp>
      <p:cxnSp>
        <p:nvCxnSpPr>
          <p:cNvPr id="14365" name="Raven puščični povezovalnik 55">
            <a:extLst>
              <a:ext uri="{FF2B5EF4-FFF2-40B4-BE49-F238E27FC236}">
                <a16:creationId xmlns:a16="http://schemas.microsoft.com/office/drawing/2014/main" id="{1FB8B498-BA2D-4257-A6E3-80885B38311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779838" y="1484313"/>
            <a:ext cx="71437" cy="1728787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C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6" name="Raven puščični povezovalnik 57">
            <a:extLst>
              <a:ext uri="{FF2B5EF4-FFF2-40B4-BE49-F238E27FC236}">
                <a16:creationId xmlns:a16="http://schemas.microsoft.com/office/drawing/2014/main" id="{52E251FA-3457-4443-B098-BA18C6C62F1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038350" y="2600325"/>
            <a:ext cx="1236663" cy="6858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C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PoljeZBesedilom 58">
            <a:extLst>
              <a:ext uri="{FF2B5EF4-FFF2-40B4-BE49-F238E27FC236}">
                <a16:creationId xmlns:a16="http://schemas.microsoft.com/office/drawing/2014/main" id="{D679E185-D793-479B-965B-116F8BA44DFA}"/>
              </a:ext>
            </a:extLst>
          </p:cNvPr>
          <p:cNvSpPr/>
          <p:nvPr/>
        </p:nvSpPr>
        <p:spPr>
          <a:xfrm>
            <a:off x="3419475" y="1196975"/>
            <a:ext cx="1152525" cy="409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5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PREKMURSKA GIBANICA</a:t>
            </a:r>
          </a:p>
        </p:txBody>
      </p:sp>
      <p:cxnSp>
        <p:nvCxnSpPr>
          <p:cNvPr id="14368" name="Raven puščični povezovalnik 61">
            <a:extLst>
              <a:ext uri="{FF2B5EF4-FFF2-40B4-BE49-F238E27FC236}">
                <a16:creationId xmlns:a16="http://schemas.microsoft.com/office/drawing/2014/main" id="{4ED8AF98-00C8-497A-A7CD-0D9B59BFD28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32363" y="3824288"/>
            <a:ext cx="1655762" cy="252412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C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PoljeZBesedilom 62">
            <a:extLst>
              <a:ext uri="{FF2B5EF4-FFF2-40B4-BE49-F238E27FC236}">
                <a16:creationId xmlns:a16="http://schemas.microsoft.com/office/drawing/2014/main" id="{C28E6DF6-6F68-4558-929C-E07B9E368D23}"/>
              </a:ext>
            </a:extLst>
          </p:cNvPr>
          <p:cNvSpPr/>
          <p:nvPr/>
        </p:nvSpPr>
        <p:spPr>
          <a:xfrm>
            <a:off x="6516688" y="4003675"/>
            <a:ext cx="1008062" cy="2508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5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ZAKLJUČEK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9" grpId="0" autoUpdateAnimBg="0"/>
      <p:bldP spid="11" grpId="0" autoUpdateAnimBg="0"/>
      <p:bldP spid="13" grpId="0" autoUpdateAnimBg="0"/>
      <p:bldP spid="15" grpId="0" autoUpdateAnimBg="0"/>
      <p:bldP spid="17" grpId="0" autoUpdateAnimBg="0"/>
      <p:bldP spid="19" grpId="0" autoUpdateAnimBg="0"/>
      <p:bldP spid="21" grpId="0" autoUpdateAnimBg="0"/>
      <p:bldP spid="22" grpId="0" autoUpdateAnimBg="0"/>
      <p:bldP spid="24" grpId="0" autoUpdateAnimBg="0"/>
      <p:bldP spid="26" grpId="0" autoUpdateAnimBg="0"/>
      <p:bldP spid="28" grpId="0" autoUpdateAnimBg="0"/>
      <p:bldP spid="29" grpId="0" autoUpdateAnimBg="0"/>
      <p:bldP spid="32" grpId="0" autoUpdateAnimBg="0"/>
      <p:bldP spid="3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OSNOVNE ZNAČILNO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grada vsebine 2">
            <a:extLst>
              <a:ext uri="{FF2B5EF4-FFF2-40B4-BE49-F238E27FC236}">
                <a16:creationId xmlns:a16="http://schemas.microsoft.com/office/drawing/2014/main" id="{DA7C01FB-5C8F-4953-9D56-515230D93C90}"/>
              </a:ext>
            </a:extLst>
          </p:cNvPr>
          <p:cNvSpPr>
            <a:spLocks noGrp="1"/>
          </p:cNvSpPr>
          <p:nvPr>
            <p:ph type="body" idx="4294967295"/>
          </p:nvPr>
        </p:nvSpPr>
        <p:spPr bwMode="auto">
          <a:xfrm>
            <a:off x="0" y="1484313"/>
            <a:ext cx="7680325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VSHOD SLOVENIJE</a:t>
            </a:r>
          </a:p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POVRŠINA: 4291 kvadratnih kilometrov</a:t>
            </a:r>
          </a:p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POVPREČNA NADMORSKA VIŠINA: 260,7m</a:t>
            </a:r>
          </a:p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GOSTOTA PREBIVALSTVA: 116 ljudi na km</a:t>
            </a:r>
          </a:p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DELEŽ GOZDA: 33,5%</a:t>
            </a:r>
          </a:p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NAJVEČJE NASELJE: Maribor</a:t>
            </a:r>
          </a:p>
        </p:txBody>
      </p:sp>
      <p:sp>
        <p:nvSpPr>
          <p:cNvPr id="15363" name="Naslov 1">
            <a:extLst>
              <a:ext uri="{FF2B5EF4-FFF2-40B4-BE49-F238E27FC236}">
                <a16:creationId xmlns:a16="http://schemas.microsoft.com/office/drawing/2014/main" id="{58A4B566-3483-4421-9A14-FD0B5E1ABA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680325" cy="1066800"/>
          </a:xfrm>
        </p:spPr>
        <p:txBody>
          <a:bodyPr/>
          <a:lstStyle/>
          <a:p>
            <a:pPr>
              <a:buSzPct val="45000"/>
              <a:buFont typeface="StarSymbol"/>
              <a:buNone/>
            </a:pPr>
            <a:r>
              <a:rPr lang="sl-SI" altLang="sl-SI">
                <a:cs typeface="Tunga" panose="020B0502040204020203" pitchFamily="34" charset="0"/>
              </a:rPr>
              <a:t>OSNOVNE ZNAČILNOSTI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REL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grada vsebine 1">
            <a:extLst>
              <a:ext uri="{FF2B5EF4-FFF2-40B4-BE49-F238E27FC236}">
                <a16:creationId xmlns:a16="http://schemas.microsoft.com/office/drawing/2014/main" id="{33192F6D-5E27-4853-AD94-5415BE1FF402}"/>
              </a:ext>
            </a:extLst>
          </p:cNvPr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7680325" cy="4722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NAJVEČJE POKRAJINSKE POKRANJE</a:t>
            </a:r>
          </a:p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GRIČEVNAT SVET</a:t>
            </a:r>
          </a:p>
          <a:p>
            <a:pPr>
              <a:buClr>
                <a:srgbClr val="4C80AF"/>
              </a:buClr>
              <a:buSzPct val="45000"/>
              <a:buFont typeface="Arial" panose="020B0604020202020204" pitchFamily="34" charset="0"/>
              <a:buChar char="•"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RAVNINSKI SVET</a:t>
            </a:r>
          </a:p>
        </p:txBody>
      </p:sp>
      <p:sp>
        <p:nvSpPr>
          <p:cNvPr id="16387" name="Naslov 2">
            <a:extLst>
              <a:ext uri="{FF2B5EF4-FFF2-40B4-BE49-F238E27FC236}">
                <a16:creationId xmlns:a16="http://schemas.microsoft.com/office/drawing/2014/main" id="{4D07198F-2441-4342-9791-83E6F949F2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680325" cy="1066800"/>
          </a:xfrm>
        </p:spPr>
        <p:txBody>
          <a:bodyPr/>
          <a:lstStyle/>
          <a:p>
            <a:pPr>
              <a:buSzPct val="45000"/>
              <a:buFont typeface="StarSymbol"/>
              <a:buNone/>
            </a:pPr>
            <a:r>
              <a:rPr lang="sl-SI" altLang="sl-SI">
                <a:cs typeface="Tunga" panose="020B0502040204020203" pitchFamily="34" charset="0"/>
              </a:rPr>
              <a:t>RELIEF</a:t>
            </a:r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5E5E308B-CB07-40DE-B933-BC6CE356C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860800"/>
            <a:ext cx="4271962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>
            <a:extLst>
              <a:ext uri="{FF2B5EF4-FFF2-40B4-BE49-F238E27FC236}">
                <a16:creationId xmlns:a16="http://schemas.microsoft.com/office/drawing/2014/main" id="{EDA97632-E357-42BF-9BE8-E12FE348A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8488"/>
            <a:ext cx="5553075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8180619-546B-4A0B-B4EB-720395F195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0"/>
            <a:ext cx="6364287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3">
            <a:extLst>
              <a:ext uri="{FF2B5EF4-FFF2-40B4-BE49-F238E27FC236}">
                <a16:creationId xmlns:a16="http://schemas.microsoft.com/office/drawing/2014/main" id="{D1923283-45F9-4470-B760-5818EA7C2AD2}"/>
              </a:ext>
            </a:extLst>
          </p:cNvPr>
          <p:cNvSpPr/>
          <p:nvPr/>
        </p:nvSpPr>
        <p:spPr>
          <a:xfrm>
            <a:off x="2779713" y="115888"/>
            <a:ext cx="3087687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3: ravnina</a:t>
            </a:r>
          </a:p>
        </p:txBody>
      </p:sp>
      <p:sp>
        <p:nvSpPr>
          <p:cNvPr id="8" name="PoljeZBesedilom 4">
            <a:extLst>
              <a:ext uri="{FF2B5EF4-FFF2-40B4-BE49-F238E27FC236}">
                <a16:creationId xmlns:a16="http://schemas.microsoft.com/office/drawing/2014/main" id="{04AC0E31-10AB-4011-8F33-576244CD6E07}"/>
              </a:ext>
            </a:extLst>
          </p:cNvPr>
          <p:cNvSpPr/>
          <p:nvPr/>
        </p:nvSpPr>
        <p:spPr>
          <a:xfrm>
            <a:off x="5553075" y="4813300"/>
            <a:ext cx="2232025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4: griči</a:t>
            </a:r>
          </a:p>
        </p:txBody>
      </p:sp>
      <p:sp>
        <p:nvSpPr>
          <p:cNvPr id="9" name="PoljeZBesedilom 5">
            <a:extLst>
              <a:ext uri="{FF2B5EF4-FFF2-40B4-BE49-F238E27FC236}">
                <a16:creationId xmlns:a16="http://schemas.microsoft.com/office/drawing/2014/main" id="{030FF2F4-70C3-4F51-8CF3-59F8ABFCE115}"/>
              </a:ext>
            </a:extLst>
          </p:cNvPr>
          <p:cNvSpPr/>
          <p:nvPr/>
        </p:nvSpPr>
        <p:spPr>
          <a:xfrm>
            <a:off x="0" y="6453188"/>
            <a:ext cx="2122488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5: trta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ODNEB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grada vsebine 2">
            <a:extLst>
              <a:ext uri="{FF2B5EF4-FFF2-40B4-BE49-F238E27FC236}">
                <a16:creationId xmlns:a16="http://schemas.microsoft.com/office/drawing/2014/main" id="{2A92FDFB-A60E-49B2-85BE-E8A8C3B6C517}"/>
              </a:ext>
            </a:extLst>
          </p:cNvPr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7680325" cy="4722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SzPct val="45000"/>
              <a:buFont typeface="StarSymbol"/>
              <a:buNone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OBILNEJŠE PADAVINE</a:t>
            </a:r>
          </a:p>
          <a:p>
            <a:pPr>
              <a:buSzPct val="45000"/>
              <a:buFont typeface="StarSymbol"/>
              <a:buNone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VROČA POLETJA</a:t>
            </a:r>
          </a:p>
          <a:p>
            <a:pPr>
              <a:buSzPct val="45000"/>
              <a:buFont typeface="StarSymbol"/>
              <a:buNone/>
            </a:pPr>
            <a:r>
              <a:rPr lang="sl-SI" altLang="sl-SI">
                <a:solidFill>
                  <a:srgbClr val="FFFFFF"/>
                </a:solidFill>
                <a:ea typeface="Microsoft YaHei" panose="020B0503020204020204" pitchFamily="34" charset="-122"/>
              </a:rPr>
              <a:t>HLADNE ZIME</a:t>
            </a:r>
          </a:p>
          <a:p>
            <a:pPr>
              <a:buSzPct val="45000"/>
              <a:buFont typeface="StarSymbol"/>
              <a:buNone/>
            </a:pPr>
            <a:endParaRPr lang="sl-SI" altLang="sl-SI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7411" name="Naslov 1">
            <a:extLst>
              <a:ext uri="{FF2B5EF4-FFF2-40B4-BE49-F238E27FC236}">
                <a16:creationId xmlns:a16="http://schemas.microsoft.com/office/drawing/2014/main" id="{0FFD96CD-3D31-4F9B-8ACD-AFECAF4870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680325" cy="1066800"/>
          </a:xfrm>
        </p:spPr>
        <p:txBody>
          <a:bodyPr/>
          <a:lstStyle/>
          <a:p>
            <a:pPr>
              <a:buSzPct val="45000"/>
              <a:buFont typeface="StarSymbol"/>
              <a:buNone/>
            </a:pPr>
            <a:r>
              <a:rPr lang="sl-SI" altLang="sl-SI">
                <a:cs typeface="Tunga" panose="020B0502040204020203" pitchFamily="34" charset="0"/>
              </a:rPr>
              <a:t>PODNEBJE</a:t>
            </a:r>
          </a:p>
        </p:txBody>
      </p:sp>
      <p:pic>
        <p:nvPicPr>
          <p:cNvPr id="17412" name="Picture 2">
            <a:extLst>
              <a:ext uri="{FF2B5EF4-FFF2-40B4-BE49-F238E27FC236}">
                <a16:creationId xmlns:a16="http://schemas.microsoft.com/office/drawing/2014/main" id="{C0B686BC-77B1-4E90-9265-F723B29EA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3498850"/>
            <a:ext cx="2830512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>
            <a:extLst>
              <a:ext uri="{FF2B5EF4-FFF2-40B4-BE49-F238E27FC236}">
                <a16:creationId xmlns:a16="http://schemas.microsoft.com/office/drawing/2014/main" id="{A073095E-CD13-4604-8F42-D434B8E9A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8850"/>
            <a:ext cx="2451100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>
            <a:extLst>
              <a:ext uri="{FF2B5EF4-FFF2-40B4-BE49-F238E27FC236}">
                <a16:creationId xmlns:a16="http://schemas.microsoft.com/office/drawing/2014/main" id="{C2DFF204-0D87-4D24-8002-472AE096F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333375"/>
            <a:ext cx="418465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5D0AB7D-1437-44DB-B68B-249010EF27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2057400"/>
            <a:ext cx="6345238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3">
            <a:extLst>
              <a:ext uri="{FF2B5EF4-FFF2-40B4-BE49-F238E27FC236}">
                <a16:creationId xmlns:a16="http://schemas.microsoft.com/office/drawing/2014/main" id="{E8989A8F-DC57-4908-8843-667F07F0C6B5}"/>
              </a:ext>
            </a:extLst>
          </p:cNvPr>
          <p:cNvSpPr/>
          <p:nvPr/>
        </p:nvSpPr>
        <p:spPr>
          <a:xfrm>
            <a:off x="6516688" y="3068638"/>
            <a:ext cx="2303462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6: klimograma</a:t>
            </a:r>
          </a:p>
        </p:txBody>
      </p:sp>
      <p:sp>
        <p:nvSpPr>
          <p:cNvPr id="9" name="PoljeZBesedilom 4">
            <a:extLst>
              <a:ext uri="{FF2B5EF4-FFF2-40B4-BE49-F238E27FC236}">
                <a16:creationId xmlns:a16="http://schemas.microsoft.com/office/drawing/2014/main" id="{E56F3B73-AC8B-4C64-8744-D1ADF8F9B329}"/>
              </a:ext>
            </a:extLst>
          </p:cNvPr>
          <p:cNvSpPr/>
          <p:nvPr/>
        </p:nvSpPr>
        <p:spPr>
          <a:xfrm>
            <a:off x="3433763" y="6488113"/>
            <a:ext cx="2879725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7: klimogram Maribor</a:t>
            </a:r>
          </a:p>
        </p:txBody>
      </p:sp>
      <p:sp>
        <p:nvSpPr>
          <p:cNvPr id="10" name="PoljeZBesedilom 5">
            <a:extLst>
              <a:ext uri="{FF2B5EF4-FFF2-40B4-BE49-F238E27FC236}">
                <a16:creationId xmlns:a16="http://schemas.microsoft.com/office/drawing/2014/main" id="{774688DF-3E83-4FBA-A6F9-7531C6F17E15}"/>
              </a:ext>
            </a:extLst>
          </p:cNvPr>
          <p:cNvSpPr/>
          <p:nvPr/>
        </p:nvSpPr>
        <p:spPr>
          <a:xfrm>
            <a:off x="3175" y="3178175"/>
            <a:ext cx="2447925" cy="63976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8: klimogram Lendava</a:t>
            </a:r>
          </a:p>
        </p:txBody>
      </p:sp>
      <p:sp>
        <p:nvSpPr>
          <p:cNvPr id="11" name="PoljeZBesedilom 6">
            <a:extLst>
              <a:ext uri="{FF2B5EF4-FFF2-40B4-BE49-F238E27FC236}">
                <a16:creationId xmlns:a16="http://schemas.microsoft.com/office/drawing/2014/main" id="{65815460-30B4-44F6-AFA5-CBD138601A9F}"/>
              </a:ext>
            </a:extLst>
          </p:cNvPr>
          <p:cNvSpPr/>
          <p:nvPr/>
        </p:nvSpPr>
        <p:spPr>
          <a:xfrm>
            <a:off x="4211638" y="6092825"/>
            <a:ext cx="3240087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dirty="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9:padavine v Sloveniji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>
            <a:extLst>
              <a:ext uri="{FF2B5EF4-FFF2-40B4-BE49-F238E27FC236}">
                <a16:creationId xmlns:a16="http://schemas.microsoft.com/office/drawing/2014/main" id="{48CF8369-8595-4A85-A7AF-E7F4A9ED08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463675"/>
            <a:ext cx="7680325" cy="4722813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sl-SI" sz="18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sl-SI" sz="18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sl-SI" sz="16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sl-SI" sz="16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sl-SI" sz="16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9pPr>
          </a:lstStyle>
          <a:p>
            <a:pPr marL="285750" indent="-285750" fontAlgn="auto">
              <a:spcBef>
                <a:spcPts val="1199"/>
              </a:spcBef>
              <a:spcAft>
                <a:spcPts val="0"/>
              </a:spcAft>
              <a:buClr>
                <a:srgbClr val="4C80AF"/>
              </a:buClr>
              <a:defRPr/>
            </a:pPr>
            <a:r>
              <a:rPr dirty="0">
                <a:latin typeface="Corbel" pitchFamily="18"/>
                <a:cs typeface="Tahoma" pitchFamily="34"/>
              </a:rPr>
              <a:t>VZHODNA SLOVENIJA</a:t>
            </a:r>
          </a:p>
          <a:p>
            <a:pPr marL="285750" indent="-285750" fontAlgn="auto">
              <a:spcBef>
                <a:spcPts val="1199"/>
              </a:spcBef>
              <a:spcAft>
                <a:spcPts val="0"/>
              </a:spcAft>
              <a:buClr>
                <a:srgbClr val="4C80AF"/>
              </a:buClr>
              <a:defRPr/>
            </a:pPr>
            <a:r>
              <a:rPr dirty="0">
                <a:latin typeface="Corbel" pitchFamily="18"/>
                <a:cs typeface="Tahoma" pitchFamily="34"/>
              </a:rPr>
              <a:t>MEJI NA MADŽARSKO</a:t>
            </a:r>
          </a:p>
          <a:p>
            <a:pPr marL="285750" indent="-285750" fontAlgn="auto">
              <a:spcBef>
                <a:spcPts val="1199"/>
              </a:spcBef>
              <a:spcAft>
                <a:spcPts val="0"/>
              </a:spcAft>
              <a:buClr>
                <a:srgbClr val="4C80AF"/>
              </a:buClr>
              <a:defRPr/>
            </a:pPr>
            <a:r>
              <a:rPr dirty="0">
                <a:latin typeface="Corbel" pitchFamily="18"/>
                <a:cs typeface="Tahoma" pitchFamily="34"/>
              </a:rPr>
              <a:t>AVSTRIJO</a:t>
            </a:r>
          </a:p>
          <a:p>
            <a:pPr marL="285750" indent="-285750" fontAlgn="auto">
              <a:spcBef>
                <a:spcPts val="1199"/>
              </a:spcBef>
              <a:spcAft>
                <a:spcPts val="0"/>
              </a:spcAft>
              <a:buClr>
                <a:srgbClr val="4C80AF"/>
              </a:buClr>
              <a:defRPr/>
            </a:pPr>
            <a:r>
              <a:rPr dirty="0">
                <a:latin typeface="Corbel" pitchFamily="18"/>
                <a:cs typeface="Tahoma" pitchFamily="34"/>
              </a:rPr>
              <a:t>HRVAŠKO</a:t>
            </a:r>
          </a:p>
          <a:p>
            <a:pPr marL="285750" indent="-285750" fontAlgn="auto">
              <a:spcBef>
                <a:spcPts val="1199"/>
              </a:spcBef>
              <a:spcAft>
                <a:spcPts val="0"/>
              </a:spcAft>
              <a:buClr>
                <a:srgbClr val="4C80AF"/>
              </a:buClr>
              <a:defRPr/>
            </a:pPr>
            <a:r>
              <a:rPr dirty="0">
                <a:latin typeface="Corbel" pitchFamily="18"/>
                <a:cs typeface="Tahoma" pitchFamily="34"/>
              </a:rPr>
              <a:t>MED GRIČI IN RAVNINAMI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dirty="0">
              <a:latin typeface="Corbel" pitchFamily="18"/>
              <a:cs typeface="Tahoma" pitchFamily="34"/>
            </a:endParaRP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dirty="0">
              <a:latin typeface="Corbel" pitchFamily="18"/>
              <a:cs typeface="Tahoma" pitchFamily="34"/>
            </a:endParaRPr>
          </a:p>
        </p:txBody>
      </p:sp>
      <p:sp>
        <p:nvSpPr>
          <p:cNvPr id="18435" name="Naslov 2">
            <a:extLst>
              <a:ext uri="{FF2B5EF4-FFF2-40B4-BE49-F238E27FC236}">
                <a16:creationId xmlns:a16="http://schemas.microsoft.com/office/drawing/2014/main" id="{9B5F43F2-C55F-4C20-B687-915B3F279F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680325" cy="1066800"/>
          </a:xfrm>
        </p:spPr>
        <p:txBody>
          <a:bodyPr/>
          <a:lstStyle/>
          <a:p>
            <a:pPr>
              <a:buSzPct val="45000"/>
              <a:buFont typeface="StarSymbol"/>
              <a:buNone/>
            </a:pPr>
            <a:r>
              <a:rPr lang="sl-SI" altLang="sl-SI">
                <a:cs typeface="Tunga" panose="020B0502040204020203" pitchFamily="34" charset="0"/>
              </a:rPr>
              <a:t>LEGA</a:t>
            </a:r>
          </a:p>
        </p:txBody>
      </p:sp>
      <p:pic>
        <p:nvPicPr>
          <p:cNvPr id="18436" name="Picture 2">
            <a:extLst>
              <a:ext uri="{FF2B5EF4-FFF2-40B4-BE49-F238E27FC236}">
                <a16:creationId xmlns:a16="http://schemas.microsoft.com/office/drawing/2014/main" id="{E3126F6C-661D-459C-AB10-38486FF51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2925763"/>
            <a:ext cx="5797550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3">
            <a:extLst>
              <a:ext uri="{FF2B5EF4-FFF2-40B4-BE49-F238E27FC236}">
                <a16:creationId xmlns:a16="http://schemas.microsoft.com/office/drawing/2014/main" id="{70D5B204-4C0E-48D2-B6C4-AD53AC8B9F19}"/>
              </a:ext>
            </a:extLst>
          </p:cNvPr>
          <p:cNvSpPr/>
          <p:nvPr/>
        </p:nvSpPr>
        <p:spPr>
          <a:xfrm>
            <a:off x="468313" y="6488113"/>
            <a:ext cx="3270250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10: Slovenske pokrajne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PANONSKA HIŠ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2">
            <a:extLst>
              <a:ext uri="{FF2B5EF4-FFF2-40B4-BE49-F238E27FC236}">
                <a16:creationId xmlns:a16="http://schemas.microsoft.com/office/drawing/2014/main" id="{D3D49AAD-0D8A-4823-AEF9-B515A9C22A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463675"/>
            <a:ext cx="7680325" cy="4722813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sl-SI" sz="18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sl-SI" sz="18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sl-SI" sz="16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sl-SI" sz="16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sl-SI" sz="16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sl-SI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orbel"/>
                <a:ea typeface="Microsoft YaHei" pitchFamily="2"/>
                <a:cs typeface="Tahoma" pitchFamily="32"/>
              </a:defRPr>
            </a:lvl9pPr>
          </a:lstStyle>
          <a:p>
            <a:pPr marL="285750" indent="-285750" fontAlgn="auto">
              <a:spcBef>
                <a:spcPts val="1199"/>
              </a:spcBef>
              <a:spcAft>
                <a:spcPts val="0"/>
              </a:spcAft>
              <a:buClr>
                <a:srgbClr val="4C80AF"/>
              </a:buClr>
              <a:defRPr/>
            </a:pPr>
            <a:r>
              <a:rPr lang="it-IT" dirty="0">
                <a:latin typeface="Corbel" pitchFamily="18"/>
                <a:cs typeface="Tahoma" pitchFamily="34"/>
              </a:rPr>
              <a:t>ILOVICA</a:t>
            </a:r>
          </a:p>
          <a:p>
            <a:pPr marL="285750" indent="-285750" fontAlgn="auto">
              <a:spcBef>
                <a:spcPts val="1199"/>
              </a:spcBef>
              <a:spcAft>
                <a:spcPts val="0"/>
              </a:spcAft>
              <a:buClr>
                <a:srgbClr val="4C80AF"/>
              </a:buClr>
              <a:defRPr/>
            </a:pPr>
            <a:r>
              <a:rPr lang="it-IT" dirty="0">
                <a:latin typeface="Corbel" pitchFamily="18"/>
                <a:cs typeface="Tahoma" pitchFamily="34"/>
              </a:rPr>
              <a:t>BLATO</a:t>
            </a:r>
          </a:p>
          <a:p>
            <a:pPr marL="285750" indent="-285750" fontAlgn="auto">
              <a:spcBef>
                <a:spcPts val="1199"/>
              </a:spcBef>
              <a:spcAft>
                <a:spcPts val="0"/>
              </a:spcAft>
              <a:buClr>
                <a:srgbClr val="4C80AF"/>
              </a:buClr>
              <a:defRPr/>
            </a:pPr>
            <a:r>
              <a:rPr lang="it-IT" dirty="0">
                <a:latin typeface="Corbel" pitchFamily="18"/>
                <a:cs typeface="Tahoma" pitchFamily="34"/>
              </a:rPr>
              <a:t>SENO</a:t>
            </a:r>
          </a:p>
          <a:p>
            <a:pPr marL="285750" indent="-285750" fontAlgn="auto">
              <a:spcBef>
                <a:spcPts val="1199"/>
              </a:spcBef>
              <a:spcAft>
                <a:spcPts val="0"/>
              </a:spcAft>
              <a:buClr>
                <a:srgbClr val="4C80AF"/>
              </a:buClr>
              <a:defRPr/>
            </a:pPr>
            <a:r>
              <a:rPr lang="it-IT" dirty="0">
                <a:latin typeface="Corbel" pitchFamily="18"/>
                <a:cs typeface="Tahoma" pitchFamily="34"/>
              </a:rPr>
              <a:t>APNO</a:t>
            </a:r>
          </a:p>
          <a:p>
            <a:pPr marL="285750" indent="-285750" fontAlgn="auto">
              <a:spcBef>
                <a:spcPts val="1199"/>
              </a:spcBef>
              <a:spcAft>
                <a:spcPts val="0"/>
              </a:spcAft>
              <a:buClr>
                <a:srgbClr val="4C80AF"/>
              </a:buClr>
              <a:defRPr/>
            </a:pPr>
            <a:r>
              <a:rPr lang="it-IT" dirty="0">
                <a:latin typeface="Corbel" pitchFamily="18"/>
                <a:cs typeface="Tahoma" pitchFamily="34"/>
              </a:rPr>
              <a:t>SIVA BARVA</a:t>
            </a:r>
          </a:p>
          <a:p>
            <a:pPr marL="285750" indent="-285750" fontAlgn="auto">
              <a:spcBef>
                <a:spcPts val="1199"/>
              </a:spcBef>
              <a:spcAft>
                <a:spcPts val="0"/>
              </a:spcAft>
              <a:buClr>
                <a:srgbClr val="4C80AF"/>
              </a:buClr>
              <a:defRPr/>
            </a:pPr>
            <a:r>
              <a:rPr lang="it-IT" dirty="0">
                <a:latin typeface="Corbel" pitchFamily="18"/>
                <a:cs typeface="Tahoma" pitchFamily="34"/>
              </a:rPr>
              <a:t>BLATNJAJCE</a:t>
            </a: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lang="it-IT" dirty="0">
              <a:latin typeface="Corbel" pitchFamily="18"/>
              <a:cs typeface="Tahoma" pitchFamily="34"/>
            </a:endParaRPr>
          </a:p>
          <a:p>
            <a:pPr marL="0" indent="0" fontAlgn="auto">
              <a:spcBef>
                <a:spcPts val="1199"/>
              </a:spcBef>
              <a:spcAft>
                <a:spcPts val="0"/>
              </a:spcAft>
              <a:buClr>
                <a:schemeClr val="accent5"/>
              </a:buClr>
              <a:buFont typeface="StarSymbol"/>
              <a:buNone/>
              <a:defRPr/>
            </a:pPr>
            <a:endParaRPr lang="it-IT" dirty="0">
              <a:latin typeface="Corbel" pitchFamily="18"/>
              <a:cs typeface="Tahoma" pitchFamily="34"/>
            </a:endParaRPr>
          </a:p>
        </p:txBody>
      </p:sp>
      <p:sp>
        <p:nvSpPr>
          <p:cNvPr id="19459" name="Naslov 1">
            <a:extLst>
              <a:ext uri="{FF2B5EF4-FFF2-40B4-BE49-F238E27FC236}">
                <a16:creationId xmlns:a16="http://schemas.microsoft.com/office/drawing/2014/main" id="{334E203E-7623-4F1E-8716-1B6551F793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680325" cy="1066800"/>
          </a:xfrm>
        </p:spPr>
        <p:txBody>
          <a:bodyPr/>
          <a:lstStyle/>
          <a:p>
            <a:pPr algn="ctr">
              <a:buSzPct val="45000"/>
              <a:buFont typeface="StarSymbol"/>
              <a:buNone/>
            </a:pPr>
            <a:r>
              <a:rPr lang="sl-SI" altLang="sl-SI">
                <a:cs typeface="Tunga" panose="020B0502040204020203" pitchFamily="34" charset="0"/>
              </a:rPr>
              <a:t>PANONSKA HIŠA</a:t>
            </a:r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BE509723-0981-46E0-B04F-F190FF55F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4149725"/>
            <a:ext cx="361156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>
            <a:extLst>
              <a:ext uri="{FF2B5EF4-FFF2-40B4-BE49-F238E27FC236}">
                <a16:creationId xmlns:a16="http://schemas.microsoft.com/office/drawing/2014/main" id="{FCD0B79E-A613-4834-83BE-D1649883B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4070350"/>
            <a:ext cx="371792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4">
            <a:extLst>
              <a:ext uri="{FF2B5EF4-FFF2-40B4-BE49-F238E27FC236}">
                <a16:creationId xmlns:a16="http://schemas.microsoft.com/office/drawing/2014/main" id="{30488B54-2BAB-43BC-B42F-0A5835DE751C}"/>
              </a:ext>
            </a:extLst>
          </p:cNvPr>
          <p:cNvSpPr/>
          <p:nvPr/>
        </p:nvSpPr>
        <p:spPr>
          <a:xfrm>
            <a:off x="107950" y="6524625"/>
            <a:ext cx="3240088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11: panonska hiša</a:t>
            </a:r>
          </a:p>
        </p:txBody>
      </p:sp>
      <p:sp>
        <p:nvSpPr>
          <p:cNvPr id="7" name="PoljeZBesedilom 5">
            <a:extLst>
              <a:ext uri="{FF2B5EF4-FFF2-40B4-BE49-F238E27FC236}">
                <a16:creationId xmlns:a16="http://schemas.microsoft.com/office/drawing/2014/main" id="{D9942FBD-A66C-449D-8E54-8BA28A1E1A01}"/>
              </a:ext>
            </a:extLst>
          </p:cNvPr>
          <p:cNvSpPr/>
          <p:nvPr/>
        </p:nvSpPr>
        <p:spPr>
          <a:xfrm>
            <a:off x="5534025" y="6488113"/>
            <a:ext cx="2592388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12: panonska hiša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KU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slov 2">
            <a:extLst>
              <a:ext uri="{FF2B5EF4-FFF2-40B4-BE49-F238E27FC236}">
                <a16:creationId xmlns:a16="http://schemas.microsoft.com/office/drawing/2014/main" id="{410F05B6-33E5-48A8-AF23-73A1F47E64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7680325" cy="1066800"/>
          </a:xfrm>
        </p:spPr>
        <p:txBody>
          <a:bodyPr/>
          <a:lstStyle/>
          <a:p>
            <a:pPr>
              <a:buSzPct val="45000"/>
              <a:buFont typeface="StarSymbol"/>
              <a:buNone/>
            </a:pPr>
            <a:r>
              <a:rPr lang="sl-SI" altLang="sl-SI">
                <a:cs typeface="Tunga" panose="020B0502040204020203" pitchFamily="34" charset="0"/>
              </a:rPr>
              <a:t>KURENT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B9A043BF-7F91-430E-B51E-DDE80FEEB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113"/>
            <a:ext cx="4437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>
            <a:extLst>
              <a:ext uri="{FF2B5EF4-FFF2-40B4-BE49-F238E27FC236}">
                <a16:creationId xmlns:a16="http://schemas.microsoft.com/office/drawing/2014/main" id="{DAECABBF-D046-4619-9310-1005438D4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519906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9">
            <a:extLst>
              <a:ext uri="{FF2B5EF4-FFF2-40B4-BE49-F238E27FC236}">
                <a16:creationId xmlns:a16="http://schemas.microsoft.com/office/drawing/2014/main" id="{55739169-4428-4300-8483-91330501B04E}"/>
              </a:ext>
            </a:extLst>
          </p:cNvPr>
          <p:cNvSpPr/>
          <p:nvPr/>
        </p:nvSpPr>
        <p:spPr>
          <a:xfrm>
            <a:off x="3773488" y="1409700"/>
            <a:ext cx="863600" cy="27146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200" dirty="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JEŽEVKA</a:t>
            </a:r>
          </a:p>
        </p:txBody>
      </p:sp>
      <p:sp>
        <p:nvSpPr>
          <p:cNvPr id="8" name="PoljeZBesedilom 10">
            <a:extLst>
              <a:ext uri="{FF2B5EF4-FFF2-40B4-BE49-F238E27FC236}">
                <a16:creationId xmlns:a16="http://schemas.microsoft.com/office/drawing/2014/main" id="{76B8EFBC-A983-4AA9-A8F3-765DFCFE84E6}"/>
              </a:ext>
            </a:extLst>
          </p:cNvPr>
          <p:cNvSpPr/>
          <p:nvPr/>
        </p:nvSpPr>
        <p:spPr>
          <a:xfrm>
            <a:off x="3132138" y="3500438"/>
            <a:ext cx="935037" cy="304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400" dirty="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ZVONCI</a:t>
            </a:r>
          </a:p>
        </p:txBody>
      </p:sp>
      <p:sp>
        <p:nvSpPr>
          <p:cNvPr id="9" name="PoljeZBesedilom 11">
            <a:extLst>
              <a:ext uri="{FF2B5EF4-FFF2-40B4-BE49-F238E27FC236}">
                <a16:creationId xmlns:a16="http://schemas.microsoft.com/office/drawing/2014/main" id="{995A8AA2-8AD3-4C73-BD68-652ABEC99BD0}"/>
              </a:ext>
            </a:extLst>
          </p:cNvPr>
          <p:cNvSpPr/>
          <p:nvPr/>
        </p:nvSpPr>
        <p:spPr>
          <a:xfrm>
            <a:off x="131763" y="1400175"/>
            <a:ext cx="3743325" cy="20097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defRPr/>
            </a:pPr>
            <a:r>
              <a:rPr lang="sl-SI" dirty="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KRALJ SLOVENSKIH MASK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defRPr/>
            </a:pPr>
            <a:r>
              <a:rPr lang="sl-SI" dirty="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ODGANJAJO ZIMO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defRPr/>
            </a:pPr>
            <a:r>
              <a:rPr lang="sl-SI" dirty="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ZBIRAJO ROBECE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defRPr/>
            </a:pPr>
            <a:r>
              <a:rPr lang="sl-SI" dirty="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HODIJO ZA PUSTA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defRPr/>
            </a:pPr>
            <a:r>
              <a:rPr lang="sl-SI" dirty="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PERNATI KURENT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defRPr/>
            </a:pPr>
            <a:r>
              <a:rPr lang="sl-SI" dirty="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ROGATI KURENT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rgbClr val="FFFFFF"/>
              </a:solidFill>
              <a:latin typeface="Corbel" pitchFamily="18"/>
              <a:ea typeface="Microsoft YaHei" pitchFamily="2"/>
              <a:cs typeface="Mangal" pitchFamily="2"/>
            </a:endParaRPr>
          </a:p>
        </p:txBody>
      </p:sp>
      <p:sp>
        <p:nvSpPr>
          <p:cNvPr id="10" name="Leva puščica 12">
            <a:extLst>
              <a:ext uri="{FF2B5EF4-FFF2-40B4-BE49-F238E27FC236}">
                <a16:creationId xmlns:a16="http://schemas.microsoft.com/office/drawing/2014/main" id="{98ECE1C6-1C37-4FE6-A006-6E869212261A}"/>
              </a:ext>
            </a:extLst>
          </p:cNvPr>
          <p:cNvSpPr/>
          <p:nvPr/>
        </p:nvSpPr>
        <p:spPr>
          <a:xfrm rot="19379687">
            <a:off x="7416800" y="1970088"/>
            <a:ext cx="863600" cy="287337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21600 f7 1"/>
              <a:gd name="f17" fmla="*/ f12 f11 1"/>
              <a:gd name="f18" fmla="*/ f13 f8 1"/>
              <a:gd name="f19" fmla="*/ f11 f8 1"/>
              <a:gd name="f20" fmla="*/ f17 1 10800"/>
              <a:gd name="f21" fmla="+- f12 0 f20"/>
              <a:gd name="f22" fmla="*/ f21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19" r="f16" b="f18"/>
            <a:pathLst>
              <a:path w="21600" h="21600">
                <a:moveTo>
                  <a:pt x="f5" y="f11"/>
                </a:moveTo>
                <a:lnTo>
                  <a:pt x="f12" y="f11"/>
                </a:lnTo>
                <a:lnTo>
                  <a:pt x="f12" y="f4"/>
                </a:lnTo>
                <a:lnTo>
                  <a:pt x="f4" y="f6"/>
                </a:lnTo>
                <a:lnTo>
                  <a:pt x="f12" y="f5"/>
                </a:lnTo>
                <a:lnTo>
                  <a:pt x="f12" y="f13"/>
                </a:lnTo>
                <a:lnTo>
                  <a:pt x="f5" y="f13"/>
                </a:lnTo>
                <a:close/>
              </a:path>
            </a:pathLst>
          </a:custGeom>
          <a:solidFill>
            <a:srgbClr val="00B0F0"/>
          </a:solidFill>
          <a:ln w="19080">
            <a:solidFill>
              <a:srgbClr val="838B8E"/>
            </a:solidFill>
            <a:prstDash val="solid"/>
          </a:ln>
        </p:spPr>
        <p:txBody>
          <a:bodyPr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  <a:latin typeface="Corbel" pitchFamily="18"/>
              <a:ea typeface="Microsoft YaHei" pitchFamily="2"/>
              <a:cs typeface="Mangal" pitchFamily="2"/>
            </a:endParaRPr>
          </a:p>
        </p:txBody>
      </p:sp>
      <p:sp>
        <p:nvSpPr>
          <p:cNvPr id="11" name="PoljeZBesedilom 13">
            <a:extLst>
              <a:ext uri="{FF2B5EF4-FFF2-40B4-BE49-F238E27FC236}">
                <a16:creationId xmlns:a16="http://schemas.microsoft.com/office/drawing/2014/main" id="{742A9AF5-73D1-445C-BDC8-E352045077B5}"/>
              </a:ext>
            </a:extLst>
          </p:cNvPr>
          <p:cNvSpPr/>
          <p:nvPr/>
        </p:nvSpPr>
        <p:spPr>
          <a:xfrm>
            <a:off x="7848600" y="1612900"/>
            <a:ext cx="1295400" cy="2571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10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JE IZ OVČJE KOŽE</a:t>
            </a:r>
          </a:p>
        </p:txBody>
      </p:sp>
      <p:sp>
        <p:nvSpPr>
          <p:cNvPr id="12" name="Desna puščica 14">
            <a:extLst>
              <a:ext uri="{FF2B5EF4-FFF2-40B4-BE49-F238E27FC236}">
                <a16:creationId xmlns:a16="http://schemas.microsoft.com/office/drawing/2014/main" id="{FA14984A-8B16-49DB-B8C9-B340375AD759}"/>
              </a:ext>
            </a:extLst>
          </p:cNvPr>
          <p:cNvSpPr/>
          <p:nvPr/>
        </p:nvSpPr>
        <p:spPr>
          <a:xfrm>
            <a:off x="4787900" y="395288"/>
            <a:ext cx="1152525" cy="287337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00B0F0"/>
          </a:solidFill>
          <a:ln w="19080">
            <a:solidFill>
              <a:srgbClr val="838B8E"/>
            </a:solidFill>
            <a:prstDash val="solid"/>
          </a:ln>
        </p:spPr>
        <p:txBody>
          <a:bodyPr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3" name="PoljeZBesedilom 15">
            <a:extLst>
              <a:ext uri="{FF2B5EF4-FFF2-40B4-BE49-F238E27FC236}">
                <a16:creationId xmlns:a16="http://schemas.microsoft.com/office/drawing/2014/main" id="{83DFDC89-C2D8-4588-ACDB-400A678A4335}"/>
              </a:ext>
            </a:extLst>
          </p:cNvPr>
          <p:cNvSpPr/>
          <p:nvPr/>
        </p:nvSpPr>
        <p:spPr>
          <a:xfrm>
            <a:off x="4068763" y="323850"/>
            <a:ext cx="719137" cy="4254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10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GOVEJI ROGOVI</a:t>
            </a:r>
          </a:p>
        </p:txBody>
      </p:sp>
      <p:sp>
        <p:nvSpPr>
          <p:cNvPr id="14" name="PoljeZBesedilom 4">
            <a:extLst>
              <a:ext uri="{FF2B5EF4-FFF2-40B4-BE49-F238E27FC236}">
                <a16:creationId xmlns:a16="http://schemas.microsoft.com/office/drawing/2014/main" id="{37E25970-0824-4D1F-BB43-59483ACD8B07}"/>
              </a:ext>
            </a:extLst>
          </p:cNvPr>
          <p:cNvSpPr/>
          <p:nvPr/>
        </p:nvSpPr>
        <p:spPr>
          <a:xfrm>
            <a:off x="6948488" y="6165850"/>
            <a:ext cx="2195512" cy="6381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13: Ptujski kurent</a:t>
            </a:r>
          </a:p>
        </p:txBody>
      </p:sp>
      <p:sp>
        <p:nvSpPr>
          <p:cNvPr id="15" name="PoljeZBesedilom 5">
            <a:extLst>
              <a:ext uri="{FF2B5EF4-FFF2-40B4-BE49-F238E27FC236}">
                <a16:creationId xmlns:a16="http://schemas.microsoft.com/office/drawing/2014/main" id="{E8FA2B9C-C490-4993-93CE-D9ED1594BD12}"/>
              </a:ext>
            </a:extLst>
          </p:cNvPr>
          <p:cNvSpPr/>
          <p:nvPr/>
        </p:nvSpPr>
        <p:spPr>
          <a:xfrm>
            <a:off x="107950" y="6381750"/>
            <a:ext cx="3382963" cy="3635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14: kurent</a:t>
            </a:r>
          </a:p>
        </p:txBody>
      </p:sp>
      <p:sp>
        <p:nvSpPr>
          <p:cNvPr id="18" name="Puščica dol 17">
            <a:extLst>
              <a:ext uri="{FF2B5EF4-FFF2-40B4-BE49-F238E27FC236}">
                <a16:creationId xmlns:a16="http://schemas.microsoft.com/office/drawing/2014/main" id="{BD582C88-4AD5-4799-8D37-9D7087113E13}"/>
              </a:ext>
            </a:extLst>
          </p:cNvPr>
          <p:cNvSpPr/>
          <p:nvPr/>
        </p:nvSpPr>
        <p:spPr>
          <a:xfrm rot="20800521">
            <a:off x="3559175" y="3830638"/>
            <a:ext cx="139700" cy="165258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19" name="Desna puščica 18">
            <a:extLst>
              <a:ext uri="{FF2B5EF4-FFF2-40B4-BE49-F238E27FC236}">
                <a16:creationId xmlns:a16="http://schemas.microsoft.com/office/drawing/2014/main" id="{A715DA15-A218-4849-B812-5F3F90582CA2}"/>
              </a:ext>
            </a:extLst>
          </p:cNvPr>
          <p:cNvSpPr/>
          <p:nvPr/>
        </p:nvSpPr>
        <p:spPr>
          <a:xfrm rot="1773514">
            <a:off x="4524375" y="1800225"/>
            <a:ext cx="1946275" cy="3175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0" name="Puščica dol 19">
            <a:extLst>
              <a:ext uri="{FF2B5EF4-FFF2-40B4-BE49-F238E27FC236}">
                <a16:creationId xmlns:a16="http://schemas.microsoft.com/office/drawing/2014/main" id="{7FDAFAB6-769A-48AF-8AB8-59EA5753DDF1}"/>
              </a:ext>
            </a:extLst>
          </p:cNvPr>
          <p:cNvSpPr/>
          <p:nvPr/>
        </p:nvSpPr>
        <p:spPr>
          <a:xfrm rot="16920736">
            <a:off x="5240338" y="1428750"/>
            <a:ext cx="287338" cy="302418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00B0F0"/>
              </a:solidFill>
            </a:endParaRPr>
          </a:p>
        </p:txBody>
      </p:sp>
      <p:sp>
        <p:nvSpPr>
          <p:cNvPr id="20497" name="PoljeZBesedilom 20">
            <a:extLst>
              <a:ext uri="{FF2B5EF4-FFF2-40B4-BE49-F238E27FC236}">
                <a16:creationId xmlns:a16="http://schemas.microsoft.com/office/drawing/2014/main" id="{B18AB92A-3EF5-4222-B3A5-BECF3FBB7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2438400"/>
            <a:ext cx="1481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sl-SI" altLang="sl-SI" sz="1400"/>
              <a:t>ROBCI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11" grpId="0" autoUpdateAnimBg="0"/>
      <p:bldP spid="18" grpId="0" animBg="1" autoUpdateAnimBg="0"/>
      <p:bldP spid="19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ŠTORKL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slov 2">
            <a:extLst>
              <a:ext uri="{FF2B5EF4-FFF2-40B4-BE49-F238E27FC236}">
                <a16:creationId xmlns:a16="http://schemas.microsoft.com/office/drawing/2014/main" id="{E9607640-4B11-4016-B899-F519A2135A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680325" cy="1066800"/>
          </a:xfrm>
        </p:spPr>
        <p:txBody>
          <a:bodyPr/>
          <a:lstStyle/>
          <a:p>
            <a:pPr>
              <a:buSzPct val="45000"/>
              <a:buFont typeface="StarSymbol"/>
              <a:buNone/>
            </a:pPr>
            <a:r>
              <a:rPr lang="sl-SI" altLang="sl-SI">
                <a:cs typeface="Tunga" panose="020B0502040204020203" pitchFamily="34" charset="0"/>
              </a:rPr>
              <a:t>ŠTORKLJA</a:t>
            </a: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5F73B43A-7126-4645-AF44-D77E7B3F4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2925763"/>
            <a:ext cx="4487862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esna puščica 3">
            <a:extLst>
              <a:ext uri="{FF2B5EF4-FFF2-40B4-BE49-F238E27FC236}">
                <a16:creationId xmlns:a16="http://schemas.microsoft.com/office/drawing/2014/main" id="{E3C48FB0-ACE5-404A-BE20-96A389D4CFD7}"/>
              </a:ext>
            </a:extLst>
          </p:cNvPr>
          <p:cNvSpPr/>
          <p:nvPr/>
        </p:nvSpPr>
        <p:spPr>
          <a:xfrm rot="8758800">
            <a:off x="7488238" y="3278188"/>
            <a:ext cx="1152525" cy="174625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046FDE"/>
          </a:solidFill>
          <a:ln w="19080">
            <a:solidFill>
              <a:srgbClr val="838B8E"/>
            </a:solidFill>
            <a:prstDash val="solid"/>
          </a:ln>
        </p:spPr>
        <p:txBody>
          <a:bodyPr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B017AA4-7B02-4B5E-B943-D7AA589A3871}"/>
              </a:ext>
            </a:extLst>
          </p:cNvPr>
          <p:cNvSpPr/>
          <p:nvPr/>
        </p:nvSpPr>
        <p:spPr>
          <a:xfrm>
            <a:off x="8459788" y="2901950"/>
            <a:ext cx="684212" cy="2730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20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KLJUN</a:t>
            </a:r>
          </a:p>
        </p:txBody>
      </p:sp>
      <p:sp>
        <p:nvSpPr>
          <p:cNvPr id="6" name="Desna puščica 5">
            <a:extLst>
              <a:ext uri="{FF2B5EF4-FFF2-40B4-BE49-F238E27FC236}">
                <a16:creationId xmlns:a16="http://schemas.microsoft.com/office/drawing/2014/main" id="{A1445EC3-5090-4353-B157-748D4EEBF7BB}"/>
              </a:ext>
            </a:extLst>
          </p:cNvPr>
          <p:cNvSpPr/>
          <p:nvPr/>
        </p:nvSpPr>
        <p:spPr>
          <a:xfrm rot="9507600">
            <a:off x="7248525" y="5446713"/>
            <a:ext cx="1223963" cy="21590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046FDE"/>
          </a:solidFill>
          <a:ln w="19080">
            <a:solidFill>
              <a:srgbClr val="838B8E"/>
            </a:solidFill>
            <a:prstDash val="solid"/>
          </a:ln>
        </p:spPr>
        <p:txBody>
          <a:bodyPr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8FB877D4-8BB2-4B5A-AA9D-60EA68A52327}"/>
              </a:ext>
            </a:extLst>
          </p:cNvPr>
          <p:cNvSpPr/>
          <p:nvPr/>
        </p:nvSpPr>
        <p:spPr>
          <a:xfrm>
            <a:off x="8316913" y="5214938"/>
            <a:ext cx="827087" cy="3032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40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MLDIČI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F6915CF1-DC62-47C3-8B8C-AA613CD605CD}"/>
              </a:ext>
            </a:extLst>
          </p:cNvPr>
          <p:cNvSpPr/>
          <p:nvPr/>
        </p:nvSpPr>
        <p:spPr>
          <a:xfrm>
            <a:off x="157163" y="1450975"/>
            <a:ext cx="4464050" cy="228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PONOS KRAJA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SIMBOL RODNOSTI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SIMBOL ZVESTOBE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POZIMI SE SELIJO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LETIJO NA JUG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ŽIVIJO DIMNIKAH…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  <a:latin typeface="Corbel" pitchFamily="18"/>
              <a:ea typeface="Microsoft YaHei" pitchFamily="2"/>
              <a:cs typeface="Mangal" pitchFamily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  <a:latin typeface="Corbel" pitchFamily="18"/>
              <a:ea typeface="Microsoft YaHei" pitchFamily="2"/>
              <a:cs typeface="Mangal" pitchFamily="2"/>
            </a:endParaRPr>
          </a:p>
        </p:txBody>
      </p:sp>
      <p:pic>
        <p:nvPicPr>
          <p:cNvPr id="21513" name="Picture 3">
            <a:extLst>
              <a:ext uri="{FF2B5EF4-FFF2-40B4-BE49-F238E27FC236}">
                <a16:creationId xmlns:a16="http://schemas.microsoft.com/office/drawing/2014/main" id="{5555F270-52FE-4688-8EE2-A5C7F2DF4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2663"/>
            <a:ext cx="4621213" cy="333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va puščica 8">
            <a:extLst>
              <a:ext uri="{FF2B5EF4-FFF2-40B4-BE49-F238E27FC236}">
                <a16:creationId xmlns:a16="http://schemas.microsoft.com/office/drawing/2014/main" id="{E500D8D3-0050-4440-AC38-CBEBE355987C}"/>
              </a:ext>
            </a:extLst>
          </p:cNvPr>
          <p:cNvSpPr/>
          <p:nvPr/>
        </p:nvSpPr>
        <p:spPr>
          <a:xfrm rot="1440600">
            <a:off x="3376613" y="5757863"/>
            <a:ext cx="830262" cy="319087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21600 f7 1"/>
              <a:gd name="f17" fmla="*/ f12 f11 1"/>
              <a:gd name="f18" fmla="*/ f13 f8 1"/>
              <a:gd name="f19" fmla="*/ f11 f8 1"/>
              <a:gd name="f20" fmla="*/ f17 1 10800"/>
              <a:gd name="f21" fmla="+- f12 0 f20"/>
              <a:gd name="f22" fmla="*/ f21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19" r="f16" b="f18"/>
            <a:pathLst>
              <a:path w="21600" h="21600">
                <a:moveTo>
                  <a:pt x="f5" y="f11"/>
                </a:moveTo>
                <a:lnTo>
                  <a:pt x="f12" y="f11"/>
                </a:lnTo>
                <a:lnTo>
                  <a:pt x="f12" y="f4"/>
                </a:lnTo>
                <a:lnTo>
                  <a:pt x="f4" y="f6"/>
                </a:lnTo>
                <a:lnTo>
                  <a:pt x="f12" y="f5"/>
                </a:lnTo>
                <a:lnTo>
                  <a:pt x="f12" y="f13"/>
                </a:lnTo>
                <a:lnTo>
                  <a:pt x="f5" y="f13"/>
                </a:lnTo>
                <a:close/>
              </a:path>
            </a:pathLst>
          </a:custGeom>
          <a:solidFill>
            <a:srgbClr val="046FDE"/>
          </a:solidFill>
          <a:ln w="19080">
            <a:solidFill>
              <a:srgbClr val="838B8E"/>
            </a:solidFill>
            <a:prstDash val="solid"/>
          </a:ln>
        </p:spPr>
        <p:txBody>
          <a:bodyPr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1" name="PoljeZBesedilom 9">
            <a:extLst>
              <a:ext uri="{FF2B5EF4-FFF2-40B4-BE49-F238E27FC236}">
                <a16:creationId xmlns:a16="http://schemas.microsoft.com/office/drawing/2014/main" id="{D2C14501-E591-474C-8DD2-E41CF6088667}"/>
              </a:ext>
            </a:extLst>
          </p:cNvPr>
          <p:cNvSpPr/>
          <p:nvPr/>
        </p:nvSpPr>
        <p:spPr>
          <a:xfrm>
            <a:off x="3924300" y="6092825"/>
            <a:ext cx="1062038" cy="455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20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ELEKTRIČNI DROG</a:t>
            </a:r>
          </a:p>
        </p:txBody>
      </p:sp>
      <p:sp>
        <p:nvSpPr>
          <p:cNvPr id="12" name="Leva puščica 10">
            <a:extLst>
              <a:ext uri="{FF2B5EF4-FFF2-40B4-BE49-F238E27FC236}">
                <a16:creationId xmlns:a16="http://schemas.microsoft.com/office/drawing/2014/main" id="{CC6BA0FD-97E6-4A80-89E2-A41E40F8C8AA}"/>
              </a:ext>
            </a:extLst>
          </p:cNvPr>
          <p:cNvSpPr/>
          <p:nvPr/>
        </p:nvSpPr>
        <p:spPr>
          <a:xfrm rot="3687600">
            <a:off x="3529806" y="5280819"/>
            <a:ext cx="846138" cy="215900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21600 f7 1"/>
              <a:gd name="f17" fmla="*/ f12 f11 1"/>
              <a:gd name="f18" fmla="*/ f13 f8 1"/>
              <a:gd name="f19" fmla="*/ f11 f8 1"/>
              <a:gd name="f20" fmla="*/ f17 1 10800"/>
              <a:gd name="f21" fmla="+- f12 0 f20"/>
              <a:gd name="f22" fmla="*/ f21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19" r="f16" b="f18"/>
            <a:pathLst>
              <a:path w="21600" h="21600">
                <a:moveTo>
                  <a:pt x="f5" y="f11"/>
                </a:moveTo>
                <a:lnTo>
                  <a:pt x="f12" y="f11"/>
                </a:lnTo>
                <a:lnTo>
                  <a:pt x="f12" y="f4"/>
                </a:lnTo>
                <a:lnTo>
                  <a:pt x="f4" y="f6"/>
                </a:lnTo>
                <a:lnTo>
                  <a:pt x="f12" y="f5"/>
                </a:lnTo>
                <a:lnTo>
                  <a:pt x="f12" y="f13"/>
                </a:lnTo>
                <a:lnTo>
                  <a:pt x="f5" y="f13"/>
                </a:lnTo>
                <a:close/>
              </a:path>
            </a:pathLst>
          </a:custGeom>
          <a:solidFill>
            <a:srgbClr val="046FDE"/>
          </a:solidFill>
          <a:ln w="19080">
            <a:solidFill>
              <a:srgbClr val="838B8E"/>
            </a:solidFill>
            <a:prstDash val="solid"/>
          </a:ln>
        </p:spPr>
        <p:txBody>
          <a:bodyPr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3" name="PoljeZBesedilom 11">
            <a:extLst>
              <a:ext uri="{FF2B5EF4-FFF2-40B4-BE49-F238E27FC236}">
                <a16:creationId xmlns:a16="http://schemas.microsoft.com/office/drawing/2014/main" id="{D0861DF1-54AB-44FB-B036-7AB17C560481}"/>
              </a:ext>
            </a:extLst>
          </p:cNvPr>
          <p:cNvSpPr/>
          <p:nvPr/>
        </p:nvSpPr>
        <p:spPr>
          <a:xfrm>
            <a:off x="4319588" y="4090988"/>
            <a:ext cx="792162" cy="2571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100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GNEZDO</a:t>
            </a:r>
          </a:p>
        </p:txBody>
      </p:sp>
      <p:sp>
        <p:nvSpPr>
          <p:cNvPr id="14" name="PoljeZBesedilom 1">
            <a:extLst>
              <a:ext uri="{FF2B5EF4-FFF2-40B4-BE49-F238E27FC236}">
                <a16:creationId xmlns:a16="http://schemas.microsoft.com/office/drawing/2014/main" id="{E6659B3B-6833-4674-8A14-C7D5293A2078}"/>
              </a:ext>
            </a:extLst>
          </p:cNvPr>
          <p:cNvSpPr/>
          <p:nvPr/>
        </p:nvSpPr>
        <p:spPr>
          <a:xfrm>
            <a:off x="6372225" y="6356350"/>
            <a:ext cx="3294063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15: štorklja v gnezdo</a:t>
            </a:r>
          </a:p>
        </p:txBody>
      </p:sp>
      <p:sp>
        <p:nvSpPr>
          <p:cNvPr id="15" name="PoljeZBesedilom 12">
            <a:extLst>
              <a:ext uri="{FF2B5EF4-FFF2-40B4-BE49-F238E27FC236}">
                <a16:creationId xmlns:a16="http://schemas.microsoft.com/office/drawing/2014/main" id="{902957D6-6D24-424B-B232-78470B1861D8}"/>
              </a:ext>
            </a:extLst>
          </p:cNvPr>
          <p:cNvSpPr/>
          <p:nvPr/>
        </p:nvSpPr>
        <p:spPr>
          <a:xfrm>
            <a:off x="2408238" y="6472238"/>
            <a:ext cx="2111375" cy="3635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16: štorklja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F74FB736-DE89-4574-AC12-E11B9DFB9C4B}"/>
              </a:ext>
            </a:extLst>
          </p:cNvPr>
          <p:cNvSpPr/>
          <p:nvPr/>
        </p:nvSpPr>
        <p:spPr>
          <a:xfrm>
            <a:off x="31750" y="6046788"/>
            <a:ext cx="2111375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>
                <a:solidFill>
                  <a:srgbClr val="FFFFFF"/>
                </a:solidFill>
                <a:latin typeface="Corbel" pitchFamily="18"/>
                <a:ea typeface="Microsoft YaHei" pitchFamily="2"/>
                <a:cs typeface="Mangal" pitchFamily="2"/>
              </a:rPr>
              <a:t>SLIKA 17: štorklja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0</TotalTime>
  <Words>2700</Words>
  <Application>Microsoft Office PowerPoint</Application>
  <PresentationFormat>On-screen Show (4:3)</PresentationFormat>
  <Paragraphs>201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Corbel</vt:lpstr>
      <vt:lpstr>StarSymbol</vt:lpstr>
      <vt:lpstr>Times New Roman</vt:lpstr>
      <vt:lpstr>Mylar</vt:lpstr>
      <vt:lpstr>PANONSKI SVET  </vt:lpstr>
      <vt:lpstr>PowerPoint Presentation</vt:lpstr>
      <vt:lpstr>OSNOVNE ZNAČILNOSTI</vt:lpstr>
      <vt:lpstr>RELIEF</vt:lpstr>
      <vt:lpstr>PODNEBJE</vt:lpstr>
      <vt:lpstr>LEGA</vt:lpstr>
      <vt:lpstr>PANONSKA HIŠA</vt:lpstr>
      <vt:lpstr>KURENT</vt:lpstr>
      <vt:lpstr>ŠTORKLJA</vt:lpstr>
      <vt:lpstr>MLIN NA MURI</vt:lpstr>
      <vt:lpstr>PTUJ in PTUJSKI GRAD</vt:lpstr>
      <vt:lpstr>PREKMURSKA GIBANICA</vt:lpstr>
      <vt:lpstr>VINA</vt:lpstr>
      <vt:lpstr>TERME</vt:lpstr>
      <vt:lpstr>MARIBOR</vt:lpstr>
      <vt:lpstr>ZAKLJUČEK</vt:lpstr>
      <vt:lpstr>VIRI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2019-05-31T08:40:41Z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