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7" r:id="rId9"/>
    <p:sldId id="268" r:id="rId10"/>
    <p:sldId id="269" r:id="rId11"/>
    <p:sldId id="26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02" autoAdjust="0"/>
  </p:normalViewPr>
  <p:slideViewPr>
    <p:cSldViewPr>
      <p:cViewPr varScale="1">
        <p:scale>
          <a:sx n="154" d="100"/>
          <a:sy n="154" d="100"/>
        </p:scale>
        <p:origin x="16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D3868372-38B9-4972-91FC-9E919783FEF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CB3E54F6-A045-4632-8C07-CC963CAE0A7D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811E2A5D-B478-4D4A-8582-C6E734297AAE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E86E8DF7-8DDE-4E03-BC15-26CF85B8FEAC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4C40454A-9323-4B6C-95BB-5262DB4CE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1F0F1DE4-86FC-45D0-A160-8534700F1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4F33CBF2-691C-4E4C-B950-1B28BE7BD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EEB34B1E-4110-4B7A-A61D-2771BFBEB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1278AD37-0CBA-404B-9837-C2621AA4F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9A48C496-3BDD-42C4-8F9C-C4A70FFBA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3BBA1B8E-8564-456F-A76E-C53EECFBFFEC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85E6C7B1-88FC-4E41-A477-4C52455A362F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A5F59821-6B2A-441E-BA23-8DBC33D6D9D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F340D071-98BD-4FAA-ACDC-D724FE57A74B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8DFAEBD0-1AA9-4C74-B8BD-7F8C18E6D972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68CA7B1E-6ED8-4312-B67E-AC8561FEB7F4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3AFCAFDA-4E88-4D4D-A634-783CC557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EB2A-002E-4594-A88D-BD3029D9E4E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95571B83-229F-4DD1-B3C0-15CFED14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1883E20C-BAC1-483E-9874-B64EDB25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CCEB8A95-B54A-4AA8-B90F-71B3922B2D7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1803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448CE5E-1F92-423A-A141-FFC59BCF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936A-0835-4172-941B-B32F07D4EAB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1AEE835-FA5C-49E7-A89F-78BE5234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F877580-0B31-490E-A98B-CE0D1B62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75F15-BC60-468B-ADC1-79087444E9F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394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6B49F86-8BB0-498E-A721-C09616AB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01F2-3E49-4210-BC8A-053D039D83F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DAC5195D-9466-4CB4-A05B-2D0ADAE2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584C852-1DF8-43F3-88EB-971060B1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7579A-62BF-4496-B9F7-6DE3B251FA3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1895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AC399614-CB5D-44B2-AFB7-7A39E090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E7D0C9-E647-42E9-A175-70D148A90CA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027D98EF-9A3A-4690-A682-8B6B0D3DB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A89E3-70C9-47AA-8463-70C4748F439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CFAA7066-522F-4F79-811E-18A8A77512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41B311F6-2EF8-4EFF-B0B3-8D5B0FE8B6A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F66C13B5-0DF0-448D-9B69-ACFC755E5DE9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E3706292-8E2F-4C84-8837-78AD69574862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FBD86D9C-5A4A-4907-83E1-3B2E696F1AA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6BF3DD9D-42C8-4FB9-AB19-76FE30B77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FFA74ED4-7C3C-4385-8A06-DA38EDF22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0B4067A6-EEC6-4C30-B25F-4826FA63A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8AB3B5E3-965F-49B5-A4A3-F3CDD2753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D93E94A9-FBD4-426C-B564-26BBC77FD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45B5E562-7315-4C92-88D1-344605CD160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1647341D-0641-4A17-9780-7473AA430F9C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EE44DDD5-70CD-4174-B49A-377465D8778D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EA755A33-EC4F-488D-988F-B1DD90F75D9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2FCD4BEA-819F-4069-B27D-3CC0FBE5542D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916969CA-C55A-4F05-919D-37760E8C3AB6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7E7F4A5D-2882-44AA-BEB9-39F8C33AA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74855E43-DF36-4557-86B9-C69936F6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453E-A5C2-4F12-B4B9-D24D6CDDFF6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64186652-17F1-4046-9419-0A0C930E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722DAD16-DA0D-4303-A7DD-4DC13251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A728F00-1AE1-4ADA-8B35-C94246C1B78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7856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598D7626-F406-48A4-8256-F09E4E6D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1845-2F7A-4F1D-AABA-0DA4E84BAC5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9C26B81-0DCC-401C-BE3D-171D9E2C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10E677F2-8433-452C-B419-422406B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BADF3-98C8-4079-8911-FDB181D3447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2317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9ECE23CF-4FB7-4AC6-B2AA-C502C20E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A621-E881-4B00-94B1-4B9D751FD8D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E74AC8CF-C57F-444F-8011-A8081BAE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CBB2D08E-4192-41A7-88C4-AEFF261D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E65F-FBAB-40D0-94C7-E3ABBA4106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3333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E65B82B7-54AE-4094-949E-12BA0F74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AC9164-315A-473D-8EBF-154C04AC4FE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C1A149A5-B7F9-458C-8843-9F776D8D9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F35AB3-D7E4-49F7-9231-73DECC0A408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3D11E940-C029-4293-A129-E09B4A3A45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2244A3EA-A40B-4EEB-87D7-EA274D4A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A460-33C7-4F96-8019-3BCB4E09705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A4690016-ABEC-48B8-A219-56FEB06E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335D7F4A-BE49-4868-B2AF-74CE0F22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D45A-B2D5-41EB-ACAE-60BF22C054A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67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A43BC6B6-DE35-4BEE-9B32-BD86D057A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A08ABC72-2404-411A-935D-B49E89785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BE3FB4C4-38CF-40B9-94DF-F2BBA17BA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06D7C8EF-F595-4CEB-AD0F-CD87BA801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810252A9-B911-4E88-B179-03901E41748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10EE7A23-E75A-4D6F-B1E4-891E865B8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2B3C5B35-D280-4871-984B-989195C3423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2B005AC4-95F3-43BA-B210-AD2FEACF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CD4F09-02F3-4C65-88DF-67FD344EA42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E2B5517B-CB4B-41BA-970E-956A0DBDA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3B0AEC-CC3F-4030-BBCE-DDA9CF80D75C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84F9AF84-9903-423F-A248-E2640FB0F0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956EFD6C-A448-4796-99B9-84A2A9CDE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85196AA8-6E2E-4057-91E7-49845EC9870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0C0FC850-0927-4FE3-8F2B-5CEEBA60D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25871862-78E1-408F-8A7F-E5DF07AB34B2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193A4010-9659-4F6D-A21E-D1CC708A0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FE3A578E-59E9-48C5-A510-6E668A58A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889A8599-B1F0-4698-A4EC-B23CA8BF6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7DFAB539-6C1A-4F6A-B310-EAE0BA84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C3B40C-99D2-4B3E-B401-C5ADCC4ED9D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0C4821D6-CFC2-4D97-A0EB-14E4A8FFD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895914-6F6D-4F68-911E-72165E5AFE3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CB444A7F-E392-4718-B78E-CFB04F2C06B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DEB8E8BC-F18A-4C27-BAEE-F85110E04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7AA380CE-42DC-41D3-B650-5BFA0B70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9CEE4C9C-E2D8-4E1F-B7F4-DE12F63A67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79B8826A-0E44-4FF4-BE9A-56AC28F70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0FEE8A-EB2F-40BD-8B78-FA6788A4AEF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266AD10-8098-4A62-88CE-6A5111287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35A9B979-E6DA-4249-A68C-3A49D6024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90C2D8D4-BE47-4AD4-97E8-B9563C9EE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F9E9039-A463-4411-8A25-02F6281FBB5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981F9DCE-748C-4743-9DFE-D6EB31E63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3D52C44A-3D68-4B1D-B479-DABCC14034F9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A1EA2843-1F7C-4887-AF68-67C2AC87B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B85E3252-3596-4DBA-B93A-F9C29E206DE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images?um=1&amp;hl=sl&amp;biw=1280&amp;bih=865&amp;tbs=isch:1&amp;sa=1&amp;q=piranske+soline&amp;aq=f&amp;aqi=&amp;aql=&amp;oq=&amp;gs_rfai=" TargetMode="External"/><Relationship Id="rId3" Type="http://schemas.openxmlformats.org/officeDocument/2006/relationships/hyperlink" Target="http://sl.wikipedia.org/wiki/Piran" TargetMode="External"/><Relationship Id="rId7" Type="http://schemas.openxmlformats.org/officeDocument/2006/relationships/hyperlink" Target="http://www.piran.si/" TargetMode="External"/><Relationship Id="rId2" Type="http://schemas.openxmlformats.org/officeDocument/2006/relationships/hyperlink" Target="http://www.piran.si/index.php?page=static&amp;item=120&amp;tree_root=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images?hl=sl&amp;q=hi%C5%A1e%20v%20piranu&amp;um=1&amp;ie=UTF-8&amp;source=og&amp;sa=N&amp;tab=wi&amp;biw=1280&amp;bih=865" TargetMode="External"/><Relationship Id="rId5" Type="http://schemas.openxmlformats.org/officeDocument/2006/relationships/hyperlink" Target="http://www.google.si/images?um=1&amp;hl=sl&amp;biw=1280&amp;bih=865&amp;tbs=isch:1&amp;sa=1&amp;q=BENE%C4%8CANKA&amp;aq=f&amp;aqi=&amp;aql=&amp;oq=&amp;gs_rfai=" TargetMode="External"/><Relationship Id="rId4" Type="http://schemas.openxmlformats.org/officeDocument/2006/relationships/hyperlink" Target="http://www.squidoo.com/pir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7E7CFB-9542-4761-9A4B-0BA038CD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760579">
            <a:off x="808038" y="982663"/>
            <a:ext cx="7358062" cy="1714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>
                <a:solidFill>
                  <a:schemeClr val="accent6">
                    <a:lumMod val="75000"/>
                  </a:schemeClr>
                </a:solidFill>
              </a:rPr>
              <a:t>PIRAN</a:t>
            </a:r>
            <a:endParaRPr lang="en-US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0836079-5BE7-4089-AB4D-024817742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00563"/>
            <a:ext cx="6400800" cy="1357312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440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</a:t>
            </a:r>
            <a:endParaRPr lang="sl-SI" sz="14400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                                      </a:t>
            </a:r>
            <a:endParaRPr lang="en-US" dirty="0"/>
          </a:p>
        </p:txBody>
      </p:sp>
      <p:pic>
        <p:nvPicPr>
          <p:cNvPr id="8196" name="Picture 2" descr="http://t1.gstatic.com/images?q=tbn:ANd9GcRVcH4BOHLCvoLIp10etxha7EtmwwnJujll1lTNEFRUqqLaGwlGpA">
            <a:extLst>
              <a:ext uri="{FF2B5EF4-FFF2-40B4-BE49-F238E27FC236}">
                <a16:creationId xmlns:a16="http://schemas.microsoft.com/office/drawing/2014/main" id="{0BC24535-CFB1-4FF3-8C2F-49DBA3C4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994">
            <a:off x="5086350" y="869950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A3C095-6B74-42E7-8537-21F937B3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60"/>
            <a:ext cx="7467600" cy="3429024"/>
          </a:xfrm>
        </p:spPr>
        <p:txBody>
          <a:bodyPr>
            <a:scene3d>
              <a:camera prst="perspectiveHeroicExtremeRightFacing"/>
              <a:lightRig rig="threePt" dir="t"/>
            </a:scene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1">
                    <a:lumMod val="75000"/>
                  </a:schemeClr>
                </a:solidFill>
              </a:rPr>
              <a:t>HVALA </a:t>
            </a:r>
            <a:br>
              <a:rPr lang="sl-SI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6000" dirty="0">
                <a:solidFill>
                  <a:schemeClr val="accent1">
                    <a:lumMod val="75000"/>
                  </a:schemeClr>
                </a:solidFill>
              </a:rPr>
              <a:t>ZA </a:t>
            </a:r>
            <a:br>
              <a:rPr lang="sl-SI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6000" dirty="0">
                <a:solidFill>
                  <a:schemeClr val="accent1">
                    <a:lumMod val="75000"/>
                  </a:schemeClr>
                </a:solidFill>
              </a:rPr>
              <a:t>POZORNOST ;)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641EE-3B90-4D7B-B40F-E9B807F6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VIRI: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59829AA-D879-457C-82BB-DC7F3DDD93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hlinkClick r:id="rId2"/>
              </a:rPr>
              <a:t>http://www.piran.si/index.php?page=static&amp;item=120&amp;tree_root=5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hlinkClick r:id="rId3"/>
              </a:rPr>
              <a:t>http://sl.wikipedia.org/wiki/Piran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hlinkClick r:id="rId4"/>
              </a:rPr>
              <a:t>http://www.squidoo.com/piran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http://www.google.si/images?um=1&amp;hl=sl&amp;biw=1280&amp;bih=865&amp;tbs=isch:1&amp;sa=1&amp;q=BENE%C4%8CANKA&amp;aq=f&amp;aqi=&amp;aql=&amp;oq=&amp;gs_rfai=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hlinkClick r:id="rId6"/>
              </a:rPr>
              <a:t>http://www.google.si/images?hl=sl&amp;q=hi%C5%A1e%20v%20piranu&amp;um=1&amp;ie=UTF-8&amp;source=og&amp;sa=N&amp;tab=wi&amp;biw=1280&amp;bih=865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hlinkClick r:id="rId7"/>
              </a:rPr>
              <a:t>http://www.piran.si/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hlinkClick r:id="rId8"/>
              </a:rPr>
              <a:t>http://www.google.si/images?um=1&amp;hl=sl&amp;biw=1280&amp;bih=865&amp;tbs=isch:1&amp;sa=1&amp;q=piranske+soline&amp;aq=f&amp;aqi=&amp;aql=&amp;oq=&amp;gs_rfai=</a:t>
            </a:r>
            <a:endParaRPr lang="sl-SI" dirty="0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C9566F-E453-4A74-A991-E5EC92C8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endParaRPr lang="en-US" dirty="0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10CDB704-1D60-403A-B2AF-9609967857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7467600" cy="59737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3600"/>
              <a:t>VSEBINA</a:t>
            </a:r>
          </a:p>
          <a:p>
            <a:endParaRPr lang="sl-SI" altLang="sl-SI"/>
          </a:p>
          <a:p>
            <a:r>
              <a:rPr lang="sl-SI" altLang="sl-SI"/>
              <a:t>LEGA </a:t>
            </a:r>
          </a:p>
          <a:p>
            <a:r>
              <a:rPr lang="sl-SI" altLang="sl-SI"/>
              <a:t>ZGODOVINA</a:t>
            </a:r>
          </a:p>
          <a:p>
            <a:r>
              <a:rPr lang="sl-SI" altLang="sl-SI"/>
              <a:t>ZNAMENITOSTI </a:t>
            </a:r>
          </a:p>
          <a:p>
            <a:r>
              <a:rPr lang="sl-SI" altLang="sl-SI"/>
              <a:t>SESTAVA</a:t>
            </a:r>
          </a:p>
          <a:p>
            <a:r>
              <a:rPr lang="sl-SI" altLang="sl-SI"/>
              <a:t>JAVNE ZGRADBE </a:t>
            </a:r>
          </a:p>
          <a:p>
            <a:r>
              <a:rPr lang="sl-SI" altLang="sl-SI"/>
              <a:t>GOSPODARSTVO</a:t>
            </a:r>
          </a:p>
          <a:p>
            <a:r>
              <a:rPr lang="sl-SI" altLang="sl-SI"/>
              <a:t>PREBIVALSTVO</a:t>
            </a:r>
          </a:p>
        </p:txBody>
      </p:sp>
      <p:pic>
        <p:nvPicPr>
          <p:cNvPr id="9218" name="Picture 2" descr="http://www.portoroz.si/imagelib/large/fotogalerija%2Fnove_2010%2Fpiran%2Fpiran-soncni-zahod_01.jpg">
            <a:extLst>
              <a:ext uri="{FF2B5EF4-FFF2-40B4-BE49-F238E27FC236}">
                <a16:creationId xmlns:a16="http://schemas.microsoft.com/office/drawing/2014/main" id="{CCFA4B91-5D69-49F7-BD5F-6F40CB43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423738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t2.gstatic.com/images?q=tbn:ANd9GcQ4kl47QkevW9gQnS8enbiIOfxHNcjnR2hqSFUHMfQS11ks2uu5">
            <a:extLst>
              <a:ext uri="{FF2B5EF4-FFF2-40B4-BE49-F238E27FC236}">
                <a16:creationId xmlns:a16="http://schemas.microsoft.com/office/drawing/2014/main" id="{8DB6C9E5-372A-46F6-B26C-50BEB901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3143256" cy="275035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112500"/>
          </a:effectLst>
          <a:scene3d>
            <a:camera prst="orthographicFront">
              <a:rot lat="0" lon="21599987" rev="0"/>
            </a:camera>
            <a:lightRig rig="threePt" dir="t"/>
          </a:scene3d>
        </p:spPr>
      </p:pic>
      <p:pic>
        <p:nvPicPr>
          <p:cNvPr id="4" name="Picture 2" descr="http://t1.gstatic.com/images?q=tbn:ANd9GcRNP-y83X0e1dqh6G4dViyw5du5gvK9ziSZT738GLt0y_zu734z">
            <a:extLst>
              <a:ext uri="{FF2B5EF4-FFF2-40B4-BE49-F238E27FC236}">
                <a16:creationId xmlns:a16="http://schemas.microsoft.com/office/drawing/2014/main" id="{3ABF5345-0AAB-40A5-9314-A3FB4DAD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85776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2A568-2FED-4DBA-BA65-5D19011D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LEGA: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E00FB228-4D1E-4A66-A90A-6BD8A4F39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Leži na rtu</a:t>
            </a:r>
          </a:p>
          <a:p>
            <a:r>
              <a:rPr lang="sl-SI" altLang="sl-SI"/>
              <a:t>Ob Jadranskem morju</a:t>
            </a:r>
          </a:p>
          <a:p>
            <a:r>
              <a:rPr lang="sl-SI" altLang="sl-SI"/>
              <a:t>V Piranskem zalivu</a:t>
            </a:r>
          </a:p>
          <a:p>
            <a:r>
              <a:rPr lang="sl-SI" altLang="sl-SI"/>
              <a:t>Blizu Kopra</a:t>
            </a:r>
          </a:p>
          <a:p>
            <a:r>
              <a:rPr lang="sl-SI" altLang="sl-SI"/>
              <a:t>JZ Slovenija</a:t>
            </a:r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9220" name="Picture 4" descr="http://i2.squidoocdn.com/resize/squidoo_images/250/draft_lens2350075module13184202photo_1231078853piran_zemljevid.jpg">
            <a:extLst>
              <a:ext uri="{FF2B5EF4-FFF2-40B4-BE49-F238E27FC236}">
                <a16:creationId xmlns:a16="http://schemas.microsoft.com/office/drawing/2014/main" id="{FE142126-8B65-4625-A934-47AC5861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214950"/>
            <a:ext cx="3143272" cy="109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923C35B5-6D2C-4F4B-AB51-8BFEBE48EB1E}"/>
              </a:ext>
            </a:extLst>
          </p:cNvPr>
          <p:cNvSpPr txBox="1">
            <a:spLocks/>
          </p:cNvSpPr>
          <p:nvPr/>
        </p:nvSpPr>
        <p:spPr>
          <a:xfrm>
            <a:off x="500063" y="28575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3000" cap="sm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://t1.gstatic.com/images?q=tbn:ANd9GcS1_MbxHwTHeT7W8I7I1KC9w95KXAkceppJkxixw3fKNNW9DXIC">
            <a:extLst>
              <a:ext uri="{FF2B5EF4-FFF2-40B4-BE49-F238E27FC236}">
                <a16:creationId xmlns:a16="http://schemas.microsoft.com/office/drawing/2014/main" id="{0F6B752D-B9D6-4625-BB6E-36B83F0B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294138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slovenia.info/pictures%5Ctown%5C1%5C2004%5C16_36216.jpg">
            <a:extLst>
              <a:ext uri="{FF2B5EF4-FFF2-40B4-BE49-F238E27FC236}">
                <a16:creationId xmlns:a16="http://schemas.microsoft.com/office/drawing/2014/main" id="{D4704E67-54EA-4F02-B60F-EDED6781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28868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t1.gstatic.com/images?q=tbn:ANd9GcRTqk2J4YYicltnWsAwIBPnW7eaw2eK4Wqgq4NRwiQprBSj-8Xt">
            <a:extLst>
              <a:ext uri="{FF2B5EF4-FFF2-40B4-BE49-F238E27FC236}">
                <a16:creationId xmlns:a16="http://schemas.microsoft.com/office/drawing/2014/main" id="{5E6118CF-5BDF-42E6-82B9-721B2E76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1429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i3.squidoocdn.com/resize/squidoo_images/-1/lens2350075_1231078299PiranwithPortorozBay.jpg">
            <a:extLst>
              <a:ext uri="{FF2B5EF4-FFF2-40B4-BE49-F238E27FC236}">
                <a16:creationId xmlns:a16="http://schemas.microsoft.com/office/drawing/2014/main" id="{9C9112A0-0E55-4348-BCBF-2D79057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357694"/>
            <a:ext cx="327600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6616A-BDFD-46A6-8E8F-7D849C89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zgodovina: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A0DFE2B-9D9C-4BFA-ACB0-0B5FE1F789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675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Razvijati se je začelo v srednjem veku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V 2. </a:t>
            </a:r>
            <a:r>
              <a:rPr lang="sl-SI" dirty="0"/>
              <a:t>polovici</a:t>
            </a:r>
            <a:r>
              <a:rPr lang="en-US" dirty="0"/>
              <a:t> 8.</a:t>
            </a:r>
            <a:r>
              <a:rPr lang="sl-SI" dirty="0"/>
              <a:t> stoletja </a:t>
            </a:r>
            <a:r>
              <a:rPr lang="en-US" dirty="0"/>
              <a:t>je </a:t>
            </a:r>
            <a:r>
              <a:rPr lang="sl-SI" dirty="0"/>
              <a:t>skupaj</a:t>
            </a:r>
            <a:r>
              <a:rPr lang="en-US" dirty="0"/>
              <a:t> z </a:t>
            </a:r>
            <a:r>
              <a:rPr lang="sl-SI" dirty="0"/>
              <a:t>Istro</a:t>
            </a:r>
            <a:r>
              <a:rPr lang="en-US" dirty="0"/>
              <a:t> </a:t>
            </a:r>
            <a:r>
              <a:rPr lang="sl-SI" dirty="0"/>
              <a:t>prišel</a:t>
            </a:r>
            <a:r>
              <a:rPr lang="en-US" dirty="0"/>
              <a:t> </a:t>
            </a:r>
            <a:r>
              <a:rPr lang="sl-SI" dirty="0"/>
              <a:t>izpod</a:t>
            </a:r>
            <a:r>
              <a:rPr lang="en-US" dirty="0"/>
              <a:t> </a:t>
            </a:r>
            <a:r>
              <a:rPr lang="sl-SI" dirty="0"/>
              <a:t>bizantinske</a:t>
            </a:r>
            <a:r>
              <a:rPr lang="en-US" dirty="0"/>
              <a:t> pod </a:t>
            </a:r>
            <a:r>
              <a:rPr lang="sl-SI" dirty="0"/>
              <a:t>frankovsko</a:t>
            </a:r>
            <a:r>
              <a:rPr lang="en-US" dirty="0"/>
              <a:t> oblast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1274 - statut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1283 - sprejel oblast Benetk - trajala je do propada Beneške republike (1797) - do leta 1918 spadala pod Avstrijo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1812 – pomorska bika : ANGLIJA - FRANCIJA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ZAVETNIK :</a:t>
            </a:r>
            <a:r>
              <a:rPr lang="sl-SI" dirty="0">
                <a:latin typeface="Algerian" pitchFamily="82" charset="0"/>
              </a:rPr>
              <a:t> </a:t>
            </a:r>
            <a:r>
              <a:rPr lang="sl-SI" dirty="0" err="1">
                <a:latin typeface="+mj-lt"/>
              </a:rPr>
              <a:t>sv.Jurij</a:t>
            </a:r>
            <a:endParaRPr lang="sl-SI" dirty="0"/>
          </a:p>
        </p:txBody>
      </p:sp>
      <p:pic>
        <p:nvPicPr>
          <p:cNvPr id="8194" name="Picture 2" descr="http://upload.wikimedia.org/wikipedia/sl/c/ca/Piran_zgodovina.jpg">
            <a:extLst>
              <a:ext uri="{FF2B5EF4-FFF2-40B4-BE49-F238E27FC236}">
                <a16:creationId xmlns:a16="http://schemas.microsoft.com/office/drawing/2014/main" id="{2D07F995-7A50-4B56-ADAA-E11917F5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072074"/>
            <a:ext cx="216217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visitslovenia.net/pic/znamenitosti/90-cerkev-sveti-jurij-piran.jpg">
            <a:extLst>
              <a:ext uri="{FF2B5EF4-FFF2-40B4-BE49-F238E27FC236}">
                <a16:creationId xmlns:a16="http://schemas.microsoft.com/office/drawing/2014/main" id="{3D106061-F1C0-4FC9-901D-C74525CE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643446"/>
            <a:ext cx="137197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t3.gstatic.com/images?q=tbn:ANd9GcRiOdWmmeRP9saihpUzoo30IaHbQMCICb01eAckws8fNUmPMnip">
            <a:extLst>
              <a:ext uri="{FF2B5EF4-FFF2-40B4-BE49-F238E27FC236}">
                <a16:creationId xmlns:a16="http://schemas.microsoft.com/office/drawing/2014/main" id="{86A53728-2CF8-44F5-9B64-5E2290EA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t3.gstatic.com/images?q=tbn:ANd9GcSaLU7GZgtKLzaKlI6kR6IijAelghzupx84jmROtOGlmggPxocb">
            <a:extLst>
              <a:ext uri="{FF2B5EF4-FFF2-40B4-BE49-F238E27FC236}">
                <a16:creationId xmlns:a16="http://schemas.microsoft.com/office/drawing/2014/main" id="{0538625E-E1E9-47BA-A794-AE1D7BA3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290"/>
            <a:ext cx="2571750" cy="143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portoroz.si/imagelib/large/piran%2Farhiv%2Frazglednica1.jpg">
            <a:extLst>
              <a:ext uri="{FF2B5EF4-FFF2-40B4-BE49-F238E27FC236}">
                <a16:creationId xmlns:a16="http://schemas.microsoft.com/office/drawing/2014/main" id="{74100D06-1768-4882-AAA7-20E52ECB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357826"/>
            <a:ext cx="216463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hippokampos.org/piran/sl/20091024_tart_trg.jpg">
            <a:extLst>
              <a:ext uri="{FF2B5EF4-FFF2-40B4-BE49-F238E27FC236}">
                <a16:creationId xmlns:a16="http://schemas.microsoft.com/office/drawing/2014/main" id="{28E20D4B-45C5-45B7-A039-3A40722B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286388"/>
            <a:ext cx="210535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3FDB0-16D6-4B39-9D50-76199C32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ZNAMENITOSTI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611C1D02-53FA-408E-A308-D53D485A22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Tartinijev trg</a:t>
            </a:r>
          </a:p>
          <a:p>
            <a:r>
              <a:rPr lang="sl-SI" altLang="sl-SI"/>
              <a:t>Občinska palača</a:t>
            </a:r>
          </a:p>
          <a:p>
            <a:r>
              <a:rPr lang="sl-SI" altLang="sl-SI"/>
              <a:t>Loža</a:t>
            </a:r>
          </a:p>
          <a:p>
            <a:r>
              <a:rPr lang="sl-SI" altLang="sl-SI"/>
              <a:t>Benečanka</a:t>
            </a:r>
          </a:p>
          <a:p>
            <a:r>
              <a:rPr lang="sl-SI" altLang="sl-SI"/>
              <a:t>Tartinijev spomenik</a:t>
            </a:r>
          </a:p>
          <a:p>
            <a:r>
              <a:rPr lang="sl-SI" altLang="sl-SI"/>
              <a:t>Tartinijeva hiša</a:t>
            </a:r>
          </a:p>
          <a:p>
            <a:r>
              <a:rPr lang="sl-SI" altLang="sl-SI"/>
              <a:t>Kamnita stebra za zastave</a:t>
            </a:r>
          </a:p>
          <a:p>
            <a:r>
              <a:rPr lang="sl-SI" altLang="sl-SI"/>
              <a:t>Sodna palača</a:t>
            </a:r>
          </a:p>
          <a:p>
            <a:r>
              <a:rPr lang="sl-SI" altLang="sl-SI"/>
              <a:t>Trg 1. maja</a:t>
            </a:r>
          </a:p>
          <a:p>
            <a:r>
              <a:rPr lang="sl-SI" altLang="sl-SI"/>
              <a:t>Mestno obzidje</a:t>
            </a:r>
            <a:endParaRPr lang="en-US" altLang="sl-SI"/>
          </a:p>
          <a:p>
            <a:endParaRPr lang="en-US" altLang="sl-SI"/>
          </a:p>
        </p:txBody>
      </p:sp>
      <p:pic>
        <p:nvPicPr>
          <p:cNvPr id="5132" name="Picture 12" descr="http://static.mojefotke.si/e596d69e02ec88f18fa02983678e3986d140b917p.jpg?nocache=984935137">
            <a:extLst>
              <a:ext uri="{FF2B5EF4-FFF2-40B4-BE49-F238E27FC236}">
                <a16:creationId xmlns:a16="http://schemas.microsoft.com/office/drawing/2014/main" id="{9224C51A-591D-4237-B5F0-B2F6ED7C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52"/>
            <a:ext cx="3381397" cy="253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http://www.o-ckpiran.kp.edus.si/01_arhiv_starih_spletnih/old_Skul_page/piran1/images/benecanka.jpg">
            <a:extLst>
              <a:ext uri="{FF2B5EF4-FFF2-40B4-BE49-F238E27FC236}">
                <a16:creationId xmlns:a16="http://schemas.microsoft.com/office/drawing/2014/main" id="{5F150315-B0FB-4969-8058-A5C2CE8F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86058"/>
            <a:ext cx="238510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www.slovenia.info/pictures%5CTB_attractions%5C1%5C2005%5Cobzidje1_53996.bmp">
            <a:extLst>
              <a:ext uri="{FF2B5EF4-FFF2-40B4-BE49-F238E27FC236}">
                <a16:creationId xmlns:a16="http://schemas.microsoft.com/office/drawing/2014/main" id="{1F51ECA5-BAC0-4A12-A495-E7C934EA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71744"/>
            <a:ext cx="2228850" cy="153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t2.gstatic.com/images?q=tbn:ANd9GcQozVlIobPr9bHh9KB7YyZItO5lZcpqkQWfcfXRNcJV74EQ4tqx">
            <a:extLst>
              <a:ext uri="{FF2B5EF4-FFF2-40B4-BE49-F238E27FC236}">
                <a16:creationId xmlns:a16="http://schemas.microsoft.com/office/drawing/2014/main" id="{63556D0C-894E-4625-928F-BC515BF4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1752600" cy="260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t2.gstatic.com/images?q=tbn:ANd9GcRbuK-PsaHnN871SLVRkEhMK-27CM9y-yhqotXdIXHceNZCIUB_TA">
            <a:extLst>
              <a:ext uri="{FF2B5EF4-FFF2-40B4-BE49-F238E27FC236}">
                <a16:creationId xmlns:a16="http://schemas.microsoft.com/office/drawing/2014/main" id="{35701627-0172-4524-9D5E-3F2AB112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14290"/>
            <a:ext cx="143918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EC782-97A6-47F4-AF1F-B8FA600A9CC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1"/>
                </a:solidFill>
              </a:rPr>
              <a:t>sestava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EAEDB38-1833-4CE1-AB45-A294C687ED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Ulice so zelo ozke</a:t>
            </a:r>
          </a:p>
          <a:p>
            <a:r>
              <a:rPr lang="sl-SI" altLang="sl-SI"/>
              <a:t>Visoke hiše</a:t>
            </a:r>
          </a:p>
          <a:p>
            <a:r>
              <a:rPr lang="sl-SI" altLang="sl-SI"/>
              <a:t>Gručasto naselje</a:t>
            </a:r>
          </a:p>
          <a:p>
            <a:r>
              <a:rPr lang="sl-SI" altLang="sl-SI"/>
              <a:t>Pristanišča </a:t>
            </a:r>
          </a:p>
          <a:p>
            <a:r>
              <a:rPr lang="sl-SI" altLang="sl-SI"/>
              <a:t>Staro mestno jedro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en-US" altLang="sl-SI"/>
          </a:p>
        </p:txBody>
      </p:sp>
      <p:pic>
        <p:nvPicPr>
          <p:cNvPr id="5122" name="Picture 2" descr="http://www.portoroz.si/imagelib/large/fotogalerija%2Fnove_2010%2Fpiran%2Fpiran-panorama.jpg">
            <a:extLst>
              <a:ext uri="{FF2B5EF4-FFF2-40B4-BE49-F238E27FC236}">
                <a16:creationId xmlns:a16="http://schemas.microsoft.com/office/drawing/2014/main" id="{3540D62D-40EF-4927-8F6F-9E16ED51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2852"/>
            <a:ext cx="4420639" cy="288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t0.gstatic.com/images?q=tbn:ANd9GcT6rkpOc2Gcbd07K-pyftd0067jJygjbfUf_OvgosmH7ulbWTuH">
            <a:extLst>
              <a:ext uri="{FF2B5EF4-FFF2-40B4-BE49-F238E27FC236}">
                <a16:creationId xmlns:a16="http://schemas.microsoft.com/office/drawing/2014/main" id="{B8F51EF1-2F6D-48E3-9C1B-9EC9129E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71810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t1.gstatic.com/images?q=tbn:ANd9GcSVdGw_J6K7LCtkSM3sf2oUJ5i-3oWcKLfBTpazLh2IvQOTqSnc">
            <a:extLst>
              <a:ext uri="{FF2B5EF4-FFF2-40B4-BE49-F238E27FC236}">
                <a16:creationId xmlns:a16="http://schemas.microsoft.com/office/drawing/2014/main" id="{80E5162A-05FE-4D48-AE6F-AA8C76CA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636"/>
            <a:ext cx="200284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t0.gstatic.com/images?q=tbn:ANd9GcRI0tTVy_Locvs2CKwOUbkySrDMJ7pAX69xUa69phhD_BijHd_V8A">
            <a:extLst>
              <a:ext uri="{FF2B5EF4-FFF2-40B4-BE49-F238E27FC236}">
                <a16:creationId xmlns:a16="http://schemas.microsoft.com/office/drawing/2014/main" id="{85235F75-6739-4C43-A751-DD576A2A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71942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t2.gstatic.com/images?q=tbn:ANd9GcTMCQXyI1RYZ-F0z7Stcej2OGE1CyIjx2BZ0LZ3XzNHr6s8W8pG_A">
            <a:extLst>
              <a:ext uri="{FF2B5EF4-FFF2-40B4-BE49-F238E27FC236}">
                <a16:creationId xmlns:a16="http://schemas.microsoft.com/office/drawing/2014/main" id="{3D41EF49-105B-4D04-8AD5-FF190D9A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929066"/>
            <a:ext cx="3516082" cy="263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EE69F-3E27-4A2A-BAF3-D18C731D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JAVNE ZGRADBE: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129942EA-E9C5-4D04-ABA4-30A0DFAD21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Občinska hiša</a:t>
            </a:r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4098" name="Picture 2" descr="http://t1.gstatic.com/images?q=tbn:ANd9GcQL5_Z8lcyjS1e_nWyMnknFswAvK4_5GOAuWzIl0fESxBCw-Okk">
            <a:extLst>
              <a:ext uri="{FF2B5EF4-FFF2-40B4-BE49-F238E27FC236}">
                <a16:creationId xmlns:a16="http://schemas.microsoft.com/office/drawing/2014/main" id="{D0EE04F2-6CBB-41E4-8916-EB963BED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643182"/>
            <a:ext cx="321471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t0.gstatic.com/images?q=tbn:ANd9GcQQpuL6MwXou7eJdQfVSLDF5yt0HgQPzmKQPYrliG1lMwSIyiDldA">
            <a:extLst>
              <a:ext uri="{FF2B5EF4-FFF2-40B4-BE49-F238E27FC236}">
                <a16:creationId xmlns:a16="http://schemas.microsoft.com/office/drawing/2014/main" id="{79EA07D0-2AA1-407F-A270-E2153158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4681553" cy="350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media.popotnik.rtvslo.si/83653/originals/847a501e7f000001017a189b9bc21c2f.jpg">
            <a:extLst>
              <a:ext uri="{FF2B5EF4-FFF2-40B4-BE49-F238E27FC236}">
                <a16:creationId xmlns:a16="http://schemas.microsoft.com/office/drawing/2014/main" id="{1A461505-47AB-478E-BC29-E2BEAB8A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728"/>
            <a:ext cx="303114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3F2E8D-9D9C-4DC1-9770-F387F29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GOSPODARSTVO: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20501B5F-A324-4CA6-B46A-327B637080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Prevladuje turizem</a:t>
            </a:r>
          </a:p>
          <a:p>
            <a:r>
              <a:rPr lang="sl-SI" altLang="sl-SI"/>
              <a:t>Podjetništvo </a:t>
            </a:r>
          </a:p>
          <a:p>
            <a:r>
              <a:rPr lang="sl-SI" altLang="sl-SI"/>
              <a:t>Male obrti</a:t>
            </a:r>
          </a:p>
          <a:p>
            <a:endParaRPr lang="en-US" altLang="sl-SI"/>
          </a:p>
          <a:p>
            <a:endParaRPr lang="en-US" altLang="sl-SI"/>
          </a:p>
        </p:txBody>
      </p:sp>
      <p:pic>
        <p:nvPicPr>
          <p:cNvPr id="1028" name="Picture 4" descr="http://t0.gstatic.com/images?q=tbn:ANd9GcQkAKvo3REmEl53wEflpYv1iz3J9B3QOwqFovk0cfabV5gLne8b">
            <a:extLst>
              <a:ext uri="{FF2B5EF4-FFF2-40B4-BE49-F238E27FC236}">
                <a16:creationId xmlns:a16="http://schemas.microsoft.com/office/drawing/2014/main" id="{A40BAFC4-80A9-4DCE-833D-8E8B19E6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21331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3.gstatic.com/images?q=tbn:ANd9GcRrbfK6agZRlcgRsoe7srYrtLxeNqrpKAiTMgEw2GXA79Z5rScg">
            <a:extLst>
              <a:ext uri="{FF2B5EF4-FFF2-40B4-BE49-F238E27FC236}">
                <a16:creationId xmlns:a16="http://schemas.microsoft.com/office/drawing/2014/main" id="{FB609D99-D144-4D27-ADB0-FDADE970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256"/>
            <a:ext cx="3714776" cy="195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t2.gstatic.com/images?q=tbn:ANd9GcQFUNG9BCc6caZLcXODO3P6D-tHTnLdn75HxGDQe0dDJc2s_q6l">
            <a:extLst>
              <a:ext uri="{FF2B5EF4-FFF2-40B4-BE49-F238E27FC236}">
                <a16:creationId xmlns:a16="http://schemas.microsoft.com/office/drawing/2014/main" id="{9F074FB4-4522-4A3F-B410-CC5EB00D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357562"/>
            <a:ext cx="2466975" cy="299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t1.gstatic.com/images?q=tbn:ANd9GcQerQ-LsGv04_STtHWYgwiJX9w6AiMIJQtXoP5Ox218OzwehViyeQ">
            <a:extLst>
              <a:ext uri="{FF2B5EF4-FFF2-40B4-BE49-F238E27FC236}">
                <a16:creationId xmlns:a16="http://schemas.microsoft.com/office/drawing/2014/main" id="{0D549E4D-3075-48F3-A439-4B2BD5EA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285984" cy="165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t2.gstatic.com/images?q=tbn:ANd9GcRHYH8b4IPjUFvWm-ooT28SM8ewV0NIUepc7EoV23XBzTEZt1GF">
            <a:extLst>
              <a:ext uri="{FF2B5EF4-FFF2-40B4-BE49-F238E27FC236}">
                <a16:creationId xmlns:a16="http://schemas.microsoft.com/office/drawing/2014/main" id="{6D8071D6-B015-46D9-A554-30F1E22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143248"/>
            <a:ext cx="20982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7CDE1-BF3C-4157-8D25-448203A2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br>
              <a:rPr lang="sl-SI" dirty="0"/>
            </a:br>
            <a:r>
              <a:rPr lang="sl-SI" dirty="0"/>
              <a:t>PREBIVALSTVO:</a:t>
            </a:r>
            <a:endParaRPr lang="en-US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A3872522-C857-4843-BB14-C840C0971C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43488"/>
          </a:xfrm>
        </p:spPr>
        <p:txBody>
          <a:bodyPr/>
          <a:lstStyle/>
          <a:p>
            <a:r>
              <a:rPr lang="en-US" altLang="sl-SI"/>
              <a:t> 6040</a:t>
            </a:r>
            <a:r>
              <a:rPr lang="sl-SI" altLang="sl-SI"/>
              <a:t> – prebivalcev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l-SI"/>
          </a:p>
        </p:txBody>
      </p:sp>
      <p:pic>
        <p:nvPicPr>
          <p:cNvPr id="23554" name="Picture 2" descr="http://t2.gstatic.com/images?q=tbn:ANd9GcRG3v9gUv2Xg5O16qL6P-pOODhDsHpLuxlvZ7swiPEpKTH9LIDP">
            <a:extLst>
              <a:ext uri="{FF2B5EF4-FFF2-40B4-BE49-F238E27FC236}">
                <a16:creationId xmlns:a16="http://schemas.microsoft.com/office/drawing/2014/main" id="{CC88C7D4-B1FF-4CE5-95A1-6696A6D6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00306"/>
            <a:ext cx="6293568" cy="418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312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Century Schoolbook</vt:lpstr>
      <vt:lpstr>Wingdings</vt:lpstr>
      <vt:lpstr>Wingdings 2</vt:lpstr>
      <vt:lpstr>Altana</vt:lpstr>
      <vt:lpstr>PIRAN</vt:lpstr>
      <vt:lpstr> </vt:lpstr>
      <vt:lpstr> LEGA: </vt:lpstr>
      <vt:lpstr>zgodovina:</vt:lpstr>
      <vt:lpstr>ZNAMENITOSTI:</vt:lpstr>
      <vt:lpstr>sestava</vt:lpstr>
      <vt:lpstr>JAVNE ZGRADBE:</vt:lpstr>
      <vt:lpstr> GOSPODARSTVO:</vt:lpstr>
      <vt:lpstr>  PREBIVALSTVO:</vt:lpstr>
      <vt:lpstr>HVALA  ZA  POZORNOST ;)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2019-05-31T08:40:44Z</dcterms:created>
  <dcterms:modified xsi:type="dcterms:W3CDTF">2019-05-31T08:40:44Z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