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2C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5341" autoAdjust="0"/>
  </p:normalViewPr>
  <p:slideViewPr>
    <p:cSldViewPr>
      <p:cViewPr varScale="1">
        <p:scale>
          <a:sx n="155" d="100"/>
          <a:sy n="155" d="100"/>
        </p:scale>
        <p:origin x="159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B4761686-ACB5-49DF-8421-1B8CA3D6D1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1B1BC7DD-24DA-4407-9279-1883E836FB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91E26F-AEE5-4E60-A348-2F97D0DFDA0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8B1629B9-C85A-4445-A779-041EE1E4CB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AFE074C5-51E2-4572-8732-700247C2E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8E5D1C5-60E9-4245-B053-2BE5C6D1A4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DC9EECF3-E87D-479A-955F-4F6328AC39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B4B9872-8555-48EB-A825-42FC3106A5B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grada stranske slike 1">
            <a:extLst>
              <a:ext uri="{FF2B5EF4-FFF2-40B4-BE49-F238E27FC236}">
                <a16:creationId xmlns:a16="http://schemas.microsoft.com/office/drawing/2014/main" id="{338B3270-F7AE-4067-829B-41C5631738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Ograda opomb 2">
            <a:extLst>
              <a:ext uri="{FF2B5EF4-FFF2-40B4-BE49-F238E27FC236}">
                <a16:creationId xmlns:a16="http://schemas.microsoft.com/office/drawing/2014/main" id="{2CACF736-5159-4F0A-9C5E-CEC26A8FE2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5604" name="Ograda številke diapozitiva 3">
            <a:extLst>
              <a:ext uri="{FF2B5EF4-FFF2-40B4-BE49-F238E27FC236}">
                <a16:creationId xmlns:a16="http://schemas.microsoft.com/office/drawing/2014/main" id="{AE413D29-5839-43DC-8A0F-5AE842BF17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95F15705-05E8-482D-91C6-01506619D862}" type="slidenum">
              <a:rPr lang="sl-SI" altLang="sl-SI">
                <a:latin typeface="Calibri" panose="020F0502020204030204" pitchFamily="34" charset="0"/>
              </a:rPr>
              <a:pPr/>
              <a:t>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grada stranske slike 1">
            <a:extLst>
              <a:ext uri="{FF2B5EF4-FFF2-40B4-BE49-F238E27FC236}">
                <a16:creationId xmlns:a16="http://schemas.microsoft.com/office/drawing/2014/main" id="{E33A2205-E410-49A6-8480-4D1557CC1C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Ograda opomb 2">
            <a:extLst>
              <a:ext uri="{FF2B5EF4-FFF2-40B4-BE49-F238E27FC236}">
                <a16:creationId xmlns:a16="http://schemas.microsoft.com/office/drawing/2014/main" id="{C8695FD9-3468-4E53-AB07-D0005DEDE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4820" name="Ograda številke diapozitiva 3">
            <a:extLst>
              <a:ext uri="{FF2B5EF4-FFF2-40B4-BE49-F238E27FC236}">
                <a16:creationId xmlns:a16="http://schemas.microsoft.com/office/drawing/2014/main" id="{2DE8AF18-353D-437A-875B-38F51C55DF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CB252892-373B-4943-9F7E-DAD5A18B9D1A}" type="slidenum">
              <a:rPr lang="sl-SI" altLang="sl-SI">
                <a:latin typeface="Calibri" panose="020F0502020204030204" pitchFamily="34" charset="0"/>
              </a:rPr>
              <a:pPr/>
              <a:t>10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grada stranske slike 1">
            <a:extLst>
              <a:ext uri="{FF2B5EF4-FFF2-40B4-BE49-F238E27FC236}">
                <a16:creationId xmlns:a16="http://schemas.microsoft.com/office/drawing/2014/main" id="{81DA8E20-56F7-4592-A62C-AFBB17DFBB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Ograda opomb 2">
            <a:extLst>
              <a:ext uri="{FF2B5EF4-FFF2-40B4-BE49-F238E27FC236}">
                <a16:creationId xmlns:a16="http://schemas.microsoft.com/office/drawing/2014/main" id="{E574B2BC-50B0-4C44-98CD-CFA5A77BFB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5844" name="Ograda številke diapozitiva 3">
            <a:extLst>
              <a:ext uri="{FF2B5EF4-FFF2-40B4-BE49-F238E27FC236}">
                <a16:creationId xmlns:a16="http://schemas.microsoft.com/office/drawing/2014/main" id="{C55148B6-097C-4DBE-88F0-822EE059B5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01FAF7EF-C744-46BB-9AE8-34FEA62C33EA}" type="slidenum">
              <a:rPr lang="sl-SI" altLang="sl-SI">
                <a:latin typeface="Calibri" panose="020F0502020204030204" pitchFamily="34" charset="0"/>
              </a:rPr>
              <a:pPr/>
              <a:t>11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grada stranske slike 1">
            <a:extLst>
              <a:ext uri="{FF2B5EF4-FFF2-40B4-BE49-F238E27FC236}">
                <a16:creationId xmlns:a16="http://schemas.microsoft.com/office/drawing/2014/main" id="{7E2EF84A-C4FA-413F-BCED-D349F18E8C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Ograda opomb 2">
            <a:extLst>
              <a:ext uri="{FF2B5EF4-FFF2-40B4-BE49-F238E27FC236}">
                <a16:creationId xmlns:a16="http://schemas.microsoft.com/office/drawing/2014/main" id="{0B9A5AEE-BD36-4C31-8124-DDD592D528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6868" name="Ograda številke diapozitiva 3">
            <a:extLst>
              <a:ext uri="{FF2B5EF4-FFF2-40B4-BE49-F238E27FC236}">
                <a16:creationId xmlns:a16="http://schemas.microsoft.com/office/drawing/2014/main" id="{C85ED6E1-6C66-4464-8B18-F01AFFC5A2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2DDDE0AB-4EC3-4D36-A227-ED5E81BAB5B7}" type="slidenum">
              <a:rPr lang="sl-SI" altLang="sl-SI">
                <a:latin typeface="Calibri" panose="020F0502020204030204" pitchFamily="34" charset="0"/>
              </a:rPr>
              <a:pPr/>
              <a:t>12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grada stranske slike 1">
            <a:extLst>
              <a:ext uri="{FF2B5EF4-FFF2-40B4-BE49-F238E27FC236}">
                <a16:creationId xmlns:a16="http://schemas.microsoft.com/office/drawing/2014/main" id="{2711969E-33E9-44E0-99DE-A5919213F9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Ograda opomb 2">
            <a:extLst>
              <a:ext uri="{FF2B5EF4-FFF2-40B4-BE49-F238E27FC236}">
                <a16:creationId xmlns:a16="http://schemas.microsoft.com/office/drawing/2014/main" id="{E711E0BF-6354-4747-AD70-1F502052B0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7892" name="Ograda številke diapozitiva 3">
            <a:extLst>
              <a:ext uri="{FF2B5EF4-FFF2-40B4-BE49-F238E27FC236}">
                <a16:creationId xmlns:a16="http://schemas.microsoft.com/office/drawing/2014/main" id="{F2037F07-B8AF-472C-85C6-0A0033A85E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619156EE-A630-4C8C-8E0A-0FDE20C362C6}" type="slidenum">
              <a:rPr lang="sl-SI" altLang="sl-SI">
                <a:latin typeface="Calibri" panose="020F0502020204030204" pitchFamily="34" charset="0"/>
              </a:rPr>
              <a:pPr/>
              <a:t>13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grada stranske slike 1">
            <a:extLst>
              <a:ext uri="{FF2B5EF4-FFF2-40B4-BE49-F238E27FC236}">
                <a16:creationId xmlns:a16="http://schemas.microsoft.com/office/drawing/2014/main" id="{C9F19546-49FB-49D5-B553-0A381807B3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Ograda opomb 2">
            <a:extLst>
              <a:ext uri="{FF2B5EF4-FFF2-40B4-BE49-F238E27FC236}">
                <a16:creationId xmlns:a16="http://schemas.microsoft.com/office/drawing/2014/main" id="{29CF6355-0ACC-4AB1-9914-0E86D15688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8916" name="Ograda številke diapozitiva 3">
            <a:extLst>
              <a:ext uri="{FF2B5EF4-FFF2-40B4-BE49-F238E27FC236}">
                <a16:creationId xmlns:a16="http://schemas.microsoft.com/office/drawing/2014/main" id="{0DF3D2D6-12F2-4485-BF1F-729650AA63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A82D96EA-03FB-437F-9F08-6A5290E6077F}" type="slidenum">
              <a:rPr lang="sl-SI" altLang="sl-SI">
                <a:latin typeface="Calibri" panose="020F0502020204030204" pitchFamily="34" charset="0"/>
              </a:rPr>
              <a:pPr/>
              <a:t>14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grada stranske slike 1">
            <a:extLst>
              <a:ext uri="{FF2B5EF4-FFF2-40B4-BE49-F238E27FC236}">
                <a16:creationId xmlns:a16="http://schemas.microsoft.com/office/drawing/2014/main" id="{F782E090-5E09-4F30-85D3-DB9E4CE650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Ograda opomb 2">
            <a:extLst>
              <a:ext uri="{FF2B5EF4-FFF2-40B4-BE49-F238E27FC236}">
                <a16:creationId xmlns:a16="http://schemas.microsoft.com/office/drawing/2014/main" id="{DA8EE186-C3A1-4010-8317-ED0AD1FF40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9940" name="Ograda številke diapozitiva 3">
            <a:extLst>
              <a:ext uri="{FF2B5EF4-FFF2-40B4-BE49-F238E27FC236}">
                <a16:creationId xmlns:a16="http://schemas.microsoft.com/office/drawing/2014/main" id="{FB3165CC-3F1B-4A08-A618-90D52D9B48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318474C6-F54A-4082-AEF9-F0E6D1C0E50D}" type="slidenum">
              <a:rPr lang="sl-SI" altLang="sl-SI">
                <a:latin typeface="Calibri" panose="020F0502020204030204" pitchFamily="34" charset="0"/>
              </a:rPr>
              <a:pPr/>
              <a:t>15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grada stranske slike 1">
            <a:extLst>
              <a:ext uri="{FF2B5EF4-FFF2-40B4-BE49-F238E27FC236}">
                <a16:creationId xmlns:a16="http://schemas.microsoft.com/office/drawing/2014/main" id="{8E2BA892-FFE1-412C-8066-ACEB4ADBAD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Ograda opomb 2">
            <a:extLst>
              <a:ext uri="{FF2B5EF4-FFF2-40B4-BE49-F238E27FC236}">
                <a16:creationId xmlns:a16="http://schemas.microsoft.com/office/drawing/2014/main" id="{10B7D93A-B178-4D70-B896-23664A5239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40964" name="Ograda številke diapozitiva 3">
            <a:extLst>
              <a:ext uri="{FF2B5EF4-FFF2-40B4-BE49-F238E27FC236}">
                <a16:creationId xmlns:a16="http://schemas.microsoft.com/office/drawing/2014/main" id="{B7347D9B-81DF-4BE2-90AB-9EE5ED2BA6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28C4C96D-9F9C-47D5-9FA4-F9EED1CC6B0F}" type="slidenum">
              <a:rPr lang="sl-SI" altLang="sl-SI">
                <a:latin typeface="Calibri" panose="020F0502020204030204" pitchFamily="34" charset="0"/>
              </a:rPr>
              <a:pPr/>
              <a:t>16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grada stranske slike 1">
            <a:extLst>
              <a:ext uri="{FF2B5EF4-FFF2-40B4-BE49-F238E27FC236}">
                <a16:creationId xmlns:a16="http://schemas.microsoft.com/office/drawing/2014/main" id="{68E8DD10-EF3A-48BD-AF5D-CDEBB72426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Ograda opomb 2">
            <a:extLst>
              <a:ext uri="{FF2B5EF4-FFF2-40B4-BE49-F238E27FC236}">
                <a16:creationId xmlns:a16="http://schemas.microsoft.com/office/drawing/2014/main" id="{1643153C-F260-4B54-9096-602959A8EB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41988" name="Ograda številke diapozitiva 3">
            <a:extLst>
              <a:ext uri="{FF2B5EF4-FFF2-40B4-BE49-F238E27FC236}">
                <a16:creationId xmlns:a16="http://schemas.microsoft.com/office/drawing/2014/main" id="{D8B48603-738A-4C7A-9E5B-C39862F229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C55EEE8A-F83A-4FBE-A294-5350515391AC}" type="slidenum">
              <a:rPr lang="sl-SI" altLang="sl-SI">
                <a:latin typeface="Calibri" panose="020F0502020204030204" pitchFamily="34" charset="0"/>
              </a:rPr>
              <a:pPr/>
              <a:t>17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grada stranske slike 1">
            <a:extLst>
              <a:ext uri="{FF2B5EF4-FFF2-40B4-BE49-F238E27FC236}">
                <a16:creationId xmlns:a16="http://schemas.microsoft.com/office/drawing/2014/main" id="{4B7148E9-7563-4A40-8C83-61AEE589CA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Ograda opomb 2">
            <a:extLst>
              <a:ext uri="{FF2B5EF4-FFF2-40B4-BE49-F238E27FC236}">
                <a16:creationId xmlns:a16="http://schemas.microsoft.com/office/drawing/2014/main" id="{B8CEC0B8-9ABD-48E7-97AE-21D12C865D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43012" name="Ograda številke diapozitiva 3">
            <a:extLst>
              <a:ext uri="{FF2B5EF4-FFF2-40B4-BE49-F238E27FC236}">
                <a16:creationId xmlns:a16="http://schemas.microsoft.com/office/drawing/2014/main" id="{9D2A9D04-E6F5-49C8-9FDD-CE88F6826F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86A6003D-56C7-4076-AC85-5D3FB82AA7B7}" type="slidenum">
              <a:rPr lang="sl-SI" altLang="sl-SI">
                <a:latin typeface="Calibri" panose="020F0502020204030204" pitchFamily="34" charset="0"/>
              </a:rPr>
              <a:pPr/>
              <a:t>18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grada stranske slike 1">
            <a:extLst>
              <a:ext uri="{FF2B5EF4-FFF2-40B4-BE49-F238E27FC236}">
                <a16:creationId xmlns:a16="http://schemas.microsoft.com/office/drawing/2014/main" id="{4F235A7C-A65B-4AB6-BDC9-49C16DB85E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Ograda opomb 2">
            <a:extLst>
              <a:ext uri="{FF2B5EF4-FFF2-40B4-BE49-F238E27FC236}">
                <a16:creationId xmlns:a16="http://schemas.microsoft.com/office/drawing/2014/main" id="{A7657213-B126-400C-86CF-661FFE2156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44036" name="Ograda številke diapozitiva 3">
            <a:extLst>
              <a:ext uri="{FF2B5EF4-FFF2-40B4-BE49-F238E27FC236}">
                <a16:creationId xmlns:a16="http://schemas.microsoft.com/office/drawing/2014/main" id="{A99A16EE-782F-4811-A8CE-0675C77F02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DD2D2A82-7998-4E0D-95EA-A3995F9A6741}" type="slidenum">
              <a:rPr lang="sl-SI" altLang="sl-SI">
                <a:latin typeface="Calibri" panose="020F0502020204030204" pitchFamily="34" charset="0"/>
              </a:rPr>
              <a:pPr/>
              <a:t>19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>
            <a:extLst>
              <a:ext uri="{FF2B5EF4-FFF2-40B4-BE49-F238E27FC236}">
                <a16:creationId xmlns:a16="http://schemas.microsoft.com/office/drawing/2014/main" id="{F122252C-6564-447A-BCCB-5103B3B6A0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>
            <a:extLst>
              <a:ext uri="{FF2B5EF4-FFF2-40B4-BE49-F238E27FC236}">
                <a16:creationId xmlns:a16="http://schemas.microsoft.com/office/drawing/2014/main" id="{61207735-656B-4988-B139-CA2F9ACDEB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6628" name="Ograda številke diapozitiva 3">
            <a:extLst>
              <a:ext uri="{FF2B5EF4-FFF2-40B4-BE49-F238E27FC236}">
                <a16:creationId xmlns:a16="http://schemas.microsoft.com/office/drawing/2014/main" id="{562AF720-3EE7-44C2-AE88-F391CF27B8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C56FF05E-46ED-4015-AD30-BDBE9B67AF1B}" type="slidenum">
              <a:rPr lang="sl-SI" altLang="sl-SI">
                <a:latin typeface="Calibri" panose="020F0502020204030204" pitchFamily="34" charset="0"/>
              </a:rPr>
              <a:pPr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grada stranske slike 1">
            <a:extLst>
              <a:ext uri="{FF2B5EF4-FFF2-40B4-BE49-F238E27FC236}">
                <a16:creationId xmlns:a16="http://schemas.microsoft.com/office/drawing/2014/main" id="{7F57613F-068F-4EF1-BEA1-C9C7D1E942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Ograda opomb 2">
            <a:extLst>
              <a:ext uri="{FF2B5EF4-FFF2-40B4-BE49-F238E27FC236}">
                <a16:creationId xmlns:a16="http://schemas.microsoft.com/office/drawing/2014/main" id="{225435B0-C421-4678-A6F7-A28A25A43A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7652" name="Ograda številke diapozitiva 3">
            <a:extLst>
              <a:ext uri="{FF2B5EF4-FFF2-40B4-BE49-F238E27FC236}">
                <a16:creationId xmlns:a16="http://schemas.microsoft.com/office/drawing/2014/main" id="{D876B53F-637F-47C3-A9FD-8F745A53CF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78249489-36A8-4C4F-AA97-A3A3C5C383D4}" type="slidenum">
              <a:rPr lang="sl-SI" altLang="sl-SI">
                <a:latin typeface="Calibri" panose="020F0502020204030204" pitchFamily="34" charset="0"/>
              </a:rPr>
              <a:pPr/>
              <a:t>3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grada stranske slike 1">
            <a:extLst>
              <a:ext uri="{FF2B5EF4-FFF2-40B4-BE49-F238E27FC236}">
                <a16:creationId xmlns:a16="http://schemas.microsoft.com/office/drawing/2014/main" id="{C1D4C5EE-E6AA-46B3-A2E0-6FF237463F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Ograda opomb 2">
            <a:extLst>
              <a:ext uri="{FF2B5EF4-FFF2-40B4-BE49-F238E27FC236}">
                <a16:creationId xmlns:a16="http://schemas.microsoft.com/office/drawing/2014/main" id="{1D6CDE30-43C8-4B0C-A345-CC42BA43C6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8676" name="Ograda številke diapozitiva 3">
            <a:extLst>
              <a:ext uri="{FF2B5EF4-FFF2-40B4-BE49-F238E27FC236}">
                <a16:creationId xmlns:a16="http://schemas.microsoft.com/office/drawing/2014/main" id="{B02E78F6-5F1A-454C-95F6-A2CBD3E1F6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48DE1B27-037C-4545-9AB4-38B22D6B0E1F}" type="slidenum">
              <a:rPr lang="sl-SI" altLang="sl-SI">
                <a:latin typeface="Calibri" panose="020F0502020204030204" pitchFamily="34" charset="0"/>
              </a:rPr>
              <a:pPr/>
              <a:t>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grada stranske slike 1">
            <a:extLst>
              <a:ext uri="{FF2B5EF4-FFF2-40B4-BE49-F238E27FC236}">
                <a16:creationId xmlns:a16="http://schemas.microsoft.com/office/drawing/2014/main" id="{5AF4C4B1-6B94-422B-9DB9-B592132E7F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Ograda opomb 2">
            <a:extLst>
              <a:ext uri="{FF2B5EF4-FFF2-40B4-BE49-F238E27FC236}">
                <a16:creationId xmlns:a16="http://schemas.microsoft.com/office/drawing/2014/main" id="{FA516F46-8018-4817-951C-D071BD5570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9700" name="Ograda številke diapozitiva 3">
            <a:extLst>
              <a:ext uri="{FF2B5EF4-FFF2-40B4-BE49-F238E27FC236}">
                <a16:creationId xmlns:a16="http://schemas.microsoft.com/office/drawing/2014/main" id="{B7D55F82-C689-4657-AA8D-023B54544F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012B10E3-BF29-4502-AEA4-5B680DD65C04}" type="slidenum">
              <a:rPr lang="sl-SI" altLang="sl-SI">
                <a:latin typeface="Calibri" panose="020F0502020204030204" pitchFamily="34" charset="0"/>
              </a:rPr>
              <a:pPr/>
              <a:t>5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grada stranske slike 1">
            <a:extLst>
              <a:ext uri="{FF2B5EF4-FFF2-40B4-BE49-F238E27FC236}">
                <a16:creationId xmlns:a16="http://schemas.microsoft.com/office/drawing/2014/main" id="{9C03C54F-BCB1-41D9-AA63-9CB51AD6A3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Ograda opomb 2">
            <a:extLst>
              <a:ext uri="{FF2B5EF4-FFF2-40B4-BE49-F238E27FC236}">
                <a16:creationId xmlns:a16="http://schemas.microsoft.com/office/drawing/2014/main" id="{1F09C715-907A-41BA-874F-7F142BC4C7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0724" name="Ograda številke diapozitiva 3">
            <a:extLst>
              <a:ext uri="{FF2B5EF4-FFF2-40B4-BE49-F238E27FC236}">
                <a16:creationId xmlns:a16="http://schemas.microsoft.com/office/drawing/2014/main" id="{FF0CA402-7E89-4B40-8979-96DAFF2707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6337BE5A-F8DD-415F-93A4-D63DC7E29F49}" type="slidenum">
              <a:rPr lang="sl-SI" altLang="sl-SI">
                <a:latin typeface="Calibri" panose="020F0502020204030204" pitchFamily="34" charset="0"/>
              </a:rPr>
              <a:pPr/>
              <a:t>6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grada stranske slike 1">
            <a:extLst>
              <a:ext uri="{FF2B5EF4-FFF2-40B4-BE49-F238E27FC236}">
                <a16:creationId xmlns:a16="http://schemas.microsoft.com/office/drawing/2014/main" id="{99B5FBC5-7A28-487C-AA81-FD92A5206B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Ograda opomb 2">
            <a:extLst>
              <a:ext uri="{FF2B5EF4-FFF2-40B4-BE49-F238E27FC236}">
                <a16:creationId xmlns:a16="http://schemas.microsoft.com/office/drawing/2014/main" id="{152F20BC-BFBA-4B77-AD76-1186C65BA9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1748" name="Ograda številke diapozitiva 3">
            <a:extLst>
              <a:ext uri="{FF2B5EF4-FFF2-40B4-BE49-F238E27FC236}">
                <a16:creationId xmlns:a16="http://schemas.microsoft.com/office/drawing/2014/main" id="{F7FD2120-1B5A-421C-AF2A-5FF554165D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8C52CC93-C7C4-4D55-A32D-F0DD8A664ED7}" type="slidenum">
              <a:rPr lang="sl-SI" altLang="sl-SI">
                <a:latin typeface="Calibri" panose="020F0502020204030204" pitchFamily="34" charset="0"/>
              </a:rPr>
              <a:pPr/>
              <a:t>7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grada stranske slike 1">
            <a:extLst>
              <a:ext uri="{FF2B5EF4-FFF2-40B4-BE49-F238E27FC236}">
                <a16:creationId xmlns:a16="http://schemas.microsoft.com/office/drawing/2014/main" id="{F226836A-7DE5-401B-8C34-E78881CFB3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Ograda opomb 2">
            <a:extLst>
              <a:ext uri="{FF2B5EF4-FFF2-40B4-BE49-F238E27FC236}">
                <a16:creationId xmlns:a16="http://schemas.microsoft.com/office/drawing/2014/main" id="{819A17CB-4A06-4B6F-A04C-2CA0B997EC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2772" name="Ograda številke diapozitiva 3">
            <a:extLst>
              <a:ext uri="{FF2B5EF4-FFF2-40B4-BE49-F238E27FC236}">
                <a16:creationId xmlns:a16="http://schemas.microsoft.com/office/drawing/2014/main" id="{350040AF-D1EA-4722-B712-946FE16BF8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0BC2F104-32A3-408A-983F-BECE9B87957F}" type="slidenum">
              <a:rPr lang="sl-SI" altLang="sl-SI">
                <a:latin typeface="Calibri" panose="020F0502020204030204" pitchFamily="34" charset="0"/>
              </a:rPr>
              <a:pPr/>
              <a:t>8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grada stranske slike 1">
            <a:extLst>
              <a:ext uri="{FF2B5EF4-FFF2-40B4-BE49-F238E27FC236}">
                <a16:creationId xmlns:a16="http://schemas.microsoft.com/office/drawing/2014/main" id="{126F2705-82FA-4F46-8121-D85B575BCC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Ograda opomb 2">
            <a:extLst>
              <a:ext uri="{FF2B5EF4-FFF2-40B4-BE49-F238E27FC236}">
                <a16:creationId xmlns:a16="http://schemas.microsoft.com/office/drawing/2014/main" id="{2D374AA0-FF11-4616-918A-673CAE4579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3796" name="Ograda številke diapozitiva 3">
            <a:extLst>
              <a:ext uri="{FF2B5EF4-FFF2-40B4-BE49-F238E27FC236}">
                <a16:creationId xmlns:a16="http://schemas.microsoft.com/office/drawing/2014/main" id="{83EF7475-E4F1-4C91-99B1-BEE8E2DFCE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84BBE74E-2782-444C-97F4-9FBF6C1FC32A}" type="slidenum">
              <a:rPr lang="sl-SI" altLang="sl-SI">
                <a:latin typeface="Calibri" panose="020F0502020204030204" pitchFamily="34" charset="0"/>
              </a:rPr>
              <a:pPr/>
              <a:t>9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29">
            <a:extLst>
              <a:ext uri="{FF2B5EF4-FFF2-40B4-BE49-F238E27FC236}">
                <a16:creationId xmlns:a16="http://schemas.microsoft.com/office/drawing/2014/main" id="{10A367B8-9450-44EA-BFE9-0CBC291D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E46F-5323-4ECB-9CAA-8349C132073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6F7C77FD-D105-457B-A26C-6623A4B3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6">
            <a:extLst>
              <a:ext uri="{FF2B5EF4-FFF2-40B4-BE49-F238E27FC236}">
                <a16:creationId xmlns:a16="http://schemas.microsoft.com/office/drawing/2014/main" id="{FA62B858-56BE-4255-8207-EF806110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10519B0-3364-40E6-8B43-645ADCDEB5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992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9FFF2228-182C-4665-9FC8-7C06A9D6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68FD-302B-4AB2-B47C-6FDAE065FD0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6D7D3E2E-1F9F-4F0D-B793-02C34B48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D83EFF5C-9D07-4FD0-B85B-CF60DB73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72A13-FA75-48D2-9DBC-8993F923B7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839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1C67E356-BB19-4A15-B4B2-BB90CF3B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9C2D-3FC7-4C34-9E5F-6ACD3A5616E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1C3FFD01-3195-4969-B0CF-2C1D065D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65CFCF8F-CEA3-48A5-B1DC-7F080D57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FCBE2-5F05-4294-8E21-23B5C032EC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737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773CA15C-847D-4E02-9F78-A146A6D8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54E4-FBF5-4567-847B-200FEC362FC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0C8C93AA-FD77-4E47-856F-359BC569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A4C3F70C-2583-4F8C-AE20-15BA1C74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4BD92-BAF8-4A8F-8A14-33ECF6D3F3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374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DAE9E01-2519-4A7D-8A7C-DCF2FD94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9D30-5261-4C7C-9318-1947BCBF183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44ACACB-F02A-457B-99CA-C60C514F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2FFC03A-64FB-40DD-9F49-1ECAAC74B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12229F5-3173-4118-B8C5-B7329673AA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7188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A7C2F856-AC5C-4FAB-94A3-4BE2EE88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C6F07-E2AC-41BE-9D37-0887B58DE2E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64885EC3-6326-48AB-B8C6-7EABC33A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0E04DD9C-347F-4784-9593-60463831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58D8D-6A8E-4C61-BD36-C626B65741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977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65697BBE-E1D0-4E4D-BEE1-60C5E696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EFD51-10BF-4E77-87E7-8D519187E40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26260E00-BC27-452A-AE82-65E9D36E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98CBD7B5-3A1A-4C77-A637-1DCB4867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CB11-700C-4857-9723-E537DE26F7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122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30B34141-E831-4945-BF57-A42E1927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B04A-E2F5-4D70-9606-334C1DCC735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B449173F-B85C-4896-B6EB-EE70A7B5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D8E47E01-381D-42FD-8A4F-571AF928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6AD62-E9A0-4F47-A909-9245BC947A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247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A651A73F-239C-4856-BF77-995D6072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D2A90-2B92-440E-8654-CD44CA79E66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1DADAC40-CD41-4282-A7C4-B6DD7CC1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B25EE9F6-1D17-4611-9C06-043AEE17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1A06A-7E20-41FE-B891-F40A0CEB77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331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D0783F0E-8EF8-457E-BD84-1D35F259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C8B4-9BC2-4312-B4E5-6A5F581054A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A6D3B0D1-7602-4132-A7DB-26FA9E0B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4C87329F-A8C8-4EB2-ADA6-AD02DAC5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953DF-DED0-46AA-84F5-9B37D35A94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02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8">
            <a:extLst>
              <a:ext uri="{FF2B5EF4-FFF2-40B4-BE49-F238E27FC236}">
                <a16:creationId xmlns:a16="http://schemas.microsoft.com/office/drawing/2014/main" id="{7CA3A785-DF78-4E58-8B8F-1A5054DF411D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11">
            <a:extLst>
              <a:ext uri="{FF2B5EF4-FFF2-40B4-BE49-F238E27FC236}">
                <a16:creationId xmlns:a16="http://schemas.microsoft.com/office/drawing/2014/main" id="{A7C890CB-0AF2-410C-B700-01EBEE73A8BE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9">
            <a:extLst>
              <a:ext uri="{FF2B5EF4-FFF2-40B4-BE49-F238E27FC236}">
                <a16:creationId xmlns:a16="http://schemas.microsoft.com/office/drawing/2014/main" id="{4045B44D-E727-4CBB-BEC2-0637AFE1BAA7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0">
            <a:extLst>
              <a:ext uri="{FF2B5EF4-FFF2-40B4-BE49-F238E27FC236}">
                <a16:creationId xmlns:a16="http://schemas.microsoft.com/office/drawing/2014/main" id="{1502BD34-D958-4946-AC64-16EAFA257D40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C2B2CE3F-92FC-479B-AD62-1CB2E442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43C3-94F4-46AE-9F12-A1119D7D6FE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2D952E3E-BCED-449E-A4D2-395639E1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083EE7C4-03E0-4A5A-8F93-7DB276B30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C435907-F405-44CB-A92F-C6145ABF10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509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73914133-9B51-42C7-B46D-A49DB5F8E33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79425415-1496-4AD5-995D-816AA318F026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6307380C-FC5C-45BA-959A-6C0A0EAB49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089226B4-F428-472B-A236-37F54ACA90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77E9FD23-BA89-4F2D-8A65-B52A90602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36EAE-05DA-4C94-82CE-8255C83F3CE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C6ECD385-6420-423D-A6D5-7205B565B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8919AC4F-625C-46BC-9DDE-415848B90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5AAEF054-1426-4AE6-8D50-A6FA762FDE7A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5B7817B7-FACA-422C-9CD9-A0C56A89DB55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6C0FB0F7-72E4-410D-8FB5-F6B1D6BB5B6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164F5502-6FCB-4890-B796-B1B70513DA3A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dnaslov 2">
            <a:extLst>
              <a:ext uri="{FF2B5EF4-FFF2-40B4-BE49-F238E27FC236}">
                <a16:creationId xmlns:a16="http://schemas.microsoft.com/office/drawing/2014/main" id="{BE0BDF6B-1CD0-4339-88A2-840EB0981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875" y="5105400"/>
            <a:ext cx="6400800" cy="1752600"/>
          </a:xfrm>
        </p:spPr>
        <p:txBody>
          <a:bodyPr/>
          <a:lstStyle/>
          <a:p>
            <a:pPr marR="0"/>
            <a:endParaRPr lang="sl-SI" altLang="sl-SI" dirty="0"/>
          </a:p>
          <a:p>
            <a:pPr marR="0"/>
            <a:endParaRPr lang="sl-SI" altLang="sl-SI" dirty="0"/>
          </a:p>
          <a:p>
            <a:pPr marR="0"/>
            <a:r>
              <a:rPr lang="sl-SI" altLang="sl-SI"/>
              <a:t>                                   </a:t>
            </a:r>
            <a:endParaRPr lang="sl-SI" altLang="sl-SI">
              <a:solidFill>
                <a:schemeClr val="bg1"/>
              </a:solidFill>
            </a:endParaRP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DD7A5788-EBDD-4051-834C-1523CD2A1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720" y="1844824"/>
            <a:ext cx="439248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9600" dirty="0">
                <a:solidFill>
                  <a:srgbClr val="06062C"/>
                </a:solidFill>
              </a:rPr>
              <a:t>PIRAN</a:t>
            </a:r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FB80DB-1FA0-4A8B-9488-A99A53119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333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714C5E8-72A3-4B86-ACD4-D67F60039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5040560" cy="496855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mesto je po celoti spomeniško zaščiteno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mesto ohranja srednjeveško zasnovo ulic,tesno stisnjene hiše,veliko trgov in deset cerkva </a:t>
            </a:r>
          </a:p>
        </p:txBody>
      </p:sp>
      <p:pic>
        <p:nvPicPr>
          <p:cNvPr id="5" name="Ograda vsebine 4" descr="pirann">
            <a:extLst>
              <a:ext uri="{FF2B5EF4-FFF2-40B4-BE49-F238E27FC236}">
                <a16:creationId xmlns:a16="http://schemas.microsoft.com/office/drawing/2014/main" id="{D46FAC72-EC8A-43F6-A783-4D6A1AC749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96136" y="1412776"/>
            <a:ext cx="2947417" cy="43924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43" name="PoljeZBesedilom 5">
            <a:extLst>
              <a:ext uri="{FF2B5EF4-FFF2-40B4-BE49-F238E27FC236}">
                <a16:creationId xmlns:a16="http://schemas.microsoft.com/office/drawing/2014/main" id="{6435227D-30DA-4E33-94A8-F5661E15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5949950"/>
            <a:ext cx="1835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Oske ulice    Vir:www.kraji.eu</a:t>
            </a: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F426D899-7BA8-40E1-80CA-53B0A755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913"/>
            <a:ext cx="8964613" cy="1584325"/>
          </a:xfrm>
        </p:spPr>
        <p:txBody>
          <a:bodyPr/>
          <a:lstStyle/>
          <a:p>
            <a:r>
              <a:rPr lang="sl-SI" altLang="sl-SI" sz="5400" b="1"/>
              <a:t>NAJPOMEMBNEJŠE ZNAMENITOS PIRANA</a:t>
            </a:r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562E134D-02A5-49EA-A3E3-2A60A79A7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dirty="0">
                <a:solidFill>
                  <a:schemeClr val="accent1">
                    <a:lumMod val="50000"/>
                  </a:schemeClr>
                </a:solidFill>
              </a:rPr>
              <a:t>BENEČANKA</a:t>
            </a:r>
          </a:p>
        </p:txBody>
      </p:sp>
      <p:sp>
        <p:nvSpPr>
          <p:cNvPr id="4" name="Ograda besedila 3">
            <a:extLst>
              <a:ext uri="{FF2B5EF4-FFF2-40B4-BE49-F238E27FC236}">
                <a16:creationId xmlns:a16="http://schemas.microsoft.com/office/drawing/2014/main" id="{D5B4A58D-5C1E-4E50-AB3F-AC588A172A98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5364163" y="-93663"/>
            <a:ext cx="4041775" cy="93663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1F52423E-288C-4C0A-8C7B-3454CD6C566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690864" cy="408275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je ljudski naziv za rdečo hišo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stoji na robu Tartinijevega trga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je najstarejša ohranjena gotska hiša</a:t>
            </a:r>
          </a:p>
        </p:txBody>
      </p:sp>
      <p:pic>
        <p:nvPicPr>
          <p:cNvPr id="7" name="Ograda vsebine 6" descr="piran.jpg">
            <a:extLst>
              <a:ext uri="{FF2B5EF4-FFF2-40B4-BE49-F238E27FC236}">
                <a16:creationId xmlns:a16="http://schemas.microsoft.com/office/drawing/2014/main" id="{066165EE-1E7A-4073-9836-44F4E823189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80112" y="2060848"/>
            <a:ext cx="2952328" cy="39604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369" name="PoljeZBesedilom 7">
            <a:extLst>
              <a:ext uri="{FF2B5EF4-FFF2-40B4-BE49-F238E27FC236}">
                <a16:creationId xmlns:a16="http://schemas.microsoft.com/office/drawing/2014/main" id="{B7942459-1AC0-4744-B289-929928DB0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6165850"/>
            <a:ext cx="1871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Benečanka    Vir:www.rtvslo.si</a:t>
            </a:r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D9244F-C18D-48A6-8485-5C35139B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46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478A565-A410-4956-A9FB-4CA99C484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5904656" cy="648072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zgrajena je bila sredi 15.st. po naročilu družine Del </a:t>
            </a:r>
            <a:r>
              <a:rPr lang="sl-SI" sz="3600" b="1" dirty="0" err="1">
                <a:solidFill>
                  <a:schemeClr val="tx1"/>
                </a:solidFill>
              </a:rPr>
              <a:t>Bello</a:t>
            </a:r>
            <a:endParaRPr lang="sl-SI" sz="3600" b="1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zunanjost krasijo rdeča fasada in lepo oblikovani okraski,kamniti balkon z dvoje vrat in stebri z levjimi glavami,plošča z napisom:Pusti naj govorijo.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-POSEBNA ZGODBA</a:t>
            </a:r>
          </a:p>
        </p:txBody>
      </p:sp>
      <p:pic>
        <p:nvPicPr>
          <p:cNvPr id="5" name="Ograda vsebine 4" descr="pirann">
            <a:extLst>
              <a:ext uri="{FF2B5EF4-FFF2-40B4-BE49-F238E27FC236}">
                <a16:creationId xmlns:a16="http://schemas.microsoft.com/office/drawing/2014/main" id="{261B020F-26C3-4A91-80F6-EBF8DFCC8E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84168" y="1196752"/>
            <a:ext cx="2804697" cy="37444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391" name="PoljeZBesedilom 5">
            <a:extLst>
              <a:ext uri="{FF2B5EF4-FFF2-40B4-BE49-F238E27FC236}">
                <a16:creationId xmlns:a16="http://schemas.microsoft.com/office/drawing/2014/main" id="{4A7FFFA2-C4A3-4798-85DF-F840E63D8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084763"/>
            <a:ext cx="1944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Benečanka  Vir:www.kraji.eu</a:t>
            </a:r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6766DBF0-E44E-4861-99C3-CDC0226A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0"/>
            <a:ext cx="8785225" cy="2016125"/>
          </a:xfrm>
        </p:spPr>
        <p:txBody>
          <a:bodyPr/>
          <a:lstStyle/>
          <a:p>
            <a:r>
              <a:rPr lang="sl-SI" altLang="sl-SI" sz="5400" b="1"/>
              <a:t>NAJPOMEMBNEJŠE ZNAMENITOSTI PIRANA SO ŠE: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BCD6D25-45CD-441A-A027-BF13E4369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2348880"/>
            <a:ext cx="4172272" cy="3600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Tartinijev trg s spomenikom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Tartinijeva hiša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Kamnita stebra za zastave</a:t>
            </a:r>
          </a:p>
        </p:txBody>
      </p:sp>
      <p:pic>
        <p:nvPicPr>
          <p:cNvPr id="5" name="Ograda vsebine 4" descr="piiran">
            <a:extLst>
              <a:ext uri="{FF2B5EF4-FFF2-40B4-BE49-F238E27FC236}">
                <a16:creationId xmlns:a16="http://schemas.microsoft.com/office/drawing/2014/main" id="{D7ED9488-F57C-4DDC-99B6-CDD5183A49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348880"/>
            <a:ext cx="4176464" cy="36004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5" name="PoljeZBesedilom 5">
            <a:extLst>
              <a:ext uri="{FF2B5EF4-FFF2-40B4-BE49-F238E27FC236}">
                <a16:creationId xmlns:a16="http://schemas.microsoft.com/office/drawing/2014/main" id="{6C72196A-0F34-470B-9162-7796E6A86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949950"/>
            <a:ext cx="3311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Tartinijeva hiša s pomenikom </a:t>
            </a:r>
          </a:p>
          <a:p>
            <a:r>
              <a:rPr lang="sl-SI" altLang="sl-SI"/>
              <a:t>              Vir:www.portoroz.si</a:t>
            </a: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EEF282-B21A-43D8-95AB-D87744A5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33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BEE968E-BDCB-409B-A1C9-4DC42EF1B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038600" cy="46085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Mestno obzidje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Cerkev Svetega Jurija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občinska palača,stara mestna loža,trg </a:t>
            </a:r>
            <a:r>
              <a:rPr lang="sl-SI" sz="3600" b="1" dirty="0" err="1">
                <a:solidFill>
                  <a:schemeClr val="tx1"/>
                </a:solidFill>
              </a:rPr>
              <a:t>1.maja</a:t>
            </a:r>
            <a:r>
              <a:rPr lang="sl-SI" sz="3600" b="1" dirty="0">
                <a:solidFill>
                  <a:schemeClr val="tx1"/>
                </a:solidFill>
              </a:rPr>
              <a:t>, akvarij</a:t>
            </a:r>
          </a:p>
        </p:txBody>
      </p:sp>
      <p:pic>
        <p:nvPicPr>
          <p:cNvPr id="5" name="Ograda vsebine 4" descr="pirran.jpg">
            <a:extLst>
              <a:ext uri="{FF2B5EF4-FFF2-40B4-BE49-F238E27FC236}">
                <a16:creationId xmlns:a16="http://schemas.microsoft.com/office/drawing/2014/main" id="{CA5DFEE2-88DE-4014-A714-093255BDAE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869566"/>
            <a:ext cx="3384376" cy="46476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9" name="PoljeZBesedilom 5">
            <a:extLst>
              <a:ext uri="{FF2B5EF4-FFF2-40B4-BE49-F238E27FC236}">
                <a16:creationId xmlns:a16="http://schemas.microsoft.com/office/drawing/2014/main" id="{3B3BCBD2-7CFF-4912-B7FC-13727E596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661025"/>
            <a:ext cx="2879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Cerkev Svetega Jurija </a:t>
            </a:r>
          </a:p>
          <a:p>
            <a:r>
              <a:rPr lang="sl-SI" altLang="sl-SI"/>
              <a:t>   Vir:www.visitslovenia.net</a:t>
            </a: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A64C007C-5A39-416C-B975-CE00A526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333375"/>
            <a:ext cx="6769100" cy="1079500"/>
          </a:xfrm>
        </p:spPr>
        <p:txBody>
          <a:bodyPr/>
          <a:lstStyle/>
          <a:p>
            <a:r>
              <a:rPr lang="sl-SI" altLang="sl-SI" sz="5400" b="1"/>
              <a:t>JAVNE ZGRADBE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631F707-5FB0-4D0C-8BE1-7FA51C1F4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464496" cy="35283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občina Piran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zdravstveni dom in center za socialno delo</a:t>
            </a:r>
          </a:p>
        </p:txBody>
      </p:sp>
      <p:pic>
        <p:nvPicPr>
          <p:cNvPr id="5" name="Ograda vsebine 4" descr="ppiran.jpg">
            <a:extLst>
              <a:ext uri="{FF2B5EF4-FFF2-40B4-BE49-F238E27FC236}">
                <a16:creationId xmlns:a16="http://schemas.microsoft.com/office/drawing/2014/main" id="{A72592DB-2C80-41AC-BCAC-B7BB33ACEA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2035" y="1556792"/>
            <a:ext cx="3802413" cy="36724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63" name="PoljeZBesedilom 5">
            <a:extLst>
              <a:ext uri="{FF2B5EF4-FFF2-40B4-BE49-F238E27FC236}">
                <a16:creationId xmlns:a16="http://schemas.microsoft.com/office/drawing/2014/main" id="{3B52E72A-E883-4931-B39C-5FB0DD21F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5300663"/>
            <a:ext cx="3887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                 Zdravstveni dom Piran </a:t>
            </a:r>
          </a:p>
          <a:p>
            <a:r>
              <a:rPr lang="sl-SI" altLang="sl-SI"/>
              <a:t>          Vir:www.slovensko-morje.net</a:t>
            </a:r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A05990-2932-4A6C-9ED0-9BE52C91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33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5C65CFB-22F3-4E00-AE4B-3D3843EDE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968552" cy="374441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vrtec,dve osnovni šoli,dve gimnaziji,fakulteta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galerije,muzeji, razna društva in rdeči križ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5" name="Ograda vsebine 4" descr="piran">
            <a:extLst>
              <a:ext uri="{FF2B5EF4-FFF2-40B4-BE49-F238E27FC236}">
                <a16:creationId xmlns:a16="http://schemas.microsoft.com/office/drawing/2014/main" id="{271E41CF-CC0B-4034-B612-85530CDD48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8104" y="1412776"/>
            <a:ext cx="3384376" cy="39604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7" name="PoljeZBesedilom 5">
            <a:extLst>
              <a:ext uri="{FF2B5EF4-FFF2-40B4-BE49-F238E27FC236}">
                <a16:creationId xmlns:a16="http://schemas.microsoft.com/office/drawing/2014/main" id="{3662015F-BCF0-4524-9E36-3749D33F8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516563"/>
            <a:ext cx="273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                Mestni muzej </a:t>
            </a:r>
          </a:p>
          <a:p>
            <a:r>
              <a:rPr lang="sl-SI" altLang="sl-SI"/>
              <a:t>  Vir:www.jr-product.si</a:t>
            </a:r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FAC4E1-D125-4C25-ACD9-0DBAFC921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4208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>
                <a:solidFill>
                  <a:schemeClr val="tx1"/>
                </a:solidFill>
              </a:rPr>
              <a:t>Ob obali Pirana vodi zanimiva sprehajalna pot s pestro turistično in gostinsko ponudbo,kjer lahko občudujete lepote tega mesta.</a:t>
            </a:r>
          </a:p>
        </p:txBody>
      </p:sp>
      <p:pic>
        <p:nvPicPr>
          <p:cNvPr id="4" name="Ograda vsebine 3" descr="pirannn.jpg">
            <a:extLst>
              <a:ext uri="{FF2B5EF4-FFF2-40B4-BE49-F238E27FC236}">
                <a16:creationId xmlns:a16="http://schemas.microsoft.com/office/drawing/2014/main" id="{4E9F76BC-D7C8-447A-8AB3-EDE3401DB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708920"/>
            <a:ext cx="5472608" cy="35142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510" name="PoljeZBesedilom 5">
            <a:extLst>
              <a:ext uri="{FF2B5EF4-FFF2-40B4-BE49-F238E27FC236}">
                <a16:creationId xmlns:a16="http://schemas.microsoft.com/office/drawing/2014/main" id="{FDC7E768-26D7-4553-ACFE-49A189D6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6211888"/>
            <a:ext cx="4824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                                                     Plaža Piran      </a:t>
            </a:r>
          </a:p>
          <a:p>
            <a:r>
              <a:rPr lang="sl-SI" altLang="sl-SI"/>
              <a:t>                                      Vir:www.kraji.eu</a:t>
            </a:r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53CA2D6B-074F-438B-819F-EB5E02DE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981075"/>
          </a:xfrm>
        </p:spPr>
        <p:txBody>
          <a:bodyPr/>
          <a:lstStyle/>
          <a:p>
            <a:r>
              <a:rPr lang="sl-SI" altLang="sl-SI" sz="5400"/>
              <a:t>VIRI IN LITERATURA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831FAF2-CD39-42C6-88F7-7A17B8B8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47977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dirty="0">
                <a:solidFill>
                  <a:schemeClr val="tx1"/>
                </a:solidFill>
              </a:rPr>
              <a:t>-http://sl.wikipedia.org/wiki/Piran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dirty="0">
                <a:solidFill>
                  <a:schemeClr val="tx1"/>
                </a:solidFill>
              </a:rPr>
              <a:t>-http://www.piran.si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dirty="0">
                <a:solidFill>
                  <a:schemeClr val="tx1"/>
                </a:solidFill>
              </a:rPr>
              <a:t>-http://kraji.eu/slovenija/piran/slo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3600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dirty="0">
                <a:solidFill>
                  <a:schemeClr val="tx1"/>
                </a:solidFill>
              </a:rPr>
              <a:t>-</a:t>
            </a:r>
            <a:r>
              <a:rPr lang="sl-SI" sz="3600" dirty="0" err="1">
                <a:solidFill>
                  <a:schemeClr val="tx1"/>
                </a:solidFill>
              </a:rPr>
              <a:t>Titl</a:t>
            </a:r>
            <a:r>
              <a:rPr lang="sl-SI" sz="3600" dirty="0">
                <a:solidFill>
                  <a:schemeClr val="tx1"/>
                </a:solidFill>
              </a:rPr>
              <a:t>:PRIMORJE KRAS A-Ž,Priročnik za popotnika, </a:t>
            </a:r>
            <a:r>
              <a:rPr lang="sl-SI" sz="3600" dirty="0" err="1">
                <a:solidFill>
                  <a:schemeClr val="tx1"/>
                </a:solidFill>
              </a:rPr>
              <a:t>str.136</a:t>
            </a:r>
            <a:r>
              <a:rPr lang="sl-SI" sz="3600" dirty="0">
                <a:solidFill>
                  <a:schemeClr val="tx1"/>
                </a:solidFill>
              </a:rPr>
              <a:t>-138</a:t>
            </a:r>
          </a:p>
        </p:txBody>
      </p:sp>
    </p:spTree>
  </p:cSld>
  <p:clrMapOvr>
    <a:masterClrMapping/>
  </p:clrMapOvr>
  <p:transition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dnaslov 2">
            <a:extLst>
              <a:ext uri="{FF2B5EF4-FFF2-40B4-BE49-F238E27FC236}">
                <a16:creationId xmlns:a16="http://schemas.microsoft.com/office/drawing/2014/main" id="{73B769B0-D3B7-4D53-A558-8116CCA92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875" y="5105400"/>
            <a:ext cx="6400800" cy="1752600"/>
          </a:xfrm>
        </p:spPr>
        <p:txBody>
          <a:bodyPr/>
          <a:lstStyle/>
          <a:p>
            <a:pPr marR="0"/>
            <a:endParaRPr lang="sl-SI" altLang="sl-SI"/>
          </a:p>
          <a:p>
            <a:pPr marR="0"/>
            <a:endParaRPr lang="sl-SI" altLang="sl-SI"/>
          </a:p>
          <a:p>
            <a:pPr marR="0"/>
            <a:r>
              <a:rPr lang="sl-SI" altLang="sl-SI"/>
              <a:t>                                   </a:t>
            </a:r>
            <a:endParaRPr lang="sl-SI" altLang="sl-SI">
              <a:solidFill>
                <a:schemeClr val="bg1"/>
              </a:solidFill>
            </a:endParaRP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EC598F29-2F4F-4D32-825D-B4B417011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488832" cy="28803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9600" dirty="0">
                <a:solidFill>
                  <a:schemeClr val="bg1"/>
                </a:solidFill>
              </a:rPr>
              <a:t>KONEC </a:t>
            </a: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D2650EB8-AD72-45F5-B613-64489697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404813"/>
            <a:ext cx="7921625" cy="1223962"/>
          </a:xfrm>
        </p:spPr>
        <p:txBody>
          <a:bodyPr/>
          <a:lstStyle/>
          <a:p>
            <a:r>
              <a:rPr lang="sl-SI" altLang="sl-SI" sz="5400" b="1"/>
              <a:t>LEGA PIRANA</a:t>
            </a:r>
          </a:p>
        </p:txBody>
      </p:sp>
      <p:sp>
        <p:nvSpPr>
          <p:cNvPr id="4" name="Ograda besedila 3">
            <a:extLst>
              <a:ext uri="{FF2B5EF4-FFF2-40B4-BE49-F238E27FC236}">
                <a16:creationId xmlns:a16="http://schemas.microsoft.com/office/drawing/2014/main" id="{33526B3B-A074-4716-886F-72CA774DDE6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51520" y="1700808"/>
            <a:ext cx="5040560" cy="48965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leži na skrajnem   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  jugozahodu  Slovenije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meji na mejo s 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  Hrvaško,na morju pa  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  z Italijo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podnebje  je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  submediteransko</a:t>
            </a:r>
          </a:p>
        </p:txBody>
      </p:sp>
      <p:pic>
        <p:nvPicPr>
          <p:cNvPr id="5" name="Ograda vsebine 4" descr="piran.jpg">
            <a:extLst>
              <a:ext uri="{FF2B5EF4-FFF2-40B4-BE49-F238E27FC236}">
                <a16:creationId xmlns:a16="http://schemas.microsoft.com/office/drawing/2014/main" id="{92767B0B-DDFD-4FBE-BEA3-5DAF8792A1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64088" y="2060848"/>
            <a:ext cx="3600399" cy="3744416"/>
          </a:xfrm>
          <a:effectLst>
            <a:softEdge rad="112500"/>
          </a:effectLst>
        </p:spPr>
      </p:pic>
      <p:sp>
        <p:nvSpPr>
          <p:cNvPr id="6151" name="PoljeZBesedilom 5">
            <a:extLst>
              <a:ext uri="{FF2B5EF4-FFF2-40B4-BE49-F238E27FC236}">
                <a16:creationId xmlns:a16="http://schemas.microsoft.com/office/drawing/2014/main" id="{29C43C53-55EB-4CBE-A630-F246D4665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805488"/>
            <a:ext cx="3455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Zemljevid</a:t>
            </a:r>
          </a:p>
          <a:p>
            <a:r>
              <a:rPr lang="sl-SI" altLang="sl-SI"/>
              <a:t>                     Vir:www.portoroz.si</a:t>
            </a: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3F4E73-3C2B-463A-9285-564E22031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2047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F1EF38F-337D-4137-B700-237A62C15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4392488" cy="5400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- 97 sončnih dni v letu,malo padavin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povprečna poletna temperatura od 22-24°C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mile zime in vroča poletja</a:t>
            </a:r>
          </a:p>
        </p:txBody>
      </p:sp>
      <p:pic>
        <p:nvPicPr>
          <p:cNvPr id="5" name="Ograda vsebine 4" descr="pirannn">
            <a:extLst>
              <a:ext uri="{FF2B5EF4-FFF2-40B4-BE49-F238E27FC236}">
                <a16:creationId xmlns:a16="http://schemas.microsoft.com/office/drawing/2014/main" id="{5DC2121D-9C2E-4607-A6E1-A653B841AE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204864"/>
            <a:ext cx="4264577" cy="34563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5" name="PoljeZBesedilom 5">
            <a:extLst>
              <a:ext uri="{FF2B5EF4-FFF2-40B4-BE49-F238E27FC236}">
                <a16:creationId xmlns:a16="http://schemas.microsoft.com/office/drawing/2014/main" id="{FD2B599C-FDDF-4568-9ED1-6967E9AF2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732463"/>
            <a:ext cx="1944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Piran                                 Vir:www.raca.si</a:t>
            </a: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5C3099-8C0D-4B89-AFE0-15A492B47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2873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8195" name="Ograda besedila 2">
            <a:extLst>
              <a:ext uri="{FF2B5EF4-FFF2-40B4-BE49-F238E27FC236}">
                <a16:creationId xmlns:a16="http://schemas.microsoft.com/office/drawing/2014/main" id="{50A78859-5CB9-49A8-94E8-FF9303932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260350"/>
            <a:ext cx="7200900" cy="1296988"/>
          </a:xfrm>
        </p:spPr>
        <p:txBody>
          <a:bodyPr/>
          <a:lstStyle/>
          <a:p>
            <a:r>
              <a:rPr lang="sl-SI" altLang="sl-SI" sz="5400"/>
              <a:t>ZGODOVINA PIRANA</a:t>
            </a:r>
          </a:p>
        </p:txBody>
      </p:sp>
      <p:sp>
        <p:nvSpPr>
          <p:cNvPr id="4" name="Ograda besedila 3">
            <a:extLst>
              <a:ext uri="{FF2B5EF4-FFF2-40B4-BE49-F238E27FC236}">
                <a16:creationId xmlns:a16="http://schemas.microsoft.com/office/drawing/2014/main" id="{596E1070-665D-41BB-B389-758FD8C5642D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859338" y="0"/>
            <a:ext cx="4041775" cy="3333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CF28CD50-873D-4C68-A9B1-E696475EC1F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51520" y="1484784"/>
            <a:ext cx="4896544" cy="496855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razvoj naselja v srednjem veku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v starih zapisih se prvič omenja leta 670(</a:t>
            </a:r>
            <a:r>
              <a:rPr lang="sl-SI" sz="3600" b="1" dirty="0" err="1">
                <a:solidFill>
                  <a:schemeClr val="tx1"/>
                </a:solidFill>
              </a:rPr>
              <a:t>Pyrrhanum</a:t>
            </a:r>
            <a:r>
              <a:rPr lang="sl-SI" sz="3600" b="1" dirty="0">
                <a:solidFill>
                  <a:schemeClr val="tx1"/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točnih začetkov zaradi pomanjkanja virov ne morejo opredeliti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2400" dirty="0"/>
          </a:p>
        </p:txBody>
      </p:sp>
      <p:pic>
        <p:nvPicPr>
          <p:cNvPr id="10" name="Ograda vsebine 9" descr="piran">
            <a:extLst>
              <a:ext uri="{FF2B5EF4-FFF2-40B4-BE49-F238E27FC236}">
                <a16:creationId xmlns:a16="http://schemas.microsoft.com/office/drawing/2014/main" id="{FED76957-B71A-4BB9-BB0A-6B7E9BB08DB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92080" y="1484784"/>
            <a:ext cx="3672408" cy="42938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201" name="PoljeZBesedilom 6">
            <a:extLst>
              <a:ext uri="{FF2B5EF4-FFF2-40B4-BE49-F238E27FC236}">
                <a16:creationId xmlns:a16="http://schemas.microsoft.com/office/drawing/2014/main" id="{566449FC-9E9F-4836-964D-53CDBDB81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89038" y="1557338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8202" name="PoljeZBesedilom 10">
            <a:extLst>
              <a:ext uri="{FF2B5EF4-FFF2-40B4-BE49-F238E27FC236}">
                <a16:creationId xmlns:a16="http://schemas.microsoft.com/office/drawing/2014/main" id="{B27B7F77-3C38-4ED1-8468-7AAC0857B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805488"/>
            <a:ext cx="2665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Staro mesto         Vir:www.sl.wikipedia.org</a:t>
            </a: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2D1C55-D404-47D8-B134-D1A3F2372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-180975"/>
            <a:ext cx="8229600" cy="361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5137409-7DC7-45F7-A328-0B69510AC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4968552" cy="61926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b="1" dirty="0">
                <a:solidFill>
                  <a:schemeClr val="tx1"/>
                </a:solidFill>
              </a:rPr>
              <a:t>-  </a:t>
            </a:r>
            <a:r>
              <a:rPr lang="sl-SI" sz="3600" b="1" dirty="0">
                <a:solidFill>
                  <a:schemeClr val="tx1"/>
                </a:solidFill>
              </a:rPr>
              <a:t>v</a:t>
            </a:r>
            <a:r>
              <a:rPr lang="sl-SI" b="1" dirty="0">
                <a:solidFill>
                  <a:schemeClr val="tx1"/>
                </a:solidFill>
              </a:rPr>
              <a:t> </a:t>
            </a:r>
            <a:r>
              <a:rPr lang="sl-SI" sz="3600" b="1" dirty="0">
                <a:solidFill>
                  <a:schemeClr val="tx1"/>
                </a:solidFill>
              </a:rPr>
              <a:t>času Trojanske vojne so tu živeli Veneti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ime izhaja iz grške besede PIROS-ogenj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v </a:t>
            </a:r>
            <a:r>
              <a:rPr lang="sl-SI" sz="3600" b="1" dirty="0" err="1">
                <a:solidFill>
                  <a:schemeClr val="tx1"/>
                </a:solidFill>
              </a:rPr>
              <a:t>7.stoletju</a:t>
            </a:r>
            <a:r>
              <a:rPr lang="sl-SI" sz="3600" b="1" dirty="0">
                <a:solidFill>
                  <a:schemeClr val="tx1"/>
                </a:solidFill>
              </a:rPr>
              <a:t> je bilo mesto močno utrjeno  dobili so svoj mestni statut pravili</a:t>
            </a:r>
          </a:p>
        </p:txBody>
      </p:sp>
      <p:pic>
        <p:nvPicPr>
          <p:cNvPr id="5" name="Ograda vsebine 4" descr="piran">
            <a:extLst>
              <a:ext uri="{FF2B5EF4-FFF2-40B4-BE49-F238E27FC236}">
                <a16:creationId xmlns:a16="http://schemas.microsoft.com/office/drawing/2014/main" id="{2239025F-2DFB-4E2F-940E-64BEA6E121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8104" y="1772816"/>
            <a:ext cx="3404637" cy="35283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223" name="PoljeZBesedilom 5">
            <a:extLst>
              <a:ext uri="{FF2B5EF4-FFF2-40B4-BE49-F238E27FC236}">
                <a16:creationId xmlns:a16="http://schemas.microsoft.com/office/drawing/2014/main" id="{23646B13-B049-4E8F-A287-490134538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373688"/>
            <a:ext cx="28082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Nekdanji Piran ob morju  Vir:www.zrs.upr.si</a:t>
            </a:r>
          </a:p>
          <a:p>
            <a:endParaRPr lang="sl-SI" altLang="sl-SI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984E9307-61C3-40D7-A729-AD2C0193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333375"/>
            <a:ext cx="8229600" cy="1143000"/>
          </a:xfrm>
        </p:spPr>
        <p:txBody>
          <a:bodyPr/>
          <a:lstStyle/>
          <a:p>
            <a:r>
              <a:rPr lang="sl-SI" altLang="sl-SI" sz="5400" b="1"/>
              <a:t>PREBIVALSTVO PIRANA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A14CA3B-265E-43DD-BD49-A7EBBEDBF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7200800" cy="46085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dirty="0">
                <a:solidFill>
                  <a:schemeClr val="tx1"/>
                </a:solidFill>
              </a:rPr>
              <a:t>- </a:t>
            </a:r>
            <a:r>
              <a:rPr lang="sl-SI" sz="3600" b="1" dirty="0">
                <a:solidFill>
                  <a:schemeClr val="tx1"/>
                </a:solidFill>
              </a:rPr>
              <a:t>staro mestno prebivalstvo je bilo romansko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v novem veku je prevladal beneški govor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v preteklosti je imel Piran  od 2.500 do 3.500 prebivalcev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danes šteje 4.700 prebivalcev </a:t>
            </a: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21C111D3-7DEB-48C2-B47A-EF65DA4B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sl-SI" altLang="sl-SI" sz="5400" b="1"/>
              <a:t>GOSPODARSTVO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2B5DD41-B8D1-4E92-B937-C462FC2D5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5688632" cy="48245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od srednjega veka dalje je morje omogočalo ribolov, solinarstvo, pomorsko trgovino in predelavo sadja, grozdja ter oliv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začel se je močan razcvet trgovine</a:t>
            </a:r>
          </a:p>
        </p:txBody>
      </p:sp>
      <p:pic>
        <p:nvPicPr>
          <p:cNvPr id="5" name="Ograda vsebine 4" descr="piran.jpg">
            <a:extLst>
              <a:ext uri="{FF2B5EF4-FFF2-40B4-BE49-F238E27FC236}">
                <a16:creationId xmlns:a16="http://schemas.microsoft.com/office/drawing/2014/main" id="{B6330E12-0E1A-4DD2-AF23-93BA6CC76C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12160" y="1700808"/>
            <a:ext cx="2986173" cy="31683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271" name="PoljeZBesedilom 5">
            <a:extLst>
              <a:ext uri="{FF2B5EF4-FFF2-40B4-BE49-F238E27FC236}">
                <a16:creationId xmlns:a16="http://schemas.microsoft.com/office/drawing/2014/main" id="{9CD38874-117D-4C02-B069-E03250DE2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013325"/>
            <a:ext cx="259238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                                       </a:t>
            </a:r>
          </a:p>
          <a:p>
            <a:r>
              <a:rPr lang="sl-SI" altLang="sl-SI"/>
              <a:t>            Ladjedeljništvo</a:t>
            </a:r>
          </a:p>
          <a:p>
            <a:r>
              <a:rPr lang="sl-SI" altLang="sl-SI"/>
              <a:t>Vir:http://www.siol.net/gospodarstvo/2008/06/piran</a:t>
            </a: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415B0C-AAAC-41E3-9842-9EFEB3C1C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376C0E7-984C-4368-94C7-F25DA3B83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548680"/>
            <a:ext cx="7416824" cy="52565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začel se je močan razcvet trgovine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trgovci in </a:t>
            </a:r>
            <a:r>
              <a:rPr lang="sl-SI" sz="3600" b="1" dirty="0" err="1">
                <a:solidFill>
                  <a:schemeClr val="tx1"/>
                </a:solidFill>
              </a:rPr>
              <a:t>bančnikiso</a:t>
            </a:r>
            <a:r>
              <a:rPr lang="sl-SI" sz="3600" b="1" dirty="0">
                <a:solidFill>
                  <a:schemeClr val="tx1"/>
                </a:solidFill>
              </a:rPr>
              <a:t> bili Židje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najpomembnejšo blago je bila sol in vino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imeli so tri manjše soline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danes prebivalci živijo predvsem od turizma </a:t>
            </a: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8DCE1444-CA27-48AC-B52A-CF903B8D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1143000"/>
          </a:xfrm>
        </p:spPr>
        <p:txBody>
          <a:bodyPr/>
          <a:lstStyle/>
          <a:p>
            <a:r>
              <a:rPr lang="sl-SI" altLang="sl-SI" sz="5400" b="1"/>
              <a:t>PODOBA MESTA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879110B-B326-4857-86A2-550B52576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5184576" cy="453650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Piran je posebno, dragoceno in staro pristaniško mesto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600" b="1" dirty="0">
                <a:solidFill>
                  <a:schemeClr val="tx1"/>
                </a:solidFill>
              </a:rPr>
              <a:t>- njegova podoba je prepoznavna po celem svetu </a:t>
            </a:r>
          </a:p>
        </p:txBody>
      </p:sp>
      <p:sp>
        <p:nvSpPr>
          <p:cNvPr id="13318" name="PoljeZBesedilom 8">
            <a:extLst>
              <a:ext uri="{FF2B5EF4-FFF2-40B4-BE49-F238E27FC236}">
                <a16:creationId xmlns:a16="http://schemas.microsoft.com/office/drawing/2014/main" id="{D420C6DF-029E-4CA4-9D40-12E73117C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516563"/>
            <a:ext cx="2520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Staro pristaniško mesto         Vir:www.portoroz.si</a:t>
            </a:r>
          </a:p>
        </p:txBody>
      </p:sp>
      <p:pic>
        <p:nvPicPr>
          <p:cNvPr id="11" name="Ograda vsebine 10" descr="pirran">
            <a:extLst>
              <a:ext uri="{FF2B5EF4-FFF2-40B4-BE49-F238E27FC236}">
                <a16:creationId xmlns:a16="http://schemas.microsoft.com/office/drawing/2014/main" id="{9F37231D-B1E0-4389-A86F-7EC3B53B89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6825" y="2276475"/>
            <a:ext cx="3962400" cy="3097213"/>
          </a:xfr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638</Words>
  <Application>Microsoft Office PowerPoint</Application>
  <PresentationFormat>On-screen Show (4:3)</PresentationFormat>
  <Paragraphs>112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Potek</vt:lpstr>
      <vt:lpstr>PIRAN</vt:lpstr>
      <vt:lpstr>LEGA PIRANA</vt:lpstr>
      <vt:lpstr>PowerPoint Presentation</vt:lpstr>
      <vt:lpstr>PowerPoint Presentation</vt:lpstr>
      <vt:lpstr>PowerPoint Presentation</vt:lpstr>
      <vt:lpstr>PREBIVALSTVO PIRANA</vt:lpstr>
      <vt:lpstr>GOSPODARSTVO</vt:lpstr>
      <vt:lpstr>PowerPoint Presentation</vt:lpstr>
      <vt:lpstr>PODOBA MESTA </vt:lpstr>
      <vt:lpstr>PowerPoint Presentation</vt:lpstr>
      <vt:lpstr>NAJPOMEMBNEJŠE ZNAMENITOS PIRANA</vt:lpstr>
      <vt:lpstr>PowerPoint Presentation</vt:lpstr>
      <vt:lpstr>NAJPOMEMBNEJŠE ZNAMENITOSTI PIRANA SO ŠE:</vt:lpstr>
      <vt:lpstr>PowerPoint Presentation</vt:lpstr>
      <vt:lpstr>JAVNE ZGRADBE</vt:lpstr>
      <vt:lpstr>PowerPoint Presentation</vt:lpstr>
      <vt:lpstr>Ob obali Pirana vodi zanimiva sprehajalna pot s pestro turistično in gostinsko ponudbo,kjer lahko občudujete lepote tega mesta.</vt:lpstr>
      <vt:lpstr>VIRI IN LITERATURA</vt:lpstr>
      <vt:lpstr>KONEC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2019-05-31T08:40:44Z</dcterms:created>
  <dcterms:modified xsi:type="dcterms:W3CDTF">2019-05-31T08:40:44Z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