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3" r:id="rId1"/>
  </p:sldMasterIdLst>
  <p:notesMasterIdLst>
    <p:notesMasterId r:id="rId19"/>
  </p:notesMasterIdLst>
  <p:sldIdLst>
    <p:sldId id="256" r:id="rId2"/>
    <p:sldId id="257" r:id="rId3"/>
    <p:sldId id="276" r:id="rId4"/>
    <p:sldId id="273" r:id="rId5"/>
    <p:sldId id="277" r:id="rId6"/>
    <p:sldId id="272" r:id="rId7"/>
    <p:sldId id="260" r:id="rId8"/>
    <p:sldId id="261" r:id="rId9"/>
    <p:sldId id="274" r:id="rId10"/>
    <p:sldId id="275" r:id="rId11"/>
    <p:sldId id="263" r:id="rId12"/>
    <p:sldId id="271" r:id="rId13"/>
    <p:sldId id="264" r:id="rId14"/>
    <p:sldId id="265" r:id="rId15"/>
    <p:sldId id="278" r:id="rId16"/>
    <p:sldId id="266" r:id="rId17"/>
    <p:sldId id="269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39B4B27-55F5-4F9C-BB45-EA1FBCC824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9444DD-E0F5-4C8D-B954-C5EFC96797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D509CDD3-7A15-403A-AC65-FB6D2F884C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0D746CF9-71F7-4B72-B03E-03BF78C084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64984E5B-FBA4-4195-96E9-2BA9B99B39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DB1B69C7-04B1-49C0-8751-9CD312F75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FBA96-678A-475C-B02A-0D571D0EEE9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855A-33ED-425B-B5F0-5018808AC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100AE-9B78-469F-A26F-FF5E0A408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C050B-B9FC-4EFA-B2D6-BDD0EDA5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83E5D-47E3-44BC-A305-FC4EE9AE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FCF31-E012-467D-A794-9183FC44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F83DB-3FE2-4873-9E87-C511C8BA90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576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86F29-028E-48A2-ABE3-7E49D2A8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BE4C3-F8BB-4808-92E5-6F21A991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962B6-50EE-4726-9E48-7571E3F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EA057-6FC5-435A-B77B-1E914E42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1211F-C207-4BAC-9D80-14B9108E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9626-6C67-4E21-BF87-215E119266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329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13771-2DCA-4FC6-A106-8DB35A5CE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03F68-32D8-4970-B6C1-51446CC7B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FD0F7-0353-496A-8EAC-B5507BC0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7996-511C-4BD9-BF61-D40AA8A7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E1ADB-31A9-4623-BF17-3EDAC985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379CD-D201-4533-AEC5-EDBB972762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731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AAE0-C028-41DB-8FB7-2F814990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CD85E-0F72-4F97-849F-066CD0CF6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F307E-6BC9-4567-B292-1AB61A69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FC91E-B485-46ED-90E4-E1159383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7ED58-91B7-4CF6-ACB0-BF01F35D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B4806-E33D-453F-9FA9-AA38EF37A7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45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250B-CFFD-4B1D-A187-3ACC57ED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42A2C-5A8F-4AC2-A181-0B88C2BA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C2847-C362-4DA0-A1A9-D8A08657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7E388-CB8A-4694-92E1-8B2A3E45D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A8B82-F011-43A0-89F8-A83E698E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74CD8-9854-400E-829D-5017604DB6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41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35CC-B339-4D01-B1E0-0F0E08D4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C970D-8FC9-4725-9E04-7CDA501B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6461A-F065-4AEA-A310-29C3E6567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4B901-DBBB-49DD-AAD3-78485D22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5DCF2-C647-43FE-B9CF-E7DBCB66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9A976-4F80-454E-97C0-B2B8D10B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294E7-6639-4D4B-B784-A5FC60FC5A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62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86195-11B8-4455-A5C9-EB37EC24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F1554-C44C-43E8-A621-F15BAC59D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6B610-D349-4E1F-959A-73D388B2C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C8266-C1CF-48E5-BE84-C3E642179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BAF9B-7A8B-4D39-83F5-59F0A5F04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701C7D-CEC3-4C08-A794-B92FB659F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12E39-D917-49B8-BE0A-2282226C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79A87-18C3-4EEF-915D-D0F23F27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202E-CEEB-4C74-BA24-E6C2269C84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963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D2EA2-BB81-49BE-865A-B8F9D280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4D202-8AE6-450E-B00E-62F8C637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41187-5925-4042-BB70-5235585D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4CCA4-0C68-483F-B116-980DB58E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1F0CD-8CB1-4196-8036-0251B5AB8C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702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5B99C4-DC8B-4C59-94CF-71772568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8479E-C995-4E0C-8853-C0B6F86B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32C48-07F5-4E92-91EB-D20C178B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3BD02-9D5F-44FB-8EE0-08512C195A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85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1487-05E2-44E3-B223-292B232A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0D93-7FC6-485C-A4A5-720E1ADF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69119-30A7-4AA1-8D75-EAD706875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458F4-83A0-4B58-A664-D830D392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184BA-6C3E-4B68-90CD-2E7D1205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F3AD-A630-42A9-B375-03FCE7A9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B61A-AA3A-46E8-A436-910B5D8E1C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193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486D-C3D1-4E7F-B0B9-9C85C13F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BD159-DBF3-4438-AD0F-15C9E914A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98252-EA5D-42BB-9593-C3390620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437D6-49F9-4B44-B114-E5E1AE4B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27F09-8F89-4073-B6A2-3099E4FC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E97FC-BD6B-4163-98B8-C0A39B65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6B981-1284-4C20-BDA3-056AE74ABC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560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AF11F94-0EA6-4769-9D0E-7AF129CBC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5DA3BEC-26F4-4B97-9599-526F4F115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1A60959A-5EAA-48A3-A1D5-0A8753537D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25957" name="Rectangle 5">
            <a:extLst>
              <a:ext uri="{FF2B5EF4-FFF2-40B4-BE49-F238E27FC236}">
                <a16:creationId xmlns:a16="http://schemas.microsoft.com/office/drawing/2014/main" id="{0869B7C9-F884-495C-B630-A983C2D10A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25958" name="Rectangle 6">
            <a:extLst>
              <a:ext uri="{FF2B5EF4-FFF2-40B4-BE49-F238E27FC236}">
                <a16:creationId xmlns:a16="http://schemas.microsoft.com/office/drawing/2014/main" id="{89E5A9A3-6DC1-4F28-B928-069645F710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3A3EF2-A0FB-4C35-8DD8-EC6CA92ED45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2D3B57-5D1E-44AE-BA18-4E6A34AD6E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079500"/>
          </a:xfrm>
        </p:spPr>
        <p:txBody>
          <a:bodyPr anchor="ctr"/>
          <a:lstStyle/>
          <a:p>
            <a:r>
              <a:rPr lang="sl-SI" altLang="sl-SI" sz="5400" b="1">
                <a:solidFill>
                  <a:schemeClr val="hlink"/>
                </a:solidFill>
              </a:rPr>
              <a:t>PLANINSKO POLJE</a:t>
            </a:r>
            <a:endParaRPr lang="sl-SI" altLang="sl-SI" sz="5400" b="1" i="1"/>
          </a:p>
        </p:txBody>
      </p:sp>
      <p:pic>
        <p:nvPicPr>
          <p:cNvPr id="2052" name="Picture 4" descr="pictures-TB_attractions-1-2004-Planina_1_36987">
            <a:extLst>
              <a:ext uri="{FF2B5EF4-FFF2-40B4-BE49-F238E27FC236}">
                <a16:creationId xmlns:a16="http://schemas.microsoft.com/office/drawing/2014/main" id="{7248788E-D83A-4C45-8AEF-5EAF5CA9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1437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8137F3AC-5510-4AF4-879C-B1C61E94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GOSPODARSTVO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899ADD8-01FC-455F-94E7-29219D02A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sl-SI" altLang="sl-SI"/>
              <a:t>Poljedelstvo: terase, dvignjene nad poljem;</a:t>
            </a:r>
          </a:p>
          <a:p>
            <a:r>
              <a:rPr lang="sl-SI" altLang="sl-SI"/>
              <a:t>Slabe razmere: pogoste poplave, preveč namočeno za obdelovanje zemlje, nizke temperature, megla, slana, rosa;</a:t>
            </a:r>
          </a:p>
          <a:p>
            <a:r>
              <a:rPr lang="sl-SI" altLang="sl-SI"/>
              <a:t>Le 5% zemlje so njive;</a:t>
            </a:r>
          </a:p>
          <a:p>
            <a:r>
              <a:rPr lang="sl-SI" altLang="sl-SI"/>
              <a:t>Krompir, koruza, fižol, krmne rastline;</a:t>
            </a:r>
          </a:p>
          <a:p>
            <a:r>
              <a:rPr lang="sl-SI" altLang="sl-SI"/>
              <a:t>Kmetje se posvečajo živinoreji;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B60D37D-B3E2-40C9-9155-ED2809016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657350"/>
          </a:xfrm>
        </p:spPr>
        <p:txBody>
          <a:bodyPr/>
          <a:lstStyle/>
          <a:p>
            <a:r>
              <a:rPr lang="sl-SI" altLang="sl-SI" sz="5400" b="1">
                <a:solidFill>
                  <a:schemeClr val="hlink"/>
                </a:solidFill>
              </a:rPr>
              <a:t>NOTRANJSKI REGIJSKI </a:t>
            </a:r>
            <a:br>
              <a:rPr lang="sl-SI" altLang="sl-SI" sz="5400" b="1">
                <a:solidFill>
                  <a:schemeClr val="hlink"/>
                </a:solidFill>
              </a:rPr>
            </a:br>
            <a:r>
              <a:rPr lang="sl-SI" altLang="sl-SI" sz="5400" b="1">
                <a:solidFill>
                  <a:schemeClr val="hlink"/>
                </a:solidFill>
              </a:rPr>
              <a:t>PARK</a:t>
            </a:r>
          </a:p>
        </p:txBody>
      </p:sp>
      <p:pic>
        <p:nvPicPr>
          <p:cNvPr id="133126" name="Picture 6" descr="jezero_show">
            <a:extLst>
              <a:ext uri="{FF2B5EF4-FFF2-40B4-BE49-F238E27FC236}">
                <a16:creationId xmlns:a16="http://schemas.microsoft.com/office/drawing/2014/main" id="{73C5A7D6-B583-4F4E-B3F4-D27F2D99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>
            <a:fillRect/>
          </a:stretch>
        </p:blipFill>
        <p:spPr bwMode="auto">
          <a:xfrm>
            <a:off x="1187450" y="1844675"/>
            <a:ext cx="669766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>
            <a:extLst>
              <a:ext uri="{FF2B5EF4-FFF2-40B4-BE49-F238E27FC236}">
                <a16:creationId xmlns:a16="http://schemas.microsoft.com/office/drawing/2014/main" id="{A3D1DB0C-3C3E-47B4-B4ED-59588D3C7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NAMEN</a:t>
            </a:r>
          </a:p>
          <a:p>
            <a:r>
              <a:rPr lang="sl-SI" altLang="sl-SI"/>
              <a:t>Ohranjanje, varovanje in raziskovanje naravnih in kulturnih vrednot ter znamenitosti;</a:t>
            </a:r>
          </a:p>
          <a:p>
            <a:r>
              <a:rPr lang="sl-SI" altLang="sl-SI"/>
              <a:t>Varovanje avtohtonega rastlinstva, živalstva in naravnih ekosistemov;</a:t>
            </a:r>
          </a:p>
          <a:p>
            <a:r>
              <a:rPr lang="sl-SI" altLang="sl-SI"/>
              <a:t>Ohranjanje arheoloških najdišč in arhitekturnih značilnosti;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1A3405C7-F5C2-4E9F-BEEA-5A6839D69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LEGA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F23C012-499A-4088-AEB3-B4EB78C15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Znotraj občine Cerknica;</a:t>
            </a:r>
          </a:p>
          <a:p>
            <a:r>
              <a:rPr lang="sl-SI" altLang="sl-SI"/>
              <a:t>222 km²;</a:t>
            </a:r>
          </a:p>
          <a:p>
            <a:r>
              <a:rPr lang="sl-SI" altLang="sl-SI"/>
              <a:t>Obsega Cerkniško jezero, Rakov Škocjan, Zelške jame in reko ter sotesko Iško;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E41BB83-BBE1-4C7F-8CC4-5A882B6B8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ZNAČILNOSTI PARKA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C5EB5F8A-1B8A-4A32-AECD-6F4EFCF8C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13337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POSEBEJ ZAVAROVANA OBMOČJA</a:t>
            </a:r>
          </a:p>
          <a:p>
            <a:r>
              <a:rPr lang="sl-SI" altLang="sl-SI"/>
              <a:t>5 naravnih rezervatov (Zadnji kraj, Dujice, Osredki, Levišča, Vranja jama);</a:t>
            </a:r>
          </a:p>
          <a:p>
            <a:r>
              <a:rPr lang="sl-SI" altLang="sl-SI"/>
              <a:t>Naravni spomeniki (Rakov Škocjan, Iška, Križna jama, Zelške jame);</a:t>
            </a:r>
          </a:p>
          <a:p>
            <a:r>
              <a:rPr lang="sl-SI" altLang="sl-SI"/>
              <a:t>Zavarovana območja travišč in mokrišč;</a:t>
            </a:r>
          </a:p>
          <a:p>
            <a:r>
              <a:rPr lang="sl-SI" altLang="sl-SI"/>
              <a:t>Cerkniško jezero je bilo 19. 1. 2006 vpisano med ramsarska mokrišča;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Downloads">
            <a:extLst>
              <a:ext uri="{FF2B5EF4-FFF2-40B4-BE49-F238E27FC236}">
                <a16:creationId xmlns:a16="http://schemas.microsoft.com/office/drawing/2014/main" id="{B655BB9F-A9CF-4624-941F-12A4C904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8064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>
            <a:extLst>
              <a:ext uri="{FF2B5EF4-FFF2-40B4-BE49-F238E27FC236}">
                <a16:creationId xmlns:a16="http://schemas.microsoft.com/office/drawing/2014/main" id="{5000C50D-3666-4541-8A85-BE968662D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RASTLINSTVO IN ŽIVALSTVO</a:t>
            </a:r>
          </a:p>
          <a:p>
            <a:r>
              <a:rPr lang="sl-SI" altLang="sl-SI"/>
              <a:t>Velika biotska pestrost (močvirnati travniki, suhi kraški travniki, obsežni gozdovi ...);</a:t>
            </a:r>
          </a:p>
          <a:p>
            <a:r>
              <a:rPr lang="sl-SI" altLang="sl-SI"/>
              <a:t>Rastlinske vrste z rdečega seznama ogroženosti (poletni veliki zvonček, beli lokvanj, velika zlatica ...);</a:t>
            </a:r>
          </a:p>
          <a:p>
            <a:r>
              <a:rPr lang="sl-SI" altLang="sl-SI"/>
              <a:t>Dvoživke, ptice, metulji, raki, ribe, plazilci;</a:t>
            </a:r>
          </a:p>
          <a:p>
            <a:r>
              <a:rPr lang="sl-SI" altLang="sl-SI"/>
              <a:t>Medvedi, risi, volki, divje mačke, skoraj izumrle vidre;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99A420E-3CEA-42D7-8EE9-DD0C3EEA8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TURIZEM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04C2E800-6AF9-44E4-A176-E4B7A4F83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Kljub naravnim potencialom slabo razvit;</a:t>
            </a:r>
          </a:p>
          <a:p>
            <a:r>
              <a:rPr lang="sl-SI" altLang="sl-SI"/>
              <a:t>Rekreacija na jezeru (drsanje, kolesarjenje, ribolov ...)</a:t>
            </a:r>
          </a:p>
          <a:p>
            <a:r>
              <a:rPr lang="sl-SI" altLang="sl-SI"/>
              <a:t>Kultura: jame, planinarjenje, kmečko življenje;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583EB1-2A88-40F6-A57D-ED0803354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LEGA</a:t>
            </a:r>
            <a:r>
              <a:rPr lang="sl-SI" altLang="sl-SI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59EA9FA-B1C7-4110-A5DA-A427F3B9B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r>
              <a:rPr lang="sl-SI" altLang="sl-SI"/>
              <a:t>Leži v Notranjskem podolju;</a:t>
            </a:r>
          </a:p>
          <a:p>
            <a:r>
              <a:rPr lang="sl-SI" altLang="sl-SI"/>
              <a:t>Povezuje občine Logatec, Postojna in Cerknica</a:t>
            </a:r>
          </a:p>
          <a:p>
            <a:r>
              <a:rPr lang="sl-SI" altLang="sl-SI"/>
              <a:t>Nadmorska višina: 450 m;</a:t>
            </a:r>
          </a:p>
          <a:p>
            <a:r>
              <a:rPr lang="sl-SI" altLang="sl-SI"/>
              <a:t>Z vseh strani zaprta kotanja (Planinska gora, Lanski vrh, Laški ravnik…);</a:t>
            </a:r>
          </a:p>
          <a:p>
            <a:r>
              <a:rPr lang="sl-SI" altLang="sl-SI"/>
              <a:t>Meri približno 11 km²;</a:t>
            </a:r>
          </a:p>
          <a:p>
            <a:r>
              <a:rPr lang="sl-SI" altLang="sl-SI"/>
              <a:t>povezuje občine Logatec, Postojna in Cerknica;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Karte_Logatec_si">
            <a:extLst>
              <a:ext uri="{FF2B5EF4-FFF2-40B4-BE49-F238E27FC236}">
                <a16:creationId xmlns:a16="http://schemas.microsoft.com/office/drawing/2014/main" id="{5ADB0C04-4D9D-4821-B05C-BF717DE82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451725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C3A544CD-0957-4904-9A68-7A1D98912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NARAVNE ZNAČILNOSTI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84E2237-6F66-4513-A11C-3847ED458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Planinska jama (J kot polja, dolga 9 km, mogočni rovi, raznoliko živalstvo, podzemeljsko sotočje Pivke in Raka);</a:t>
            </a:r>
          </a:p>
          <a:p>
            <a:r>
              <a:rPr lang="sl-SI" altLang="sl-SI"/>
              <a:t>Svetovno znan primer kraškega polja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image004">
            <a:extLst>
              <a:ext uri="{FF2B5EF4-FFF2-40B4-BE49-F238E27FC236}">
                <a16:creationId xmlns:a16="http://schemas.microsoft.com/office/drawing/2014/main" id="{A2472736-08B0-4E38-92BD-A6E5AD81C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1075"/>
            <a:ext cx="6337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>
            <a:extLst>
              <a:ext uri="{FF2B5EF4-FFF2-40B4-BE49-F238E27FC236}">
                <a16:creationId xmlns:a16="http://schemas.microsoft.com/office/drawing/2014/main" id="{FA2DF57C-C598-4765-A3EA-AB2059BEB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KAMNINE, POVRŠJE, PODNEBJE</a:t>
            </a:r>
          </a:p>
          <a:p>
            <a:r>
              <a:rPr lang="sl-SI" altLang="sl-SI"/>
              <a:t>Obrobje: kredni in jurski apnenec;</a:t>
            </a:r>
          </a:p>
          <a:p>
            <a:r>
              <a:rPr lang="sl-SI" altLang="sl-SI"/>
              <a:t>Dno: prepustni dolomit, votli apnenci;</a:t>
            </a:r>
          </a:p>
          <a:p>
            <a:r>
              <a:rPr lang="sl-SI" altLang="sl-SI"/>
              <a:t>Poplavna voda raztaplja dolomit, apnenec – izravnava površja;</a:t>
            </a:r>
          </a:p>
          <a:p>
            <a:r>
              <a:rPr lang="sl-SI" altLang="sl-SI"/>
              <a:t>Dno prekriva tanka plast ilovnatih in peščenih naplavin;</a:t>
            </a:r>
          </a:p>
          <a:p>
            <a:r>
              <a:rPr lang="sl-SI" altLang="sl-SI"/>
              <a:t>Podnebje je zmerno celinsko;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>
            <a:extLst>
              <a:ext uri="{FF2B5EF4-FFF2-40B4-BE49-F238E27FC236}">
                <a16:creationId xmlns:a16="http://schemas.microsoft.com/office/drawing/2014/main" id="{B8ABE418-AE8C-4692-B885-BFD8942B7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VODE</a:t>
            </a:r>
          </a:p>
          <a:p>
            <a:r>
              <a:rPr lang="sl-SI" altLang="sl-SI"/>
              <a:t>Pritok vode z J: Planinska jama, reka Unica / dolina ob zaselku Malni, Malenščica / iz bližine ruševin gradu Hošperk, Škratovka;</a:t>
            </a:r>
          </a:p>
          <a:p>
            <a:r>
              <a:rPr lang="sl-SI" altLang="sl-SI"/>
              <a:t>Planinsko polje je poplavljeno večkrat na leto;</a:t>
            </a:r>
          </a:p>
          <a:p>
            <a:r>
              <a:rPr lang="sl-SI" altLang="sl-SI"/>
              <a:t>Preprečevanje poplav z obzidavanjem požiralnikov, spreminjanjem poteka strug;</a:t>
            </a:r>
          </a:p>
          <a:p>
            <a:pPr>
              <a:buFontTx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0EF4B1E5-5FE0-4FB0-9C47-932D6F0BF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OBROBNE VASI</a:t>
            </a:r>
          </a:p>
          <a:p>
            <a:pPr>
              <a:lnSpc>
                <a:spcPct val="90000"/>
              </a:lnSpc>
            </a:pPr>
            <a:r>
              <a:rPr lang="sl-SI" altLang="sl-SI"/>
              <a:t>Planina (največje obrobno naselje);</a:t>
            </a:r>
          </a:p>
          <a:p>
            <a:pPr>
              <a:lnSpc>
                <a:spcPct val="90000"/>
              </a:lnSpc>
            </a:pPr>
            <a:r>
              <a:rPr lang="sl-SI" altLang="sl-SI"/>
              <a:t>Laze, Jakovica, Grčarevec, Liplje;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b="1"/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solidFill>
                  <a:schemeClr val="bg2"/>
                </a:solidFill>
              </a:rPr>
              <a:t>RASTLINSTVO IN ŽIVALSTVO</a:t>
            </a:r>
          </a:p>
          <a:p>
            <a:pPr>
              <a:lnSpc>
                <a:spcPct val="90000"/>
              </a:lnSpc>
            </a:pPr>
            <a:r>
              <a:rPr lang="sl-SI" altLang="sl-SI"/>
              <a:t>Endemit: travniška modra čebulica (Scilla litardierei);</a:t>
            </a:r>
          </a:p>
          <a:p>
            <a:pPr>
              <a:lnSpc>
                <a:spcPct val="90000"/>
              </a:lnSpc>
            </a:pPr>
            <a:r>
              <a:rPr lang="sl-SI" altLang="sl-SI"/>
              <a:t>Kosec (Crex crex);</a:t>
            </a:r>
          </a:p>
          <a:p>
            <a:pPr>
              <a:lnSpc>
                <a:spcPct val="90000"/>
              </a:lnSpc>
            </a:pPr>
            <a:r>
              <a:rPr lang="sl-SI" altLang="sl-SI"/>
              <a:t>Pisana penica (Sylvia nisoria);</a:t>
            </a:r>
          </a:p>
          <a:p>
            <a:pPr>
              <a:lnSpc>
                <a:spcPct val="90000"/>
              </a:lnSpc>
            </a:pPr>
            <a:r>
              <a:rPr lang="sl-SI" altLang="sl-SI"/>
              <a:t>Rjavi srakoper (Lanius collurio);</a:t>
            </a:r>
          </a:p>
          <a:p>
            <a:pPr>
              <a:lnSpc>
                <a:spcPct val="90000"/>
              </a:lnSpc>
            </a:pPr>
            <a:r>
              <a:rPr lang="sl-SI" altLang="sl-SI"/>
              <a:t>Vodomec (Alcedo atthis);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A008EC80-12C1-4C00-A685-5BF8F9062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accent2"/>
                </a:solidFill>
              </a:rPr>
              <a:t>TURIZEM</a:t>
            </a:r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B935C3A-0E3E-4A8F-9CDB-1173BE4C3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Rekreacija (sprehodi, tek, kolesarjenje, jahanje, pozimi tudi drsanje);</a:t>
            </a:r>
          </a:p>
          <a:p>
            <a:r>
              <a:rPr lang="sl-SI" altLang="sl-SI"/>
              <a:t>številni vodni športi na Unici (plavanje, ribolov, v času poplav tudi čolnarjenje);</a:t>
            </a:r>
          </a:p>
          <a:p>
            <a:r>
              <a:rPr lang="sl-SI" altLang="sl-SI"/>
              <a:t>Včasih: Planinska jama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479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Privzeti načrt</vt:lpstr>
      <vt:lpstr>PLANINSKO POLJE</vt:lpstr>
      <vt:lpstr>LEGA </vt:lpstr>
      <vt:lpstr>PowerPoint Presentation</vt:lpstr>
      <vt:lpstr>NARAVNE ZNAČILNOSTI</vt:lpstr>
      <vt:lpstr>PowerPoint Presentation</vt:lpstr>
      <vt:lpstr>PowerPoint Presentation</vt:lpstr>
      <vt:lpstr>PowerPoint Presentation</vt:lpstr>
      <vt:lpstr>PowerPoint Presentation</vt:lpstr>
      <vt:lpstr>TURIZEM</vt:lpstr>
      <vt:lpstr>GOSPODARSTVO</vt:lpstr>
      <vt:lpstr>NOTRANJSKI REGIJSKI  PARK</vt:lpstr>
      <vt:lpstr>PowerPoint Presentation</vt:lpstr>
      <vt:lpstr>LEGA</vt:lpstr>
      <vt:lpstr>ZNAČILNOSTI PARKA</vt:lpstr>
      <vt:lpstr>PowerPoint Presentation</vt:lpstr>
      <vt:lpstr>PowerPoint Presentation</vt:lpstr>
      <vt:lpstr>TURIZEM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2019-05-31T08:40:45Z</dcterms:created>
  <dcterms:modified xsi:type="dcterms:W3CDTF">2019-05-31T08:40:45Z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