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E51675F0-146E-4A73-AFA0-6906DCE719C7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3BF17B6E-77A9-477A-BF29-E0DA2C868976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B6775A2C-4667-4FEF-8C3F-07F9DA2F5D6E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07B275A4-10A1-4BA8-99F4-FA03E0F11F6F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89EE1A2F-4090-4BCA-91E1-18B4F0D76A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DCDAE52F-5B6B-4693-8E33-2E97417C8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30BD0BD9-0013-4ABA-B333-16330ED27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662EEE8C-E434-4D75-8F53-86187F70F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23B95807-830D-4A35-9613-6F0AAA8D2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CA90A674-89CF-4D97-9AF3-6D58929A0B2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E2863A6C-A835-488E-81FA-F996D3118672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38362F41-A7AA-463A-88DF-C0D8B034415C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DB5D68C5-BFC1-4C1C-9C3C-58D2B1CF3543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9EF1091A-6A08-4EFB-8B7B-C7E04582BA7C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37BBC857-18B7-45D4-92BE-2F2DD5DEEE45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0B4BFAD4-554B-4836-9C36-5667D6F16763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DC0B5B83-5C54-4928-977F-EF52160541DD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544E9-9F2E-40F0-B63B-7F6063421DC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66D0063C-B0ED-4BB5-9C96-F4364D2E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B2A56DAA-8731-4634-B3FC-724C5F2C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46B2C4F-9AFE-4478-94BF-A85DEDAC66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6766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716FEECD-175F-47AA-A16B-7F94CB3D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5615F-735F-40A0-AE85-62BE75AE6E2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D93316DB-8CFF-4F5E-8E27-6B699750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8A211FD3-ADB1-4642-A980-D96C79D9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A6B47-385B-4CAF-86C4-63A47445A1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5771123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D4BF2897-267B-4A95-844F-EB0115E2F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9F53A-FDD3-4674-ACD7-95E1FBA95BC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B6B7E509-F248-44F3-BCDF-475AA0CA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0FF0B05-6430-4C82-98DF-6200FC17F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82A7-17D8-486E-9284-4F3C8775B9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88781267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64C029E3-8A7C-4748-8B2F-7A2CD3425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83E861-0821-4241-957D-3EA8FD1F83B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4819D011-68E2-4376-9ABD-958ED95C5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42C0A8-B31C-4FA5-9590-DE8B6052CE9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5866D2B1-A919-4BD4-8CD1-C829C3BE62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342257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9C63A0D7-186F-4FFF-AE0C-B3DDD1A86A36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E0999FE4-AE11-4298-88C7-3F25DC337FE7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70EF8F63-3F4A-4973-B66E-15D41F688413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4216FE51-20F0-49A6-A9AD-72E4AE958717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39B9BC39-66F9-4AC5-B087-D616661F9D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312C5DE6-D5FB-4F35-8A62-8DCFDDD7500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AAD37CDE-777B-4C95-8D71-DF4724899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349A4536-F625-4288-AF12-A6F773E908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76E8CF45-AA9F-4342-8DAE-A1D46C3438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3316DFAD-451A-4DDB-9B13-97270DE36214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DEB202A6-956E-42E4-BC94-8C30DA597466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B4A4B65B-29F1-49DB-BB4A-F129BC856E98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61B50BAA-948E-42A4-ADA1-F112D4373172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1A4D812C-2BC5-4A97-BCF9-BD24AC0A6BE3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0FE40886-8CFE-4130-B8D5-61E8D9190E02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9AC753B3-CD45-4841-B55A-D55EC4467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72E50E98-2F8F-417D-A96C-34A7D4A8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B4732-A46D-41B9-BCFF-E7C74B4564B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14102E8B-E2E8-49E3-959B-C82E4990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94E78AB6-1261-4956-ADDA-C081BD7AA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64B119E-43E6-4243-B783-26DEADA8E2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4770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EE42EC77-DC55-4016-88C5-F1E92727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073D-065A-49AC-8183-AA672B7DDB7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D63DA217-26D2-4333-9B4A-7A48887F4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540BE963-DB5A-4B28-96F8-B8709D200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05A76-0DD3-4929-A0EB-1788FD6B87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3111087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AD7522E6-A7BB-4398-A5E5-410BB4841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FDC4A-1373-4A30-BBD9-8E78C7A504B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90F4B6A4-496D-466B-B039-91DFB5F0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89BC0254-94BF-4026-8B23-253FD893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AE27E-330C-468C-8140-F6A6F3CC5F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2622330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BD280C63-4387-4BF8-ACE3-293B3A63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74E69B-ECF1-4D81-AB6A-5CB2222D9F9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4FE381CE-73FB-4DE4-B2B2-E1BCBD733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A1F916-1F8F-4932-BA78-EF16A79F331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1F2C30A8-19DC-49A2-93B4-E8327D310E0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3362793"/>
      </p:ext>
    </p:extLst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2F854BED-2421-4A9D-9560-1D026243D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0A64B-8A08-4FB4-9879-6FE4DF90343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CDD7773-656C-40C9-8D68-A1D80D921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A74024F6-8F03-4F1F-B911-39A015AE7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9CE59-E590-470E-AB95-06FE77A354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3079886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BEC11799-3FDF-4EAE-A849-839A3A6AD7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6871A119-15FC-4E55-B1F7-7DE4BA113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A6B0AEEC-976C-447A-B127-E80706654E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358263EA-5F1B-4FCC-825A-B37F3E535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1A859740-ED69-482A-9448-0C9E5967FB5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5538661D-D7E1-4AA9-96EA-E41C5AB7D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8F3CEA6B-EB5D-41DC-BE09-007F95219F8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3E3CABBB-D056-495B-B49B-6733DCD0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8EB0B2-B70D-4765-B49D-FAD76B22E0F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A5C88B8E-96C2-494D-B547-860133EC7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4DAE5-D2E7-4840-8A70-70F6F0AB14F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261F4B13-FEDE-4FA5-A8B3-3CA85FB0A3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161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FA2D5136-DF86-4EA4-9F58-E75C280A5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5DD74327-2239-4048-AE0D-98C170D1C0D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1229BE15-BE60-4297-A99B-09B2A875A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6E3945B8-E9C9-4F2D-85AA-610655608A0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F9B7784C-CCFF-4BE9-A6C6-079202F32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7B24168A-0891-444A-86F8-987B45BC5F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08EEC2E7-6387-4E84-B679-7F70CD4AC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E19A362E-98CA-4712-A0C1-6ABA9113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010105-1685-499D-AD1D-021F1540661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14B6A3C1-694A-47F8-AA25-DAC1F3CD5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7C41AA-955C-4781-BBF1-1CA92018D2A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7DBBA518-2EEF-4F51-9E40-810DDC95EB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762493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62EA1BB9-80EB-4548-ABBF-39F193462DC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BF809FCB-D3C7-4C7E-A065-D892E342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67DFBEB3-10C7-4B89-B3B6-B452B739B6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F426563D-D1F3-422E-8C01-F3C360E63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92FF44-7288-4E72-9C9B-B964392C4E9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E8A1F3F-4580-4F7A-9B00-C6504029D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CB4BC380-9F08-47DD-AD96-E4641E75B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aven konektor 8">
            <a:extLst>
              <a:ext uri="{FF2B5EF4-FFF2-40B4-BE49-F238E27FC236}">
                <a16:creationId xmlns:a16="http://schemas.microsoft.com/office/drawing/2014/main" id="{AD5077EF-76CB-4068-A00D-00780530F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6059B097-11E5-41ED-BDC7-47CBF93C16B8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Raven konektor 10">
            <a:extLst>
              <a:ext uri="{FF2B5EF4-FFF2-40B4-BE49-F238E27FC236}">
                <a16:creationId xmlns:a16="http://schemas.microsoft.com/office/drawing/2014/main" id="{2DF7B797-8408-49EC-9022-D8191FB0E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9299CF96-824C-4A6F-8141-88C34AEE6272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AFEE5E12-60F0-4AD6-8147-03C5473FA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A27C380C-E713-4514-A42E-30E774A8AED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0" r:id="rId4"/>
    <p:sldLayoutId id="2147483811" r:id="rId5"/>
    <p:sldLayoutId id="2147483818" r:id="rId6"/>
    <p:sldLayoutId id="2147483812" r:id="rId7"/>
    <p:sldLayoutId id="2147483819" r:id="rId8"/>
    <p:sldLayoutId id="2147483820" r:id="rId9"/>
    <p:sldLayoutId id="2147483813" r:id="rId10"/>
    <p:sldLayoutId id="2147483814" r:id="rId11"/>
  </p:sldLayoutIdLst>
  <p:transition>
    <p:pull/>
  </p:transition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CAB912-1145-484D-8943-5E6871531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692150"/>
            <a:ext cx="8353425" cy="16811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600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PODNEBJE SLOVENIJE</a:t>
            </a:r>
          </a:p>
        </p:txBody>
      </p:sp>
      <p:pic>
        <p:nvPicPr>
          <p:cNvPr id="8195" name="Picture 2" descr="D:\Sara\Desktop\šola\9.c\geografija\temperature.gif">
            <a:extLst>
              <a:ext uri="{FF2B5EF4-FFF2-40B4-BE49-F238E27FC236}">
                <a16:creationId xmlns:a16="http://schemas.microsoft.com/office/drawing/2014/main" id="{80377E91-4A4A-4E02-A461-CC2C4EEDC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76475"/>
            <a:ext cx="5503863" cy="398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4AB6B0-D868-430B-B523-F3DE9D8C4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620713"/>
            <a:ext cx="8208963" cy="9366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Podnebje glede na geografsko lego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F9785CE-9B02-4A22-8877-748DE9B438D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32363" y="1844675"/>
            <a:ext cx="3743325" cy="4824413"/>
          </a:xfrm>
        </p:spPr>
        <p:txBody>
          <a:bodyPr/>
          <a:lstStyle/>
          <a:p>
            <a:r>
              <a:rPr lang="sl-SI" altLang="sl-SI">
                <a:solidFill>
                  <a:srgbClr val="002060"/>
                </a:solidFill>
                <a:latin typeface="Constantia" panose="02030602050306030303" pitchFamily="18" charset="0"/>
              </a:rPr>
              <a:t>Slovenija leži v zmernotoplem pasu.</a:t>
            </a:r>
          </a:p>
          <a:p>
            <a:r>
              <a:rPr lang="sl-SI" altLang="sl-SI">
                <a:solidFill>
                  <a:srgbClr val="002060"/>
                </a:solidFill>
                <a:latin typeface="Constantia" panose="02030602050306030303" pitchFamily="18" charset="0"/>
              </a:rPr>
              <a:t> Bližina Sredozemskega morja in Atlantskega oceana ji z jugozahodnimi vetrovi zagotavljajo dovolj vlažnih zračnih mas, ki prinašajo padavine</a:t>
            </a:r>
            <a:r>
              <a:rPr lang="sl-SI" altLang="sl-SI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1027" name="Picture 3" descr="D:\Sara\Desktop\šola\9.c\geografija\podnebje v sloveniji\Climatezones.jpg">
            <a:extLst>
              <a:ext uri="{FF2B5EF4-FFF2-40B4-BE49-F238E27FC236}">
                <a16:creationId xmlns:a16="http://schemas.microsoft.com/office/drawing/2014/main" id="{164435A1-FEB8-462F-A3FC-53BFE4DEA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4524375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29E3EC-2F36-45DD-BA73-9CF09A414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549275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  <a:cs typeface="Narkisim" pitchFamily="34" charset="-79"/>
              </a:rPr>
              <a:t>Podnebje glede na relief in nadmorsko višino</a:t>
            </a:r>
            <a:br>
              <a:rPr lang="sl-SI" dirty="0"/>
            </a:br>
            <a:endParaRPr lang="sl-SI" dirty="0"/>
          </a:p>
        </p:txBody>
      </p:sp>
      <p:pic>
        <p:nvPicPr>
          <p:cNvPr id="1026" name="Picture 2" descr="D:\Sara\Desktop\šola\9.c\geografija\podnebje v sloveniji\slovenija_relief.jpg">
            <a:extLst>
              <a:ext uri="{FF2B5EF4-FFF2-40B4-BE49-F238E27FC236}">
                <a16:creationId xmlns:a16="http://schemas.microsoft.com/office/drawing/2014/main" id="{F89B7A74-3668-4D1A-82C4-124FC9921694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341438"/>
            <a:ext cx="3629025" cy="2403475"/>
          </a:xfr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3D3B2594-BB94-4327-8D8C-07A944915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700213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2400"/>
              <a:t>Temperature se na vsakih 100 m višinske razlike približno znižajo za 0,6 stopinj Celzija. </a:t>
            </a: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57468677-EB80-4EC7-9E64-96DA482B5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149725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2400"/>
              <a:t>V Sloveniji velik del površja zavzemajo dna ravnin, kotlin, dolin in kraških polj. Na njih se pojavlja </a:t>
            </a:r>
            <a:r>
              <a:rPr lang="sl-SI" altLang="sl-SI" sz="2400" b="1" i="1">
                <a:solidFill>
                  <a:srgbClr val="FF0000"/>
                </a:solidFill>
              </a:rPr>
              <a:t>temperaturni obrat</a:t>
            </a:r>
            <a:r>
              <a:rPr lang="sl-SI" altLang="sl-SI" b="1" i="1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3" name="Picture 2" descr="D:\Sara\Desktop\šola\9.c\geografija\podnebje v sloveniji\temperaturni obrat.jpg">
            <a:extLst>
              <a:ext uri="{FF2B5EF4-FFF2-40B4-BE49-F238E27FC236}">
                <a16:creationId xmlns:a16="http://schemas.microsoft.com/office/drawing/2014/main" id="{AB9DE62A-FF3B-4A8F-8214-06A119F83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3313112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0BE047-5365-4890-9B69-05A73DD79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0525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800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Narkisim" pitchFamily="34" charset="-79"/>
              </a:rPr>
              <a:t>Količina padavin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79BE0ECC-6C4F-430B-85FF-D92E4D595A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750" y="1125538"/>
            <a:ext cx="7467600" cy="4873625"/>
          </a:xfrm>
        </p:spPr>
        <p:txBody>
          <a:bodyPr/>
          <a:lstStyle/>
          <a:p>
            <a:r>
              <a:rPr lang="sl-SI" altLang="sl-SI"/>
              <a:t>Količina padavin se zmanjšuje od zahoda proti vzhodu.</a:t>
            </a:r>
          </a:p>
          <a:p>
            <a:r>
              <a:rPr lang="sl-SI" altLang="sl-SI"/>
              <a:t> Količina padavin občasno zelo niha in prihaja do suš, med jesenskim deževjem pa do poplav.</a:t>
            </a:r>
          </a:p>
        </p:txBody>
      </p:sp>
      <p:pic>
        <p:nvPicPr>
          <p:cNvPr id="11268" name="Picture 2" descr="D:\Sara\Desktop\šola\9.c\geografija\podnebje v sloveniji\033-padavine-9-september.png">
            <a:extLst>
              <a:ext uri="{FF2B5EF4-FFF2-40B4-BE49-F238E27FC236}">
                <a16:creationId xmlns:a16="http://schemas.microsoft.com/office/drawing/2014/main" id="{ADF18A16-44D1-4EBC-B91F-A1E625A15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781300"/>
            <a:ext cx="583247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EDBF4A-2767-4E25-8E60-8629DAA9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 </a:t>
            </a:r>
            <a:r>
              <a:rPr lang="sl-SI" sz="48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Vrste podnebij v Sloveniji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D6BBC3A5-A9FC-4830-8817-0C11AB46A0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5650" y="1700213"/>
            <a:ext cx="7467600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V Sloveniji prevladujejo tri vrste podnebja :</a:t>
            </a:r>
          </a:p>
          <a:p>
            <a:pPr>
              <a:buFontTx/>
              <a:buChar char="-"/>
            </a:pPr>
            <a:r>
              <a:rPr lang="sl-SI" altLang="sl-SI"/>
              <a:t>submediteransko podnebje (primorsko)</a:t>
            </a:r>
          </a:p>
          <a:p>
            <a:pPr>
              <a:buFontTx/>
              <a:buChar char="-"/>
            </a:pPr>
            <a:r>
              <a:rPr lang="sl-SI" altLang="sl-SI"/>
              <a:t>zmerno celinsko podnebje </a:t>
            </a:r>
          </a:p>
          <a:p>
            <a:pPr>
              <a:buFontTx/>
              <a:buChar char="-"/>
            </a:pPr>
            <a:r>
              <a:rPr lang="sl-SI" altLang="sl-SI"/>
              <a:t>gorsko podnebje</a:t>
            </a:r>
          </a:p>
        </p:txBody>
      </p:sp>
    </p:spTree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7DC7D2-F28D-4210-819C-C75C58C6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Submediteransko podnebje 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9C00EC6-7D6C-417F-A4D9-FBE00A02FB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78400" cy="4924425"/>
          </a:xfrm>
        </p:spPr>
        <p:txBody>
          <a:bodyPr/>
          <a:lstStyle/>
          <a:p>
            <a:r>
              <a:rPr lang="sl-SI" altLang="sl-SI"/>
              <a:t> Jugozahodna Slovenija</a:t>
            </a:r>
          </a:p>
          <a:p>
            <a:r>
              <a:rPr lang="sl-SI" altLang="sl-SI"/>
              <a:t> Najbolj toplo in milo podnebje v državi.</a:t>
            </a:r>
          </a:p>
          <a:p>
            <a:r>
              <a:rPr lang="sl-SI" altLang="sl-SI"/>
              <a:t> Vplivi Jadranskega morja blažijo zimski mraz in poletno vročino.</a:t>
            </a:r>
          </a:p>
          <a:p>
            <a:r>
              <a:rPr lang="sl-SI" altLang="sl-SI"/>
              <a:t> Mile zime (temperature v povprečju tudi v najhladnejšem mesecu ne padejo pod ničlo)</a:t>
            </a:r>
          </a:p>
          <a:p>
            <a:r>
              <a:rPr lang="sl-SI" altLang="sl-SI"/>
              <a:t> Največ sončnih dni v državi.</a:t>
            </a:r>
          </a:p>
        </p:txBody>
      </p:sp>
      <p:pic>
        <p:nvPicPr>
          <p:cNvPr id="13316" name="Picture 2" descr="D:\Sara\Desktop\šola\9.c\geografija\podnebje v sloveniji\klimogram portorož.jpg">
            <a:extLst>
              <a:ext uri="{FF2B5EF4-FFF2-40B4-BE49-F238E27FC236}">
                <a16:creationId xmlns:a16="http://schemas.microsoft.com/office/drawing/2014/main" id="{D156E894-D058-4CAF-89E5-ADED35670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700213"/>
            <a:ext cx="3095625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FC0FAA-91DB-4AD5-A830-8EB8DF5B3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Zmerno celinsko podnebje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F32E3DC-9AA9-4D48-A8AC-7A826D8457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22863" cy="4852988"/>
          </a:xfrm>
        </p:spPr>
        <p:txBody>
          <a:bodyPr/>
          <a:lstStyle/>
          <a:p>
            <a:r>
              <a:rPr lang="sl-SI" altLang="sl-SI"/>
              <a:t> Značilno za večji del Slovenije.</a:t>
            </a:r>
          </a:p>
          <a:p>
            <a:r>
              <a:rPr lang="sl-SI" altLang="sl-SI"/>
              <a:t> Povprečne temperature najhladnejšega meseca  so nižje od 0° C.</a:t>
            </a:r>
          </a:p>
          <a:p>
            <a:r>
              <a:rPr lang="sl-SI" altLang="sl-SI"/>
              <a:t> V osrednjem in vzhodnem delu območja, se že pojavlja poletni višek padavin.</a:t>
            </a:r>
          </a:p>
          <a:p>
            <a:r>
              <a:rPr lang="sl-SI" altLang="sl-SI"/>
              <a:t> Zime so lahko precej hladne, poletja pa vroča.</a:t>
            </a:r>
          </a:p>
          <a:p>
            <a:r>
              <a:rPr lang="sl-SI" altLang="sl-SI"/>
              <a:t> V takšnem podnebju živi večina prebivalcev naše države.</a:t>
            </a:r>
          </a:p>
          <a:p>
            <a:endParaRPr lang="sl-SI" altLang="sl-SI"/>
          </a:p>
        </p:txBody>
      </p:sp>
      <p:pic>
        <p:nvPicPr>
          <p:cNvPr id="14340" name="Picture 2" descr="D:\Sara\Desktop\šola\9.c\geografija\podnebje v sloveniji\klimogram maribor.jpg">
            <a:extLst>
              <a:ext uri="{FF2B5EF4-FFF2-40B4-BE49-F238E27FC236}">
                <a16:creationId xmlns:a16="http://schemas.microsoft.com/office/drawing/2014/main" id="{BC48E947-F873-4985-A2B6-B76F61312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989138"/>
            <a:ext cx="288766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1DDC1A-04B1-4169-8E10-D23580B37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Gorsko podnebje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0861CC3-C4E2-4B43-A755-01223D10E7B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5340350" cy="49244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 Značilno za alpska visokogorja in pripadajoče gorske doline.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 Najdemo ga tudi na najvišjih delih nekaterih Visokih dinarskih planot.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Temperature so čez vse leto nižje kot drugod.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 Višja je nadmorska višina, nižje so temperature.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 To so obenem območja z največ padavinami, ki v hladni polovici leta padejo praviloma v obliki snega. </a:t>
            </a:r>
          </a:p>
        </p:txBody>
      </p:sp>
      <p:pic>
        <p:nvPicPr>
          <p:cNvPr id="15364" name="Picture 2" descr="D:\Sara\Desktop\šola\9.c\geografija\podnebje v sloveniji\klimogram kredarica.jpg">
            <a:extLst>
              <a:ext uri="{FF2B5EF4-FFF2-40B4-BE49-F238E27FC236}">
                <a16:creationId xmlns:a16="http://schemas.microsoft.com/office/drawing/2014/main" id="{AD8FAC09-05BD-4D80-896A-3FAB46550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916113"/>
            <a:ext cx="31019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F5AFF2-DBB1-4698-9946-2C9BE3661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765175"/>
            <a:ext cx="7467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accent3">
                    <a:lumMod val="75000"/>
                  </a:schemeClr>
                </a:solidFill>
                <a:latin typeface="Berlin Sans FB Demi" pitchFamily="34" charset="0"/>
              </a:rPr>
              <a:t>Skrajnosti slovenskega podnebja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3E8EAB4F-1661-4E2C-B56B-B4B78717521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188" y="1412875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 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Iz Zgornjega Posočja je znan primer, ko so v enem samem dnevu namerili 423 mm padavin, kar je več, kot jih pade v osrednjem delu Španije v povprečju celo leto.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Verjetno najdebelejšo točo pri nas so namerili leta 1824 na Dolenjskem, ko naj bi zrna merila v obsegu 27 cm, tehtala pa so 323 g.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 Najvišja temperatura v Sloveniji je bila izmerjena 5. julija 1952 v Krškem (40,7 °C). Najnižje temperature niso izmerili na Kredarici, temveč 9. januarja 2009 v mraziščih na Komni, kjer je dosegla -49,1 °C.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382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Black</vt:lpstr>
      <vt:lpstr>Berlin Sans FB Demi</vt:lpstr>
      <vt:lpstr>Century Schoolbook</vt:lpstr>
      <vt:lpstr>Constantia</vt:lpstr>
      <vt:lpstr>Verdana</vt:lpstr>
      <vt:lpstr>Wingdings</vt:lpstr>
      <vt:lpstr>Wingdings 2</vt:lpstr>
      <vt:lpstr>Altana</vt:lpstr>
      <vt:lpstr>PODNEBJE SLOVENIJE</vt:lpstr>
      <vt:lpstr>Podnebje glede na geografsko lego</vt:lpstr>
      <vt:lpstr>Podnebje glede na relief in nadmorsko višino </vt:lpstr>
      <vt:lpstr>Količina padavin</vt:lpstr>
      <vt:lpstr> Vrste podnebij v Sloveniji</vt:lpstr>
      <vt:lpstr>Submediteransko podnebje </vt:lpstr>
      <vt:lpstr>Zmerno celinsko podnebje</vt:lpstr>
      <vt:lpstr>Gorsko podnebje</vt:lpstr>
      <vt:lpstr>Skrajnosti slovenskega podnebja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2019-05-31T08:40:45Z</dcterms:created>
  <dcterms:modified xsi:type="dcterms:W3CDTF">2019-05-31T08:40:45Z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