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60" r:id="rId6"/>
    <p:sldId id="259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00FF"/>
    <a:srgbClr val="CC00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DEB79ED7-F93E-431C-853A-6BD653870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4650C-FFC5-4E38-81E8-92F35FB93827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F2BDF57D-E13C-483D-A6FB-0ACB61ED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34EB9B1F-5C68-4715-9DD1-6ED2735C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9E325-5975-45BB-B1ED-E499E4028EE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2186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DAF12382-3979-44C8-9787-B6F48284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37051-3353-488C-87F4-F15F8D1B9856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ACE122C6-608D-4F54-91E0-D654886BA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469406A9-1FA2-4A20-8BED-28DF073A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95DEF-85E7-40DE-B831-568E13DFC71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82610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7ABBCD34-32B5-46D3-B6FD-B8CA2F69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33DF1-D7F8-4F1D-A651-6F6E40B2374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DA3AFBB2-2359-42C6-9BC9-1DFB90B5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DAA7F0B8-CC73-498A-83F7-2550A308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98A2B-D726-4998-8F24-CD393035966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8794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CFFB5F36-94EF-4E8E-AAF3-975C6E1D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4F301-C0BA-4CE2-B69C-BB6E7EE43D65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46412816-CD5A-4CF4-85CA-0192EF850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1FB706A5-C1C9-4299-AB3A-1F0693E9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80BEA-4BB0-4918-8FC9-8EB56E60589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2145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01DFC0C6-338D-40E6-9309-DAB5F58F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6EA63-F0AD-42E1-B11B-1E0EBBAA6005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569F711A-90AE-42AB-939B-0E2781EF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EAD51699-6225-4A6E-BE8E-D1EE83F4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A2465-3D4D-44D9-AE3B-06570DBA661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36469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A84D90C8-19CB-4761-ACAE-CB8E96C4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A9B5-4B0D-48F2-8788-76C9F90BD83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D19233A4-72DC-4DC7-B44F-F0991384F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B0FF4367-0B63-4F30-B5BD-197025DE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A2317-DDC9-4BFD-8088-75F0667D91D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9792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B786C88A-A71F-4DD0-BA92-D4A2561F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E6A5B-0CBE-41D7-B261-DC0976CD157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B176B5D3-097D-4608-9B5B-C381934B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EE6F2D3C-1903-4647-895D-18DEF2E8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BE8BB-64B0-4900-B198-20D4E34C0F6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8608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C7FCE7A5-E0E6-41BB-9B3D-F32BDA15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C0F1B-14FD-4FB2-A2E8-5A2BDF1DAC3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105114F4-2F83-423E-8DAE-778DC93C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6F3CF775-7865-4B94-AAF8-5C52983C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8BA98-0B98-4283-82B5-984721D27FB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03779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33A3E20A-00CF-4842-8764-164757BE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03B1B-A457-4862-AEC1-E85C3913E955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6256C570-37A2-4883-99A6-9AD607AD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178AB069-F389-40F7-8077-A7CE06B5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B68A6-497C-4119-9DE8-51FD40C9CCD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35286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E098B008-5FA4-40AC-A483-AFCFF075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E107A-A244-469C-82B8-7FC8FF23B28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822B3536-0FF2-456D-A4C4-E3423F1A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006A39A2-7332-4851-A482-C35EB56A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A7422-F3BC-4698-815D-9113729B07D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07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F6BD280D-9DFD-455A-8BCA-EAF76263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28E2F-DB82-4C80-AA84-1D644983ACA0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DB460AC8-0782-4527-B15D-B8488D8D8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E530929B-D10D-4388-B37C-0C6181A7D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0D6CC-CF9C-4666-AE09-106394C93D3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1731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17D92C68-D7C0-4A68-BD70-012BBCBE2A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B42A543C-7157-469F-A0B4-D55D1E0E27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2E00A9F2-071D-4A25-BBBD-DFF3594FC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B3BC25-ABB6-4DC4-A3CB-F0C1A9B27057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380B9E06-E932-4129-9719-4E3FA4A3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2B84A1DF-11DF-41BE-BB0C-C81BD0045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53FEEDE-7624-4D80-8117-705F37945499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1D6A643-F252-4A08-A8DE-B59616D81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Naslov 1">
            <a:extLst>
              <a:ext uri="{FF2B5EF4-FFF2-40B4-BE49-F238E27FC236}">
                <a16:creationId xmlns:a16="http://schemas.microsoft.com/office/drawing/2014/main" id="{EE45E192-1801-43FC-A1D8-542046517F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C52B5F2-50EC-4705-A9AE-762B06935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CFE9285C-1E9F-43E8-B151-3BFB8CAE9F20}"/>
              </a:ext>
            </a:extLst>
          </p:cNvPr>
          <p:cNvSpPr/>
          <p:nvPr/>
        </p:nvSpPr>
        <p:spPr>
          <a:xfrm>
            <a:off x="1991149" y="2348880"/>
            <a:ext cx="51421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Pohorje in Kozjak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8BCD8DA-28B6-4FC5-B038-39EDD038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slov 1">
            <a:extLst>
              <a:ext uri="{FF2B5EF4-FFF2-40B4-BE49-F238E27FC236}">
                <a16:creationId xmlns:a16="http://schemas.microsoft.com/office/drawing/2014/main" id="{77C19C82-B7A6-4A72-A744-BAC85EDB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Lega in delitev Pohorja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B5822625-B680-4C87-BAE3-8640F5AC0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288000" indent="-288000" eaLnBrk="1" fontAlgn="auto" hangingPunct="1">
              <a:spcAft>
                <a:spcPts val="0"/>
              </a:spcAft>
              <a:defRPr/>
            </a:pPr>
            <a:r>
              <a:rPr lang="sl-SI" dirty="0"/>
              <a:t>Predalpsko hribovje ali </a:t>
            </a:r>
            <a:r>
              <a:rPr lang="sl-SI" b="1" dirty="0"/>
              <a:t>Pohorje</a:t>
            </a:r>
            <a:r>
              <a:rPr lang="sl-SI" dirty="0"/>
              <a:t> je pogorje, ki leži v severovzhodni Sloveniji in je pretežno poraščeno z iglastim gozdom. V dolžino meri približno 50 km, v širino pa 20 km. Glavni greben teče v smeri vzhod-zahod. </a:t>
            </a:r>
          </a:p>
          <a:p>
            <a:pPr marL="288000" indent="-288000" eaLnBrk="1" fontAlgn="auto" hangingPunct="1">
              <a:spcAft>
                <a:spcPts val="0"/>
              </a:spcAft>
              <a:defRPr/>
            </a:pPr>
            <a:r>
              <a:rPr lang="sl-SI" dirty="0"/>
              <a:t>Različni deli pogorja so poimenovani po bližnjih krajih:Mariborsko Pohorje, Zreško Pohorje, Slovenjegraško Pohorje, Ribniško  Pohorje.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BCE3E5E-F1AD-4C75-96FB-8843BBC75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488"/>
            <a:ext cx="91440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slov 1">
            <a:extLst>
              <a:ext uri="{FF2B5EF4-FFF2-40B4-BE49-F238E27FC236}">
                <a16:creationId xmlns:a16="http://schemas.microsoft.com/office/drawing/2014/main" id="{FB52D1AA-EB33-46C1-A3CB-42488599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Lega-Kozjak</a:t>
            </a:r>
          </a:p>
        </p:txBody>
      </p:sp>
      <p:sp>
        <p:nvSpPr>
          <p:cNvPr id="4100" name="Ograda vsebine 2">
            <a:extLst>
              <a:ext uri="{FF2B5EF4-FFF2-40B4-BE49-F238E27FC236}">
                <a16:creationId xmlns:a16="http://schemas.microsoft.com/office/drawing/2014/main" id="{BFD43014-B1E9-4C4A-B1D5-5E3FB7BAE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 b="1"/>
              <a:t>Kozjak</a:t>
            </a:r>
            <a:r>
              <a:rPr lang="sl-SI" altLang="sl-SI"/>
              <a:t> je gozdnato hribovje med Dravsko dolino v Sloveniji in potokom Čakavo v Avstriji.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C6073B3-69DC-49BF-908F-A5B77A851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E9FFC46-9DFE-4320-A6D8-3B49F2D27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rgbClr val="FF0000"/>
                </a:solidFill>
              </a:rPr>
              <a:t>Naravne in kulturno zanimive znamenitosti - Kozjak</a:t>
            </a:r>
          </a:p>
        </p:txBody>
      </p:sp>
      <p:sp>
        <p:nvSpPr>
          <p:cNvPr id="5124" name="Ograda vsebine 2">
            <a:extLst>
              <a:ext uri="{FF2B5EF4-FFF2-40B4-BE49-F238E27FC236}">
                <a16:creationId xmlns:a16="http://schemas.microsoft.com/office/drawing/2014/main" id="{7955D82A-EEC4-407C-87C9-18FF7C079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rgbClr val="FF0000"/>
                </a:solidFill>
              </a:rPr>
              <a:t>Slikoviti slap Kozjak je ujet v kamniti amfiteater nedaleč od Kobarida. </a:t>
            </a:r>
          </a:p>
          <a:p>
            <a:pPr eaLnBrk="1" hangingPunct="1"/>
            <a:r>
              <a:rPr lang="sl-SI" altLang="sl-SI">
                <a:solidFill>
                  <a:srgbClr val="FF0000"/>
                </a:solidFill>
              </a:rPr>
              <a:t>Potok </a:t>
            </a:r>
            <a:r>
              <a:rPr lang="sl-SI" altLang="sl-SI" b="1">
                <a:solidFill>
                  <a:srgbClr val="FF0000"/>
                </a:solidFill>
              </a:rPr>
              <a:t>Kozjak</a:t>
            </a:r>
            <a:r>
              <a:rPr lang="sl-SI" altLang="sl-SI">
                <a:solidFill>
                  <a:srgbClr val="FF0000"/>
                </a:solidFill>
              </a:rPr>
              <a:t>, levi pritok Soče, teče skozi več korit in pada v šestih slapovih, od katerih sta obiskovalcem dostopna le zadnja dva.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CFDB79E-F998-4E65-BE00-46A0F8F9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AC03CCA-24EE-40F5-A740-B4A80246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rgbClr val="FFFF00"/>
                </a:solidFill>
              </a:rPr>
              <a:t>Naravne in kulturno zanimive znamenitosti - Pohorje</a:t>
            </a:r>
          </a:p>
        </p:txBody>
      </p:sp>
      <p:sp>
        <p:nvSpPr>
          <p:cNvPr id="6148" name="Ograda vsebine 2">
            <a:extLst>
              <a:ext uri="{FF2B5EF4-FFF2-40B4-BE49-F238E27FC236}">
                <a16:creationId xmlns:a16="http://schemas.microsoft.com/office/drawing/2014/main" id="{581CF57B-B282-4968-86B9-D1FD75A0B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sl-SI" altLang="sl-SI">
                <a:solidFill>
                  <a:srgbClr val="FFFF00"/>
                </a:solidFill>
              </a:rPr>
              <a:t>širni gozdovi in celo pragozd Šumik, </a:t>
            </a:r>
            <a:br>
              <a:rPr lang="sl-SI" altLang="sl-SI">
                <a:solidFill>
                  <a:srgbClr val="FFFF00"/>
                </a:solidFill>
              </a:rPr>
            </a:br>
            <a:r>
              <a:rPr lang="sl-SI" altLang="sl-SI">
                <a:solidFill>
                  <a:srgbClr val="FFFF00"/>
                </a:solidFill>
              </a:rPr>
              <a:t>jase in pašniki,</a:t>
            </a:r>
          </a:p>
          <a:p>
            <a:pPr eaLnBrk="1" hangingPunct="1">
              <a:lnSpc>
                <a:spcPct val="110000"/>
              </a:lnSpc>
            </a:pPr>
            <a:r>
              <a:rPr lang="sl-SI" altLang="sl-SI">
                <a:solidFill>
                  <a:srgbClr val="FFFF00"/>
                </a:solidFill>
              </a:rPr>
              <a:t>neokrnjene pohorske vode, slapovi in šotna barja z jezerci,</a:t>
            </a:r>
          </a:p>
          <a:p>
            <a:pPr eaLnBrk="1" hangingPunct="1">
              <a:lnSpc>
                <a:spcPct val="110000"/>
              </a:lnSpc>
            </a:pPr>
            <a:r>
              <a:rPr lang="sl-SI" altLang="sl-SI">
                <a:solidFill>
                  <a:srgbClr val="FFFF00"/>
                </a:solidFill>
              </a:rPr>
              <a:t>največji metulj v Evropi in druge dragocene živalske vrste, </a:t>
            </a:r>
          </a:p>
          <a:p>
            <a:pPr eaLnBrk="1" hangingPunct="1">
              <a:lnSpc>
                <a:spcPct val="110000"/>
              </a:lnSpc>
            </a:pPr>
            <a:r>
              <a:rPr lang="sl-SI" altLang="sl-SI">
                <a:solidFill>
                  <a:srgbClr val="FFFF00"/>
                </a:solidFill>
              </a:rPr>
              <a:t>edino silikatno gorovje pri nas. </a:t>
            </a:r>
          </a:p>
          <a:p>
            <a:pPr eaLnBrk="1" hangingPunct="1"/>
            <a:endParaRPr lang="sl-SI" altLang="sl-SI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ECF9FE0-4C91-4096-A211-CCEBE46F9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slov 1">
            <a:extLst>
              <a:ext uri="{FF2B5EF4-FFF2-40B4-BE49-F238E27FC236}">
                <a16:creationId xmlns:a16="http://schemas.microsoft.com/office/drawing/2014/main" id="{142255DD-9A7B-41E3-9A2A-7F21CC5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Vrhovi Pohorja</a:t>
            </a:r>
          </a:p>
        </p:txBody>
      </p:sp>
      <p:sp>
        <p:nvSpPr>
          <p:cNvPr id="7172" name="Ograda vsebine 2">
            <a:extLst>
              <a:ext uri="{FF2B5EF4-FFF2-40B4-BE49-F238E27FC236}">
                <a16:creationId xmlns:a16="http://schemas.microsoft.com/office/drawing/2014/main" id="{E13E4C67-0182-4ED4-A55E-A36E49BD2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rgbClr val="FFFF00"/>
                </a:solidFill>
              </a:rPr>
              <a:t>Osrčje Pohorja predstavlja planotast svet s številnimi barji. Večji vrhovi so: Črni vrh (1543,5 m), Velika Kopa na Kopah (1542,7 m), Mala Kopa (1524 m).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ADD4BC9-A1BE-47F5-B2CC-3CF03983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slov 1">
            <a:extLst>
              <a:ext uri="{FF2B5EF4-FFF2-40B4-BE49-F238E27FC236}">
                <a16:creationId xmlns:a16="http://schemas.microsoft.com/office/drawing/2014/main" id="{B8F57EFB-4FA0-482D-A388-4F398DDB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Geološka sestava- Pohorje</a:t>
            </a:r>
          </a:p>
        </p:txBody>
      </p:sp>
      <p:sp>
        <p:nvSpPr>
          <p:cNvPr id="8196" name="Ograda vsebine 2">
            <a:extLst>
              <a:ext uri="{FF2B5EF4-FFF2-40B4-BE49-F238E27FC236}">
                <a16:creationId xmlns:a16="http://schemas.microsoft.com/office/drawing/2014/main" id="{C52EDC94-83B0-40FE-9FFE-D508D8D8D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Obrobje gradijo paleozojski metamorfni silikati, osrednji del pa magmatske kamenine, predvsem tonalit in dacit. </a:t>
            </a:r>
          </a:p>
          <a:p>
            <a:pPr eaLnBrk="1" hangingPunct="1"/>
            <a:endParaRPr lang="sl-SI" altLang="sl-SI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D1CBADB-290B-465A-B246-DE26AFC4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3606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slov 1">
            <a:extLst>
              <a:ext uri="{FF2B5EF4-FFF2-40B4-BE49-F238E27FC236}">
                <a16:creationId xmlns:a16="http://schemas.microsoft.com/office/drawing/2014/main" id="{BF1685A9-0F9A-414E-BE82-F71D894D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Podnebje - Pohorje</a:t>
            </a:r>
          </a:p>
        </p:txBody>
      </p:sp>
      <p:sp>
        <p:nvSpPr>
          <p:cNvPr id="9220" name="Ograda vsebine 2">
            <a:extLst>
              <a:ext uri="{FF2B5EF4-FFF2-40B4-BE49-F238E27FC236}">
                <a16:creationId xmlns:a16="http://schemas.microsoft.com/office/drawing/2014/main" id="{2E3A6BF9-7DF2-4F50-9ECC-8964BABD2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indent="-273050" eaLnBrk="1" hangingPunct="1"/>
            <a:r>
              <a:rPr lang="sl-SI" altLang="sl-SI">
                <a:solidFill>
                  <a:srgbClr val="FF0000"/>
                </a:solidFill>
              </a:rPr>
              <a:t>Na Pohorju prevladuje zmerno podnebje, brez velikih temperaturnih sprememb</a:t>
            </a:r>
          </a:p>
          <a:p>
            <a:pPr marL="273050" indent="-273050" eaLnBrk="1" hangingPunct="1"/>
            <a:r>
              <a:rPr lang="sl-SI" altLang="sl-SI">
                <a:solidFill>
                  <a:srgbClr val="FF0000"/>
                </a:solidFill>
              </a:rPr>
              <a:t>Najvišji deli Pohorja so pod snegom v povprečju 60 dni prej kot nižinski. Po pohorskih vrhovih in kotanjah se sneg obdrži navadno do maja, na prisojnih pobočjih pa kmalu skopni.</a:t>
            </a:r>
          </a:p>
          <a:p>
            <a:pPr marL="273050" indent="-273050" eaLnBrk="1" hangingPunct="1"/>
            <a:endParaRPr lang="sl-SI" altLang="sl-SI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F912FCB-1444-4BD0-ABAF-381E33FA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slov 1">
            <a:extLst>
              <a:ext uri="{FF2B5EF4-FFF2-40B4-BE49-F238E27FC236}">
                <a16:creationId xmlns:a16="http://schemas.microsoft.com/office/drawing/2014/main" id="{DB759230-9314-4FC7-AC25-43083FA67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Turizem - pohorje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CCA3F4CD-F7C4-463C-8654-F0FC92F04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sl-SI" sz="1600" b="1" dirty="0"/>
              <a:t>Pohorsko površje je odlično za uveljavljanje turizma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sl-SI" sz="1600" b="1" dirty="0"/>
              <a:t>Znana športno  rekreacijska središča so: 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 err="1"/>
              <a:t>Bolfenk</a:t>
            </a:r>
            <a:r>
              <a:rPr lang="sl-SI" sz="1600" b="1" dirty="0"/>
              <a:t>, 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 err="1"/>
              <a:t>Bellevue</a:t>
            </a:r>
            <a:r>
              <a:rPr lang="sl-SI" sz="1600" b="1" dirty="0"/>
              <a:t>,  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/>
              <a:t>Trije Kralji, 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/>
              <a:t>Ribniška koča, 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/>
              <a:t>Kope, 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sl-SI" sz="1600" b="1" dirty="0">
                <a:solidFill>
                  <a:srgbClr val="FFFF00"/>
                </a:solidFill>
              </a:rPr>
              <a:t>Poleg tega pa ponuja tudi 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sl-SI" sz="1600" b="1" dirty="0">
                <a:solidFill>
                  <a:srgbClr val="FFFF00"/>
                </a:solidFill>
              </a:rPr>
              <a:t>      ogromno drugih stvari kot so: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>
                <a:solidFill>
                  <a:srgbClr val="FFFF00"/>
                </a:solidFill>
              </a:rPr>
              <a:t>Adrenalinski parki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>
                <a:solidFill>
                  <a:srgbClr val="FFFF00"/>
                </a:solidFill>
              </a:rPr>
              <a:t>Naravni parki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>
                <a:solidFill>
                  <a:srgbClr val="FFFF00"/>
                </a:solidFill>
              </a:rPr>
              <a:t>Planinske koče ter poti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>
                <a:solidFill>
                  <a:srgbClr val="FFFF00"/>
                </a:solidFill>
              </a:rPr>
              <a:t> Pohodništvo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/>
              <a:t>Jaha</a:t>
            </a:r>
            <a:r>
              <a:rPr lang="sl-SI" sz="1600" b="1" dirty="0">
                <a:solidFill>
                  <a:srgbClr val="FF0000"/>
                </a:solidFill>
              </a:rPr>
              <a:t>nje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/>
              <a:t>Smučanje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/>
              <a:t>jadralno padalstvo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sl-SI" sz="1600" b="1" dirty="0"/>
              <a:t>Gorsko kolesarjenje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On-screen Show (4:3)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Symbol</vt:lpstr>
      <vt:lpstr>Officeova tema</vt:lpstr>
      <vt:lpstr>PowerPoint Presentation</vt:lpstr>
      <vt:lpstr>Lega in delitev Pohorja</vt:lpstr>
      <vt:lpstr>Lega-Kozjak</vt:lpstr>
      <vt:lpstr>Naravne in kulturno zanimive znamenitosti - Kozjak</vt:lpstr>
      <vt:lpstr>Naravne in kulturno zanimive znamenitosti - Pohorje</vt:lpstr>
      <vt:lpstr>Vrhovi Pohorja</vt:lpstr>
      <vt:lpstr>Geološka sestava- Pohorje</vt:lpstr>
      <vt:lpstr>Podnebje - Pohorje</vt:lpstr>
      <vt:lpstr>Turizem - pohorje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2019-05-31T08:40:46Z</dcterms:created>
  <dcterms:modified xsi:type="dcterms:W3CDTF">2019-05-31T08:40:46Z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