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16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70B92D7-6DCC-4B3C-ABD9-725FBCA3033D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>
            <a:noAutofit/>
          </a:bodyPr>
          <a:lstStyle/>
          <a:p>
            <a:pPr marL="0" marR="0" lvl="0" indent="0" algn="l" rtl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sl-SI" sz="1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322A6C-202B-4069-924A-C7F67DE5F842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188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>
            <a:noAutofit/>
          </a:bodyPr>
          <a:lstStyle/>
          <a:p>
            <a:pPr marL="0" marR="0" lvl="0" indent="0" algn="r" rtl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sl-SI" sz="1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700B40-7342-460F-884A-FC5086D5336E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1">
            <a:noAutofit/>
          </a:bodyPr>
          <a:lstStyle/>
          <a:p>
            <a:pPr marL="0" marR="0" lvl="0" indent="0" algn="l" rtl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sl-SI" sz="1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44C252-2694-4FA7-835F-6BABD73578CF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188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1">
            <a:noAutofit/>
          </a:bodyPr>
          <a:lstStyle/>
          <a:p>
            <a:pPr marL="0" marR="0" lvl="0" indent="0" algn="r" rtl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fld id="{CF95E71D-EBF9-4B9B-961E-169DE9BDD291}" type="slidenum">
              <a:t>‹#›</a:t>
            </a:fld>
            <a:endParaRPr lang="sl-SI" sz="1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40748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577E80-D252-407F-B1F5-625D15F20C0B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lIns="90000" tIns="45000" rIns="90000" bIns="45000" anchor="ctr" anchorCtr="1" compatLnSpc="1">
            <a:noAutofit/>
          </a:bodyPr>
          <a:lstStyle/>
          <a:p>
            <a:pPr marL="0" marR="0" lvl="0" indent="0" algn="l" rtl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BDE7919B-901B-4659-98C4-13B4DC81C40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11798640" y="-11796840"/>
            <a:ext cx="11798280" cy="12492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4" name="Notes Placeholder 3">
            <a:extLst>
              <a:ext uri="{FF2B5EF4-FFF2-40B4-BE49-F238E27FC236}">
                <a16:creationId xmlns:a16="http://schemas.microsoft.com/office/drawing/2014/main" id="{DE73B746-543E-48F6-8F08-2D6493D8EE87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799" y="4343400"/>
            <a:ext cx="5484960" cy="41137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88787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0">
      <a:lnSpc>
        <a:spcPct val="100000"/>
      </a:lnSpc>
      <a:spcBef>
        <a:spcPts val="448"/>
      </a:spcBef>
      <a:spcAft>
        <a:spcPts val="0"/>
      </a:spcAft>
      <a:buNone/>
      <a:tabLst>
        <a:tab pos="0" algn="l"/>
        <a:tab pos="448919" algn="l"/>
        <a:tab pos="898199" algn="l"/>
        <a:tab pos="1347480" algn="l"/>
        <a:tab pos="1796760" algn="l"/>
        <a:tab pos="2246040" algn="l"/>
        <a:tab pos="2695320" algn="l"/>
        <a:tab pos="3144600" algn="l"/>
        <a:tab pos="3593880" algn="l"/>
        <a:tab pos="4043159" algn="l"/>
        <a:tab pos="4492440" algn="l"/>
        <a:tab pos="4941719" algn="l"/>
        <a:tab pos="5391000" algn="l"/>
        <a:tab pos="5840280" algn="l"/>
        <a:tab pos="6289560" algn="l"/>
        <a:tab pos="6738840" algn="l"/>
        <a:tab pos="7188120" algn="l"/>
        <a:tab pos="7637400" algn="l"/>
        <a:tab pos="8086679" algn="l"/>
        <a:tab pos="8535960" algn="l"/>
        <a:tab pos="8985240" algn="l"/>
      </a:tabLst>
      <a:defRPr lang="sl-SI" sz="1200" b="0" i="0" u="none" strike="noStrike" baseline="0">
        <a:ln>
          <a:noFill/>
        </a:ln>
        <a:solidFill>
          <a:srgbClr val="000000"/>
        </a:solidFill>
        <a:latin typeface="Times New Roman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63F1EE-4696-4D87-9372-3D594FAA65B8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8347DF-9F23-4548-A14E-6FC8A76F0C8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A3F696-E993-4DF2-B4A0-DF1F469A1995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62FF9D-BF9A-4D9E-8E5E-9B14145527E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11BE08-7417-4907-B7F9-FBC47F9D9AB7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1342C1-5E69-4581-A636-4DB9CC881A5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0849B4-C9F9-4263-AC8D-843AE4D01AB8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013501-A201-459A-BD08-6C4D5DB0276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1F41B8-F693-40D8-937F-5C66F6DF0B15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4CE7B9-3DCB-4A40-B100-878BE52DB42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5CB07B3-1F69-4C84-AFC7-E8E4877E962F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D108F6-6EC6-4E15-84DB-AF7ED880E05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AFF5C4-60C0-4C5E-A2C7-42D2C58B13E2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5FA782-0DDC-47D0-AB56-B19F3CD160E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1B784F-7166-400A-B3EA-0F07F7BB0D24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A69799-705F-4873-BDBA-75AB7147425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F37CE0-743B-4B28-83E0-9CA4D497B2C7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E6A363-0E0B-4156-80FE-E9E8A87C1E3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12F06C-A899-4472-81DC-CA2E1DE156B5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907539-6836-473D-87AF-64D6403F69F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E31825-1250-4B4A-90D1-E45B6B4C3A9C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878A47-D2BF-4157-B712-3E624FA3764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FF0C59-928C-401C-ADBC-8BE81D811C15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EEF537-14BE-4F78-A550-8AA571D4D14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E6EA41-6E29-4016-835B-9ABA13A7C477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660167-26E2-407A-972E-AEA7CCD07E7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5C9A578-7DC4-489F-9E31-2FF3420CC3A1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29ABA8-CFD2-403F-8675-4A4B8159123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3229010-6CBE-41D8-A533-1607E9FEAA4D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391E93-6C82-404A-93A4-31CE331CB3F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DB8B98-C860-419A-B731-2615F53509B1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49C18A-4F97-41EE-A052-3199372223A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B74A304-664D-4B4E-B085-21D3E3192227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98173F-9D90-483D-9401-0D961479368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2A018A3-EED3-4B8C-81D3-F30B382C58D9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C2F2CB-6517-4D2A-A8D3-B2ECEC5072F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5E6205C-7BB5-4116-8112-F0901FEEA850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69B97C-8102-4EF0-ACF4-59073AF870D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7D5A2E-3080-4EE7-AA2F-7B279CC407FB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D74B4F-AD1B-432A-89CC-D8E823373D1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C1130F-8A79-4FEB-AC9D-D772A2843DBA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DF0185-0D4E-45CD-B44F-6DB3D158DAD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C326C5-2DD0-467E-B3C5-30F2DF4DCC8F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146671-7DD3-44ED-BC56-C58D6E7E9F4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10E8A8A-EBBF-4962-9BBB-31CBD20BAD3E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7F41C2-974F-47BD-BD05-B8BF026DFF1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F9C6FC-371D-405A-A948-8BD20B6908A7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5169E7-57F7-47DA-A627-22CF5A15C52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F793D1-B865-4F7B-81EE-9D26FEA4D3D5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64F735-6400-4D0B-9580-8C8F4D108D4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FD388E8-37E7-4686-9F3D-1094DB8B4664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4D8C2C-51A4-4904-8505-770EC28C655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97E88D-3010-4BE0-B1D2-17801492BE93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5986D4-3A14-4170-9D1E-8BC265547D2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06569E4-59F1-4F81-A9BB-A3A98C0B133C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1EE579-D8BB-4109-A929-9104D1285FB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0DDA02E-794B-4A29-A840-FD9057DAC616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824C69-4FB3-4C94-B589-F5357906080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C835B6-7D9A-4203-A24F-780D850DC32E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C325CA-D137-4BCB-BAE3-13382C1ABE0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43FE3C-F465-4C33-BAB2-7F53511E2906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A6D7CB-526D-4D54-9FAA-DD4C6B32B63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1B9B1F-BE2D-4591-8898-0184DFF25665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157FE1-1353-4239-8B8D-E3D3F62E614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2E59B65-5138-430F-8915-D56B296EAA16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DE7142-941C-4BF4-BD10-6095DB02D69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8CEC2B-E7F9-4591-8266-43EC4C3C6135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9395E2-517E-423E-8E34-CA1C6A7ADEA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51813DD-0282-496F-9186-1962FC7CA55F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76C1AF-6698-4D06-9782-3E917CB9B17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F4EA2E-FB23-49C8-B34B-5A95A750E630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06FF24-DF33-4246-8109-228F70B161E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12BF7A-382D-4837-9F05-1250B729C770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BD0BB8-5215-4194-AB73-C5D7FF74BE9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064D9C-8DE0-40B5-979B-85078D9F8602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3FA3D8-22F8-423B-B348-E9ADC34A07F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3B271D-A718-476C-A31F-F9D9616F2BA7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2C58B2-9DC3-47E8-97D4-D48E8A5CFA9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F2F995-65D0-459F-9F2E-14A8DED5D4D6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FF5654-1F70-4C65-94C8-682B90958BB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D8A2B-8282-4B35-B36F-7E15FE388F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1370AF-B18D-4BB3-833B-188EFDCEE0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19CB0-1399-4BE1-B30D-623C58201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83C489-FC84-4DA5-8BA3-9C0142027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E735E-26F5-4C38-959D-4CB889C9E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6346093-7978-42E1-8796-363DD5D136A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311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52148-40CC-4079-A4B4-A5F3B3FC4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63B8B4-5E0C-473C-BA2F-D711C172F9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1DE68-84EE-4EFF-96BF-66989B4F7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D0F47-AB50-4841-AF76-142A42D56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827E9F-7901-4ECF-9909-652A44901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B00BC10-EBA8-4041-818D-15A54DF2683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1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40E64D-E806-4512-AFD4-F1A0521D44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496888"/>
            <a:ext cx="1941513" cy="5597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67A219-0831-40DE-9048-8438D27C1F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496888"/>
            <a:ext cx="5676900" cy="5597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9823C-B89E-46CD-82F5-1BF19FFE7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A4E14-4CF1-46E8-926D-C199F4FCC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4B40E-F5BD-4667-B52B-DE1A3CEDD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29F1C93-256A-478E-8AF1-760BFB0FD36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684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3FFBD-1B00-4FBF-B5FA-E4E5C1F71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78984-6E32-4C0B-97BE-AC1A1E679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7A159-8827-471D-BF47-D1A58D1BA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5EC68-D092-43FA-9A31-0777D4EB1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5C84F-3BD6-430A-A06D-2E15E78FA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8711D5E-B281-47BA-B3E6-341E8152BC8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842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6806D-E2E9-4475-9F67-7FECEC848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39A355-BA53-4F44-8DDD-8D236036F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998BF-5A0D-4099-B25C-287836164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2CDE9-0816-4F48-860E-317E480FB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0CFD9-0C77-42DC-9E8F-3D134AC46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9F84C2F-C564-4500-9A94-1BB8668D486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694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7CAB7-AFB1-42CA-8513-0F36D44D8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18A89-5EC0-4B7E-BB62-ADF1B252FB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287347-9177-416E-BEB5-A51725A11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C73332-E4CA-4F51-854E-591CE7CCB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B92CD1-93D4-491E-8F81-2EC0C5011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713142-BDC6-4FA7-BC1C-22908914E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97B37C1-7D7D-4AC9-B3A3-C5DFD16A06A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071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4EDC0-143A-46D7-9B8A-DED86E75E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484E9F-7EF8-44DF-B802-E52353A4D7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7EF376-10FA-4A09-9D29-DCF23CE52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B77D96-D040-4F17-A206-878E4E1818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3ACAAA-B6CC-48ED-8EA5-3A73FEE95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BDCE8A-1EE6-4937-B5B9-85E7300B1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533F49-9D18-4BAB-BC61-8438AD442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A36B21-0901-4691-B7A4-F6281EFFC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AEE834F-4D55-49DA-85E5-7057D47EC3B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817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B1ABB-E108-4422-9872-F2423905B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DFBC33-2F0E-4934-937D-9D84837E4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AD170B-1A8B-484B-9496-CBDBA445E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48AABD-B37D-40BB-81F2-4A95E3B3C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24AEAFF-CB4E-4D20-AAB0-494C810230F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784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94E927-310A-4CB2-8BBD-EC4A88FD2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17F24F-2BB9-4701-BC70-6B921CD68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5F261-64D5-4089-BB28-707C37260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D45166A-2A61-4217-9F69-33101BDD651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41902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29218-8655-4BEB-B407-B873D81E2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9E7D2-5044-4F89-963F-690ED8BEE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74A8AE-9118-41B4-9638-74EECF3A6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B85EE8-76D9-4B61-98C7-021D92D62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0F1C1E-F0F1-47F8-B4B8-5BC92BA58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8C0A88-854E-481E-9BA0-5F9300AF8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6F843AC-7292-41C6-BC8C-39D01299F52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622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BFE1F-4E11-47F0-A20A-4B528768F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4E624F-CAE2-498D-936B-07684F5C26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384215-6345-4F2B-9FF5-6349BB55DC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1EE36-B432-4512-88FC-17074784B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9E83BE-D517-4D65-9093-6A30D3DE2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A09F0E-4B25-4AFA-A6DF-EDDE68682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EE84CC-B003-48A2-8ACA-E0A193FC51A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894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0CD28F-DF2A-42E8-97A1-7064682389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799" y="496800"/>
            <a:ext cx="7770959" cy="1366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/>
          <a:p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F1DEF5-7090-435D-AA81-DD3A8A5D970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799" y="1981080"/>
            <a:ext cx="7770959" cy="41137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F5771-6257-45C6-BCEA-0CF75971BB7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685440" y="6248160"/>
            <a:ext cx="1903320" cy="455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6800" rIns="90000" bIns="46800" anchor="t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en-GB" sz="1400" b="0" i="0" u="none" strike="noStrike" baseline="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Lucida Sans Unicode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ADFB9-3E11-499F-905E-B6DA4BE42288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3720" y="6248160"/>
            <a:ext cx="2894040" cy="455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6800" rIns="90000" bIns="46800" anchor="t" anchorCtr="0">
            <a:noAutofit/>
          </a:bodyPr>
          <a:lstStyle>
            <a:lvl1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en-GB" sz="1400" b="0" i="0" u="none" strike="noStrike" baseline="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Lucida Sans Unicode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66099-0110-42D5-A54A-C7075A47813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3080" y="6248160"/>
            <a:ext cx="1903680" cy="455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6800" rIns="90000" bIns="46800" anchor="t" anchorCtr="0">
            <a:noAutofit/>
          </a:bodyPr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en-GB" sz="1400" b="0" i="0" u="none" strike="noStrike" baseline="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Lucida Sans Unicode" pitchFamily="2"/>
              </a:defRPr>
            </a:lvl1pPr>
          </a:lstStyle>
          <a:p>
            <a:pPr lvl="0"/>
            <a:fld id="{2BF3802C-AD50-4F29-9F6D-203F0E590074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indent="0" algn="ctr" rtl="0" hangingPunct="1">
        <a:lnSpc>
          <a:spcPct val="95000"/>
        </a:lnSpc>
        <a:spcBef>
          <a:spcPts val="0"/>
        </a:spcBef>
        <a:spcAft>
          <a:spcPts val="0"/>
        </a:spcAft>
        <a:buNone/>
        <a:tabLst>
          <a:tab pos="0" algn="l"/>
          <a:tab pos="448919" algn="l"/>
          <a:tab pos="898199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59" algn="l"/>
          <a:tab pos="4492440" algn="l"/>
          <a:tab pos="4941719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79" algn="l"/>
          <a:tab pos="8535960" algn="l"/>
          <a:tab pos="8985240" algn="l"/>
        </a:tabLst>
        <a:defRPr lang="sl-SI" sz="4400" b="0" i="0" u="none" strike="noStrike" baseline="0">
          <a:ln>
            <a:noFill/>
          </a:ln>
          <a:solidFill>
            <a:srgbClr val="000000"/>
          </a:solidFill>
          <a:latin typeface="Times New Roman" pitchFamily="18"/>
          <a:cs typeface="Lucida Sans Unicode" pitchFamily="2"/>
        </a:defRPr>
      </a:lvl1pPr>
    </p:titleStyle>
    <p:bodyStyle>
      <a:lvl1pPr marL="341280" marR="0" indent="0" algn="l" rtl="0" hangingPunct="1">
        <a:lnSpc>
          <a:spcPct val="95000"/>
        </a:lnSpc>
        <a:spcBef>
          <a:spcPts val="799"/>
        </a:spcBef>
        <a:spcAft>
          <a:spcPts val="0"/>
        </a:spcAft>
        <a:tabLst>
          <a:tab pos="448920" algn="l"/>
          <a:tab pos="898200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60" algn="l"/>
          <a:tab pos="4492439" algn="l"/>
          <a:tab pos="4941720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80" algn="l"/>
          <a:tab pos="8535599" algn="l"/>
          <a:tab pos="8984880" algn="l"/>
        </a:tabLst>
        <a:defRPr lang="sl-SI" sz="3200" b="0" i="0" u="none" strike="noStrike" baseline="0">
          <a:ln>
            <a:noFill/>
          </a:ln>
          <a:solidFill>
            <a:srgbClr val="000000"/>
          </a:solidFill>
          <a:latin typeface="Times New Roman" pitchFamily="18"/>
          <a:cs typeface="Lucida Sans Unicode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png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4AE05-CC6E-491A-9CCD-CFD0E22B37F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5799" y="2285640"/>
            <a:ext cx="7772400" cy="1143360"/>
          </a:xfrm>
        </p:spPr>
        <p:txBody>
          <a:bodyPr wrap="none" lIns="90000" tIns="46800" rIns="90000" bIns="46800" anchorCtr="0">
            <a:spAutoFit/>
          </a:bodyPr>
          <a:lstStyle/>
          <a:p>
            <a:pPr lvl="0">
              <a:lnSpc>
                <a:spcPct val="100000"/>
              </a:lnSpc>
            </a:pPr>
            <a:r>
              <a:rPr lang="en-GB">
                <a:latin typeface="Comic Sans MS" pitchFamily="66"/>
              </a:rPr>
              <a:t>POLARNA OBMOČJA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C15F7A-66FB-48B3-A8F9-773AB18A7A4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419403" y="3886200"/>
            <a:ext cx="305190" cy="1181991"/>
          </a:xfrm>
        </p:spPr>
        <p:txBody>
          <a:bodyPr wrap="none" lIns="90000" tIns="46800" rIns="90000" bIns="46800" anchor="t" anchorCtr="0">
            <a:spAutoFit/>
          </a:bodyPr>
          <a:lstStyle/>
          <a:p>
            <a:pPr marL="0" lvl="0" algn="ctr">
              <a:lnSpc>
                <a:spcPct val="100000"/>
              </a:lnSpc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l-SI">
                <a:latin typeface="Comic Sans MS" pitchFamily="66"/>
              </a:rPr>
              <a:t> </a:t>
            </a:r>
            <a:endParaRPr lang="en-GB" dirty="0">
              <a:latin typeface="Comic Sans MS" pitchFamily="66"/>
            </a:endParaRPr>
          </a:p>
          <a:p>
            <a:pPr marL="0" lvl="0" algn="ctr">
              <a:lnSpc>
                <a:spcPct val="100000"/>
              </a:lnSpc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l-SI" dirty="0">
                <a:latin typeface="Comic Sans MS" pitchFamily="66"/>
              </a:rPr>
              <a:t> </a:t>
            </a:r>
            <a:endParaRPr lang="en-GB" dirty="0">
              <a:latin typeface="Comic Sans MS" pitchFamily="66"/>
            </a:endParaRPr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704DC-B8E5-4797-8642-E9493CFCA8D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5799" y="609120"/>
            <a:ext cx="7772400" cy="1143360"/>
          </a:xfrm>
        </p:spPr>
        <p:txBody>
          <a:bodyPr wrap="none" lIns="90000" tIns="46800" rIns="90000" bIns="46800" anchorCtr="0">
            <a:spAutoFit/>
          </a:bodyPr>
          <a:lstStyle/>
          <a:p>
            <a:pPr lvl="0">
              <a:lnSpc>
                <a:spcPct val="100000"/>
              </a:lnSpc>
            </a:pPr>
            <a:r>
              <a:rPr lang="en-GB">
                <a:latin typeface="Comic Sans MS" pitchFamily="66"/>
              </a:rPr>
              <a:t>POLEDENITEV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118819-9887-4461-B368-BA80BF0147B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5440" y="1981080"/>
            <a:ext cx="3809880" cy="4193279"/>
          </a:xfrm>
        </p:spPr>
        <p:txBody>
          <a:bodyPr wrap="none" lIns="90000" tIns="46800" rIns="90000" bIns="46800" anchor="t" anchorCtr="0">
            <a:spAutoFit/>
          </a:bodyPr>
          <a:lstStyle/>
          <a:p>
            <a:pPr lvl="0" indent="-341280">
              <a:lnSpc>
                <a:spcPct val="100000"/>
              </a:lnSpc>
              <a:spcBef>
                <a:spcPts val="598"/>
              </a:spcBef>
              <a:buClr>
                <a:srgbClr val="000000"/>
              </a:buClr>
              <a:buSzPct val="100000"/>
              <a:buFont typeface="Comic Sans MS" pitchFamily="66"/>
              <a:buChar char="•"/>
            </a:pPr>
            <a:r>
              <a:rPr lang="en-GB" sz="2400">
                <a:latin typeface="Comic Sans MS" pitchFamily="66"/>
              </a:rPr>
              <a:t>Severno ledeno morje je pokrito z debelo plastjo leda – ledenimi ploščami, ki so debele nekaj metrov,</a:t>
            </a:r>
          </a:p>
          <a:p>
            <a:pPr lvl="0" indent="-341280">
              <a:lnSpc>
                <a:spcPct val="100000"/>
              </a:lnSpc>
              <a:spcBef>
                <a:spcPts val="598"/>
              </a:spcBef>
              <a:buClr>
                <a:srgbClr val="000000"/>
              </a:buClr>
              <a:buSzPct val="100000"/>
              <a:buFont typeface="Comic Sans MS" pitchFamily="66"/>
              <a:buChar char="•"/>
            </a:pPr>
            <a:r>
              <a:rPr lang="en-GB" sz="2400">
                <a:latin typeface="Comic Sans MS" pitchFamily="66"/>
              </a:rPr>
              <a:t>Plovbo po severnem morju omogočajo ladje posebne konstrukcije - LEDOLOMILCI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986C11-BABA-426F-9AF4-BDD37FE8BBB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648320" y="2787480"/>
            <a:ext cx="3809880" cy="2500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0B8B6-0885-462F-8953-7412296B91C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5799" y="609120"/>
            <a:ext cx="7772400" cy="1143360"/>
          </a:xfrm>
        </p:spPr>
        <p:txBody>
          <a:bodyPr wrap="none" lIns="90000" tIns="46800" rIns="90000" bIns="46800" anchorCtr="0">
            <a:spAutoFit/>
          </a:bodyPr>
          <a:lstStyle/>
          <a:p>
            <a:pPr lvl="0">
              <a:lnSpc>
                <a:spcPct val="100000"/>
              </a:lnSpc>
            </a:pPr>
            <a:r>
              <a:rPr lang="en-GB">
                <a:latin typeface="Comic Sans MS" pitchFamily="66"/>
              </a:rPr>
              <a:t>PODNEBJE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C1431-8C15-41AA-A590-C1823C06E3F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5440" y="1981080"/>
            <a:ext cx="3809880" cy="4115159"/>
          </a:xfrm>
        </p:spPr>
        <p:txBody>
          <a:bodyPr wrap="none" lIns="90000" tIns="46800" rIns="90000" bIns="46800" anchor="t" anchorCtr="0">
            <a:spAutoFit/>
          </a:bodyPr>
          <a:lstStyle/>
          <a:p>
            <a:pPr lvl="0" indent="-341280">
              <a:lnSpc>
                <a:spcPct val="100000"/>
              </a:lnSpc>
              <a:spcBef>
                <a:spcPts val="598"/>
              </a:spcBef>
              <a:buClr>
                <a:srgbClr val="000000"/>
              </a:buClr>
              <a:buSzPct val="100000"/>
              <a:buFont typeface="Comic Sans MS" pitchFamily="66"/>
              <a:buChar char="•"/>
            </a:pPr>
            <a:r>
              <a:rPr lang="en-GB" sz="2400">
                <a:latin typeface="Comic Sans MS" pitchFamily="66"/>
              </a:rPr>
              <a:t>Ločimo dva podnebna tipa:</a:t>
            </a:r>
          </a:p>
          <a:p>
            <a:pPr lvl="0" indent="-341280">
              <a:lnSpc>
                <a:spcPct val="100000"/>
              </a:lnSpc>
              <a:spcBef>
                <a:spcPts val="598"/>
              </a:spcBef>
            </a:pPr>
            <a:r>
              <a:rPr lang="en-GB" sz="2400">
                <a:latin typeface="Comic Sans MS" pitchFamily="66"/>
              </a:rPr>
              <a:t>-tundrsko,</a:t>
            </a:r>
          </a:p>
          <a:p>
            <a:pPr lvl="0" indent="-341280">
              <a:lnSpc>
                <a:spcPct val="100000"/>
              </a:lnSpc>
              <a:spcBef>
                <a:spcPts val="598"/>
              </a:spcBef>
            </a:pPr>
            <a:r>
              <a:rPr lang="en-GB" sz="2400">
                <a:latin typeface="Comic Sans MS" pitchFamily="66"/>
              </a:rPr>
              <a:t>-polarno</a:t>
            </a:r>
          </a:p>
          <a:p>
            <a:pPr lvl="0" indent="-341280">
              <a:lnSpc>
                <a:spcPct val="100000"/>
              </a:lnSpc>
              <a:spcBef>
                <a:spcPts val="598"/>
              </a:spcBef>
              <a:buClr>
                <a:srgbClr val="000000"/>
              </a:buClr>
              <a:buSzPct val="100000"/>
              <a:buFont typeface="Comic Sans MS" pitchFamily="66"/>
              <a:buChar char="•"/>
            </a:pPr>
            <a:r>
              <a:rPr lang="en-GB" sz="2400">
                <a:latin typeface="Comic Sans MS" pitchFamily="66"/>
              </a:rPr>
              <a:t>Poleti se kopno lahko segreje do 15°, v času zime pa so temperature globoko pod nič,</a:t>
            </a:r>
          </a:p>
          <a:p>
            <a:pPr lvl="0" indent="-341280">
              <a:lnSpc>
                <a:spcPct val="100000"/>
              </a:lnSpc>
              <a:spcBef>
                <a:spcPts val="598"/>
              </a:spcBef>
              <a:buClr>
                <a:srgbClr val="000000"/>
              </a:buClr>
              <a:buSzPct val="100000"/>
              <a:buFont typeface="Comic Sans MS" pitchFamily="66"/>
              <a:buChar char="•"/>
            </a:pPr>
            <a:r>
              <a:rPr lang="en-GB" sz="2400">
                <a:latin typeface="Comic Sans MS" pitchFamily="66"/>
              </a:rPr>
              <a:t>Močni vetrovi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133EBC-2DB5-4B59-A260-B2BE27C76CB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419720" y="2286000"/>
            <a:ext cx="441936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EAB74-2573-4C6F-A08E-E54545D9703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5799" y="609120"/>
            <a:ext cx="7772400" cy="1143360"/>
          </a:xfrm>
        </p:spPr>
        <p:txBody>
          <a:bodyPr wrap="none" lIns="90000" tIns="46800" rIns="90000" bIns="46800" anchorCtr="0">
            <a:spAutoFit/>
          </a:bodyPr>
          <a:lstStyle/>
          <a:p>
            <a:pPr lvl="0">
              <a:lnSpc>
                <a:spcPct val="100000"/>
              </a:lnSpc>
            </a:pPr>
            <a:r>
              <a:rPr lang="en-GB">
                <a:latin typeface="Comic Sans MS" pitchFamily="66"/>
              </a:rPr>
              <a:t>RASTLINSTVO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7C30D4-43B7-48A6-9901-76F09E4C6C5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5799" y="1981080"/>
            <a:ext cx="6858000" cy="4115159"/>
          </a:xfrm>
        </p:spPr>
        <p:txBody>
          <a:bodyPr wrap="none" lIns="90000" tIns="46800" rIns="90000" bIns="46800" anchor="t" anchorCtr="0">
            <a:spAutoFit/>
          </a:bodyPr>
          <a:lstStyle/>
          <a:p>
            <a:pPr lvl="0" indent="-341280">
              <a:lnSpc>
                <a:spcPct val="100000"/>
              </a:lnSpc>
              <a:buClr>
                <a:srgbClr val="000000"/>
              </a:buClr>
              <a:buSzPct val="100000"/>
              <a:buFont typeface="Comic Sans MS" pitchFamily="66"/>
              <a:buChar char="•"/>
            </a:pPr>
            <a:r>
              <a:rPr lang="en-GB">
                <a:latin typeface="Comic Sans MS" pitchFamily="66"/>
              </a:rPr>
              <a:t>Razvilo se je v tundri,</a:t>
            </a:r>
          </a:p>
          <a:p>
            <a:pPr lvl="0" indent="-341280">
              <a:lnSpc>
                <a:spcPct val="100000"/>
              </a:lnSpc>
              <a:buClr>
                <a:srgbClr val="000000"/>
              </a:buClr>
              <a:buSzPct val="100000"/>
              <a:buFont typeface="Comic Sans MS" pitchFamily="66"/>
              <a:buChar char="•"/>
            </a:pPr>
            <a:r>
              <a:rPr lang="en-GB">
                <a:latin typeface="Comic Sans MS" pitchFamily="66"/>
              </a:rPr>
              <a:t>Rastejo močvirne rastline: mahovi, lišaji, travniško rastlinje, nekatere cvetlice in pritlikavo grmičevje</a:t>
            </a:r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CD0E1-351B-4B50-985E-1158ECB4DA2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5799" y="609120"/>
            <a:ext cx="7772400" cy="1143360"/>
          </a:xfrm>
        </p:spPr>
        <p:txBody>
          <a:bodyPr wrap="none" lIns="90000" tIns="46800" rIns="90000" bIns="46800" anchorCtr="0">
            <a:spAutoFit/>
          </a:bodyPr>
          <a:lstStyle/>
          <a:p>
            <a:pPr lvl="0">
              <a:lnSpc>
                <a:spcPct val="100000"/>
              </a:lnSpc>
            </a:pPr>
            <a:r>
              <a:rPr lang="en-GB">
                <a:latin typeface="Comic Sans MS" pitchFamily="66"/>
              </a:rPr>
              <a:t>ŽIVALSTVO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BF2A8A-4387-4166-85F2-80A4CB15C74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5440" y="1981080"/>
            <a:ext cx="3809880" cy="5478840"/>
          </a:xfrm>
        </p:spPr>
        <p:txBody>
          <a:bodyPr wrap="none" lIns="90000" tIns="46800" rIns="90000" bIns="46800" anchor="t" anchorCtr="0">
            <a:spAutoFit/>
          </a:bodyPr>
          <a:lstStyle/>
          <a:p>
            <a:pPr lvl="0" indent="-341280">
              <a:lnSpc>
                <a:spcPct val="100000"/>
              </a:lnSpc>
              <a:spcBef>
                <a:spcPts val="697"/>
              </a:spcBef>
              <a:buClr>
                <a:srgbClr val="000000"/>
              </a:buClr>
              <a:buSzPct val="100000"/>
              <a:buFont typeface="Comic Sans MS" pitchFamily="66"/>
              <a:buChar char="•"/>
            </a:pPr>
            <a:r>
              <a:rPr lang="en-GB" sz="2800">
                <a:latin typeface="Comic Sans MS" pitchFamily="66"/>
              </a:rPr>
              <a:t>Najznačilnejši predstavniki so: polarna lisica, severni medved, muškatno govedo in mnoge vrste ptic,</a:t>
            </a:r>
          </a:p>
          <a:p>
            <a:pPr lvl="0" indent="-341280">
              <a:lnSpc>
                <a:spcPct val="100000"/>
              </a:lnSpc>
              <a:spcBef>
                <a:spcPts val="697"/>
              </a:spcBef>
            </a:pPr>
            <a:r>
              <a:rPr lang="en-GB" sz="2800">
                <a:latin typeface="Comic Sans MS" pitchFamily="66"/>
              </a:rPr>
              <a:t>-Morski predstavniki so : ribe, tjulni, kiti, ter drugi</a:t>
            </a:r>
          </a:p>
          <a:p>
            <a:pPr lvl="0" indent="-341280">
              <a:lnSpc>
                <a:spcPct val="100000"/>
              </a:lnSpc>
              <a:spcBef>
                <a:spcPts val="697"/>
              </a:spcBef>
            </a:pPr>
            <a:endParaRPr lang="en-GB" sz="2800">
              <a:latin typeface="Comic Sans MS" pitchFamily="66"/>
            </a:endParaRPr>
          </a:p>
          <a:p>
            <a:pPr lvl="0" indent="-341280">
              <a:lnSpc>
                <a:spcPct val="100000"/>
              </a:lnSpc>
              <a:spcBef>
                <a:spcPts val="697"/>
              </a:spcBef>
            </a:pPr>
            <a:endParaRPr lang="en-GB" sz="2800">
              <a:latin typeface="Comic Sans MS" pitchFamily="66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4EED93-24E2-455C-AAC7-092FFF8C993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419720" y="1981080"/>
            <a:ext cx="441936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5F3E4-B566-4A02-A4D9-E0248C50A59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5799" y="609120"/>
            <a:ext cx="7772400" cy="1143360"/>
          </a:xfrm>
        </p:spPr>
        <p:txBody>
          <a:bodyPr wrap="none" lIns="90000" tIns="46800" rIns="90000" bIns="46800" anchorCtr="0">
            <a:spAutoFit/>
          </a:bodyPr>
          <a:lstStyle/>
          <a:p>
            <a:pPr lvl="0">
              <a:lnSpc>
                <a:spcPct val="100000"/>
              </a:lnSpc>
            </a:pPr>
            <a:r>
              <a:rPr lang="en-GB">
                <a:latin typeface="Comic Sans MS" pitchFamily="66"/>
              </a:rPr>
              <a:t>ARKTIČNA LJUDSTVA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0F5109-BA85-4646-8AFD-E3DC0F8AE5D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5440" y="1981080"/>
            <a:ext cx="3809880" cy="4115159"/>
          </a:xfrm>
        </p:spPr>
        <p:txBody>
          <a:bodyPr wrap="none" lIns="90000" tIns="46800" rIns="90000" bIns="46800" anchor="t" anchorCtr="0">
            <a:spAutoFit/>
          </a:bodyPr>
          <a:lstStyle/>
          <a:p>
            <a:pPr lvl="0" indent="-341280">
              <a:lnSpc>
                <a:spcPct val="100000"/>
              </a:lnSpc>
              <a:spcBef>
                <a:spcPts val="697"/>
              </a:spcBef>
              <a:buClr>
                <a:srgbClr val="000000"/>
              </a:buClr>
              <a:buSzPct val="100000"/>
              <a:buFont typeface="Comic Sans MS" pitchFamily="66"/>
              <a:buChar char="•"/>
            </a:pPr>
            <a:r>
              <a:rPr lang="en-GB" sz="2800">
                <a:latin typeface="Comic Sans MS" pitchFamily="66"/>
              </a:rPr>
              <a:t>Ukvarjajo se z živinorejo, lovom ter ribolovom,</a:t>
            </a:r>
          </a:p>
          <a:p>
            <a:pPr lvl="0" indent="-341280">
              <a:lnSpc>
                <a:spcPct val="100000"/>
              </a:lnSpc>
              <a:spcBef>
                <a:spcPts val="697"/>
              </a:spcBef>
              <a:buClr>
                <a:srgbClr val="000000"/>
              </a:buClr>
              <a:buSzPct val="100000"/>
              <a:buFont typeface="Comic Sans MS" pitchFamily="66"/>
              <a:buChar char="•"/>
            </a:pPr>
            <a:r>
              <a:rPr lang="en-GB" sz="2800">
                <a:latin typeface="Comic Sans MS" pitchFamily="66"/>
              </a:rPr>
              <a:t>Laponci,</a:t>
            </a:r>
          </a:p>
          <a:p>
            <a:pPr lvl="0" indent="-341280">
              <a:lnSpc>
                <a:spcPct val="100000"/>
              </a:lnSpc>
              <a:spcBef>
                <a:spcPts val="697"/>
              </a:spcBef>
              <a:buClr>
                <a:srgbClr val="000000"/>
              </a:buClr>
              <a:buSzPct val="100000"/>
              <a:buFont typeface="Comic Sans MS" pitchFamily="66"/>
              <a:buChar char="•"/>
            </a:pPr>
            <a:r>
              <a:rPr lang="en-GB" sz="2800">
                <a:latin typeface="Comic Sans MS" pitchFamily="66"/>
              </a:rPr>
              <a:t>Inuiti ali Eskimi,</a:t>
            </a:r>
          </a:p>
          <a:p>
            <a:pPr lvl="0" indent="-341280">
              <a:lnSpc>
                <a:spcPct val="100000"/>
              </a:lnSpc>
              <a:spcBef>
                <a:spcPts val="697"/>
              </a:spcBef>
              <a:buClr>
                <a:srgbClr val="000000"/>
              </a:buClr>
              <a:buSzPct val="100000"/>
              <a:buFont typeface="Comic Sans MS" pitchFamily="66"/>
              <a:buChar char="•"/>
            </a:pPr>
            <a:r>
              <a:rPr lang="en-GB" sz="2800">
                <a:latin typeface="Comic Sans MS" pitchFamily="66"/>
              </a:rPr>
              <a:t>Čukči,</a:t>
            </a:r>
          </a:p>
          <a:p>
            <a:pPr lvl="0" indent="-341280">
              <a:lnSpc>
                <a:spcPct val="100000"/>
              </a:lnSpc>
              <a:spcBef>
                <a:spcPts val="697"/>
              </a:spcBef>
              <a:buClr>
                <a:srgbClr val="000000"/>
              </a:buClr>
              <a:buSzPct val="100000"/>
              <a:buFont typeface="Comic Sans MS" pitchFamily="66"/>
              <a:buChar char="•"/>
            </a:pPr>
            <a:r>
              <a:rPr lang="en-GB" sz="2800">
                <a:latin typeface="Comic Sans MS" pitchFamily="66"/>
              </a:rPr>
              <a:t>Aleuti,</a:t>
            </a:r>
          </a:p>
          <a:p>
            <a:pPr lvl="0" indent="-341280">
              <a:lnSpc>
                <a:spcPct val="100000"/>
              </a:lnSpc>
              <a:spcBef>
                <a:spcPts val="697"/>
              </a:spcBef>
              <a:buClr>
                <a:srgbClr val="000000"/>
              </a:buClr>
              <a:buSzPct val="100000"/>
              <a:buFont typeface="Comic Sans MS" pitchFamily="66"/>
              <a:buChar char="•"/>
            </a:pPr>
            <a:r>
              <a:rPr lang="en-GB" sz="2800">
                <a:latin typeface="Comic Sans MS" pitchFamily="66"/>
              </a:rPr>
              <a:t>Japiki , in ostali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9CFFB3-DE10-4FBE-A161-C2DF475E333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56200" y="1981080"/>
            <a:ext cx="299232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C1FBD-ED3C-45FE-BDBC-A9D1EEE40F5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5799" y="609120"/>
            <a:ext cx="7772400" cy="1143360"/>
          </a:xfrm>
        </p:spPr>
        <p:txBody>
          <a:bodyPr wrap="none" lIns="90000" tIns="46800" rIns="90000" bIns="46800" anchorCtr="0">
            <a:spAutoFit/>
          </a:bodyPr>
          <a:lstStyle/>
          <a:p>
            <a:pPr lvl="0">
              <a:lnSpc>
                <a:spcPct val="100000"/>
              </a:lnSpc>
            </a:pPr>
            <a:r>
              <a:rPr lang="en-GB">
                <a:latin typeface="Comic Sans MS" pitchFamily="66"/>
              </a:rPr>
              <a:t>GOSPODARSTVO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F02915-E86A-4306-8FEE-C66A13EC184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9480" y="1981080"/>
            <a:ext cx="7772400" cy="4115159"/>
          </a:xfrm>
        </p:spPr>
        <p:txBody>
          <a:bodyPr wrap="none" lIns="90000" tIns="46800" rIns="90000" bIns="46800" anchor="t" anchorCtr="0">
            <a:spAutoFit/>
          </a:bodyPr>
          <a:lstStyle/>
          <a:p>
            <a:pPr lvl="0" indent="-341280">
              <a:lnSpc>
                <a:spcPct val="100000"/>
              </a:lnSpc>
              <a:buClr>
                <a:srgbClr val="000000"/>
              </a:buClr>
              <a:buSzPct val="100000"/>
              <a:buFont typeface="Comic Sans MS" pitchFamily="66"/>
              <a:buChar char="•"/>
            </a:pPr>
            <a:r>
              <a:rPr lang="en-GB">
                <a:latin typeface="Comic Sans MS" pitchFamily="66"/>
              </a:rPr>
              <a:t>Arktika ima veliko naravnih bogastev:</a:t>
            </a:r>
          </a:p>
          <a:p>
            <a:pPr lvl="0" indent="-341280">
              <a:lnSpc>
                <a:spcPct val="100000"/>
              </a:lnSpc>
              <a:buClr>
                <a:srgbClr val="000000"/>
              </a:buClr>
              <a:buSzPct val="100000"/>
              <a:buFont typeface="Comic Sans MS" pitchFamily="66"/>
              <a:buChar char="•"/>
            </a:pPr>
            <a:r>
              <a:rPr lang="en-GB">
                <a:latin typeface="Comic Sans MS" pitchFamily="66"/>
              </a:rPr>
              <a:t>Nahajališča nafte,</a:t>
            </a:r>
          </a:p>
          <a:p>
            <a:pPr lvl="0" indent="-341280">
              <a:lnSpc>
                <a:spcPct val="100000"/>
              </a:lnSpc>
              <a:buClr>
                <a:srgbClr val="000000"/>
              </a:buClr>
              <a:buSzPct val="100000"/>
              <a:buFont typeface="Comic Sans MS" pitchFamily="66"/>
              <a:buChar char="•"/>
            </a:pPr>
            <a:r>
              <a:rPr lang="en-GB">
                <a:latin typeface="Comic Sans MS" pitchFamily="66"/>
              </a:rPr>
              <a:t>Zemeljski plin,</a:t>
            </a:r>
          </a:p>
          <a:p>
            <a:pPr lvl="0" indent="-341280">
              <a:lnSpc>
                <a:spcPct val="100000"/>
              </a:lnSpc>
              <a:buClr>
                <a:srgbClr val="000000"/>
              </a:buClr>
              <a:buSzPct val="100000"/>
              <a:buFont typeface="Comic Sans MS" pitchFamily="66"/>
              <a:buChar char="•"/>
            </a:pPr>
            <a:r>
              <a:rPr lang="en-GB">
                <a:latin typeface="Comic Sans MS" pitchFamily="66"/>
              </a:rPr>
              <a:t>Industrijska mesta,</a:t>
            </a:r>
          </a:p>
          <a:p>
            <a:pPr lvl="0" indent="-341280">
              <a:lnSpc>
                <a:spcPct val="100000"/>
              </a:lnSpc>
              <a:buClr>
                <a:srgbClr val="000000"/>
              </a:buClr>
              <a:buSzPct val="100000"/>
              <a:buFont typeface="Comic Sans MS" pitchFamily="66"/>
              <a:buChar char="•"/>
            </a:pPr>
            <a:r>
              <a:rPr lang="en-GB">
                <a:latin typeface="Comic Sans MS" pitchFamily="66"/>
              </a:rPr>
              <a:t>Rudarstvo,</a:t>
            </a:r>
          </a:p>
          <a:p>
            <a:pPr lvl="0" indent="-341280">
              <a:lnSpc>
                <a:spcPct val="100000"/>
              </a:lnSpc>
              <a:buClr>
                <a:srgbClr val="000000"/>
              </a:buClr>
              <a:buSzPct val="100000"/>
              <a:buFont typeface="Comic Sans MS" pitchFamily="66"/>
              <a:buChar char="•"/>
            </a:pPr>
            <a:r>
              <a:rPr lang="en-GB">
                <a:latin typeface="Comic Sans MS" pitchFamily="66"/>
              </a:rPr>
              <a:t>Ribolov in lov na živali</a:t>
            </a:r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AEE64FB-A241-49D2-B2D0-53C319A1F247}"/>
              </a:ext>
            </a:extLst>
          </p:cNvPr>
          <p:cNvGraphicFramePr/>
          <p:nvPr/>
        </p:nvGraphicFramePr>
        <p:xfrm>
          <a:off x="1905120" y="609480"/>
          <a:ext cx="472428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r:id="rId4" imgW="3115110" imgH="1142857" progId="">
                  <p:embed/>
                </p:oleObj>
              </mc:Choice>
              <mc:Fallback>
                <p:oleObj r:id="rId4" imgW="3115110" imgH="1142857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5120" y="609480"/>
                        <a:ext cx="4724280" cy="1143000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 w="0">
                        <a:solidFill>
                          <a:srgbClr val="000000"/>
                        </a:solidFill>
                        <a:prstDash val="soli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B1FB74E-C525-4745-977F-443635C40ED7}"/>
              </a:ext>
            </a:extLst>
          </p:cNvPr>
          <p:cNvGraphicFramePr/>
          <p:nvPr/>
        </p:nvGraphicFramePr>
        <p:xfrm>
          <a:off x="1981080" y="1676519"/>
          <a:ext cx="4648320" cy="4419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r:id="rId6" imgW="1047619" imgH="1047619" progId="">
                  <p:embed/>
                </p:oleObj>
              </mc:Choice>
              <mc:Fallback>
                <p:oleObj r:id="rId6" imgW="1047619" imgH="1047619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81080" y="1676519"/>
                        <a:ext cx="4648320" cy="4419360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 w="0">
                        <a:solidFill>
                          <a:srgbClr val="000000"/>
                        </a:solidFill>
                        <a:prstDash val="solid"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2CDD1-2530-4ABD-B193-E5D219F4C44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5799" y="609120"/>
            <a:ext cx="7772400" cy="1143360"/>
          </a:xfrm>
        </p:spPr>
        <p:txBody>
          <a:bodyPr wrap="none" lIns="90000" tIns="46800" rIns="90000" bIns="46800" anchorCtr="0">
            <a:spAutoFit/>
          </a:bodyPr>
          <a:lstStyle/>
          <a:p>
            <a:pPr lvl="0">
              <a:lnSpc>
                <a:spcPct val="100000"/>
              </a:lnSpc>
            </a:pPr>
            <a:r>
              <a:rPr lang="en-GB">
                <a:latin typeface="Comic Sans MS" pitchFamily="66"/>
              </a:rPr>
              <a:t>ZNAČILNOSTI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61C6A5-08A1-4E94-BD25-473167F3DA0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5799" y="1981080"/>
            <a:ext cx="7772400" cy="4115159"/>
          </a:xfrm>
        </p:spPr>
        <p:txBody>
          <a:bodyPr wrap="none" lIns="90000" tIns="46800" rIns="90000" bIns="46800" anchor="t" anchorCtr="0">
            <a:spAutoFit/>
          </a:bodyPr>
          <a:lstStyle/>
          <a:p>
            <a:pPr lvl="0" indent="-341280">
              <a:lnSpc>
                <a:spcPct val="100000"/>
              </a:lnSpc>
              <a:buClr>
                <a:srgbClr val="000000"/>
              </a:buClr>
              <a:buSzPct val="100000"/>
              <a:buFont typeface="Comic Sans MS" pitchFamily="66"/>
              <a:buChar char="•"/>
            </a:pPr>
            <a:r>
              <a:rPr lang="en-GB">
                <a:latin typeface="Comic Sans MS" pitchFamily="66"/>
              </a:rPr>
              <a:t>Se razprostira na južnem tečaju,</a:t>
            </a:r>
          </a:p>
          <a:p>
            <a:pPr lvl="0" indent="-341280">
              <a:lnSpc>
                <a:spcPct val="100000"/>
              </a:lnSpc>
              <a:buClr>
                <a:srgbClr val="000000"/>
              </a:buClr>
              <a:buSzPct val="100000"/>
              <a:buFont typeface="Comic Sans MS" pitchFamily="66"/>
              <a:buChar char="•"/>
            </a:pPr>
            <a:r>
              <a:rPr lang="en-GB">
                <a:latin typeface="Comic Sans MS" pitchFamily="66"/>
              </a:rPr>
              <a:t>Je najhladnejše mesto na zemlji,</a:t>
            </a:r>
          </a:p>
          <a:p>
            <a:pPr lvl="0" indent="-341280">
              <a:lnSpc>
                <a:spcPct val="100000"/>
              </a:lnSpc>
              <a:buClr>
                <a:srgbClr val="000000"/>
              </a:buClr>
              <a:buSzPct val="100000"/>
              <a:buFont typeface="Comic Sans MS" pitchFamily="66"/>
              <a:buChar char="•"/>
            </a:pPr>
            <a:r>
              <a:rPr lang="en-GB">
                <a:latin typeface="Comic Sans MS" pitchFamily="66"/>
              </a:rPr>
              <a:t>Odkrili so jo januarja 1820,</a:t>
            </a:r>
          </a:p>
          <a:p>
            <a:pPr lvl="0" indent="-341280">
              <a:lnSpc>
                <a:spcPct val="100000"/>
              </a:lnSpc>
              <a:buClr>
                <a:srgbClr val="000000"/>
              </a:buClr>
              <a:buSzPct val="100000"/>
              <a:buFont typeface="Comic Sans MS" pitchFamily="66"/>
              <a:buChar char="•"/>
            </a:pPr>
            <a:r>
              <a:rPr lang="en-GB">
                <a:latin typeface="Comic Sans MS" pitchFamily="66"/>
              </a:rPr>
              <a:t>Je peta največja celina na zemlji,</a:t>
            </a:r>
          </a:p>
          <a:p>
            <a:pPr lvl="0" indent="-341280">
              <a:lnSpc>
                <a:spcPct val="100000"/>
              </a:lnSpc>
              <a:buClr>
                <a:srgbClr val="000000"/>
              </a:buClr>
              <a:buSzPct val="100000"/>
              <a:buFont typeface="Comic Sans MS" pitchFamily="66"/>
              <a:buChar char="•"/>
            </a:pPr>
            <a:r>
              <a:rPr lang="en-GB">
                <a:latin typeface="Comic Sans MS" pitchFamily="66"/>
              </a:rPr>
              <a:t>Nekatere države bi rade imele nekatere dele te celine</a:t>
            </a:r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C94EC-D651-4184-8338-ED63FCEE3E4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5799" y="609120"/>
            <a:ext cx="7772400" cy="1143360"/>
          </a:xfrm>
        </p:spPr>
        <p:txBody>
          <a:bodyPr wrap="none" lIns="90000" tIns="46800" rIns="90000" bIns="46800" anchorCtr="0">
            <a:spAutoFit/>
          </a:bodyPr>
          <a:lstStyle/>
          <a:p>
            <a:pPr lvl="0">
              <a:lnSpc>
                <a:spcPct val="100000"/>
              </a:lnSpc>
            </a:pPr>
            <a:r>
              <a:rPr lang="en-GB">
                <a:latin typeface="Comic Sans MS" pitchFamily="66"/>
              </a:rPr>
              <a:t>PREBIVALSTVO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B002A-0AC6-4F4A-9276-A305B356AB3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5799" y="1981080"/>
            <a:ext cx="7772400" cy="4243320"/>
          </a:xfrm>
        </p:spPr>
        <p:txBody>
          <a:bodyPr wrap="none" lIns="90000" tIns="46800" rIns="90000" bIns="46800" anchor="t" anchorCtr="0">
            <a:spAutoFit/>
          </a:bodyPr>
          <a:lstStyle/>
          <a:p>
            <a:pPr lvl="0" indent="-341280">
              <a:lnSpc>
                <a:spcPct val="90000"/>
              </a:lnSpc>
              <a:buClr>
                <a:srgbClr val="000000"/>
              </a:buClr>
              <a:buSzPct val="100000"/>
              <a:buFont typeface="Comic Sans MS" pitchFamily="66"/>
              <a:buChar char="•"/>
            </a:pPr>
            <a:r>
              <a:rPr lang="en-GB">
                <a:latin typeface="Comic Sans MS" pitchFamily="66"/>
              </a:rPr>
              <a:t>Antarktika nima stalnih prebivalcev,</a:t>
            </a:r>
          </a:p>
          <a:p>
            <a:pPr lvl="0" indent="-341280">
              <a:lnSpc>
                <a:spcPct val="90000"/>
              </a:lnSpc>
              <a:buClr>
                <a:srgbClr val="000000"/>
              </a:buClr>
              <a:buSzPct val="100000"/>
              <a:buFont typeface="Comic Sans MS" pitchFamily="66"/>
              <a:buChar char="•"/>
            </a:pPr>
            <a:r>
              <a:rPr lang="en-GB">
                <a:latin typeface="Comic Sans MS" pitchFamily="66"/>
              </a:rPr>
              <a:t>Ob vsakem času živi na njej najmanj 1000 ljudi, številke se zelo spreminjajo z letnimi časi,</a:t>
            </a:r>
          </a:p>
          <a:p>
            <a:pPr lvl="0" indent="-341280">
              <a:lnSpc>
                <a:spcPct val="90000"/>
              </a:lnSpc>
              <a:buClr>
                <a:srgbClr val="000000"/>
              </a:buClr>
              <a:buSzPct val="100000"/>
              <a:buFont typeface="Comic Sans MS" pitchFamily="66"/>
              <a:buChar char="•"/>
            </a:pPr>
            <a:r>
              <a:rPr lang="en-GB">
                <a:latin typeface="Comic Sans MS" pitchFamily="66"/>
              </a:rPr>
              <a:t>Prvi človek, ki se je rodil na Antarktiki je bil Emilio Marcos Palma, njegovo mater je tja poslala argentinska vlada  </a:t>
            </a:r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D22F4-8AF5-424F-9DFB-C9BD4992DEA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5799" y="609120"/>
            <a:ext cx="7772400" cy="1143360"/>
          </a:xfrm>
        </p:spPr>
        <p:txBody>
          <a:bodyPr wrap="none" lIns="90000" tIns="46800" rIns="90000" bIns="46800" anchorCtr="0">
            <a:spAutoFit/>
          </a:bodyPr>
          <a:lstStyle/>
          <a:p>
            <a:pPr lvl="0">
              <a:lnSpc>
                <a:spcPct val="100000"/>
              </a:lnSpc>
            </a:pPr>
            <a:r>
              <a:rPr lang="en-GB">
                <a:latin typeface="Comic Sans MS" pitchFamily="66"/>
              </a:rPr>
              <a:t>ŽIVALSTVO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50B0A8-07CC-4880-8E24-F275E49637E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5440" y="1981080"/>
            <a:ext cx="3809880" cy="4115159"/>
          </a:xfrm>
        </p:spPr>
        <p:txBody>
          <a:bodyPr wrap="none" lIns="90000" tIns="46800" rIns="90000" bIns="46800" anchor="t" anchorCtr="0">
            <a:spAutoFit/>
          </a:bodyPr>
          <a:lstStyle/>
          <a:p>
            <a:pPr lvl="0" indent="-341280">
              <a:lnSpc>
                <a:spcPct val="100000"/>
              </a:lnSpc>
              <a:spcBef>
                <a:spcPts val="697"/>
              </a:spcBef>
              <a:buClr>
                <a:srgbClr val="000000"/>
              </a:buClr>
              <a:buSzPct val="100000"/>
              <a:buFont typeface="Comic Sans MS" pitchFamily="66"/>
              <a:buChar char="•"/>
            </a:pPr>
            <a:r>
              <a:rPr lang="en-GB" sz="2800">
                <a:latin typeface="Comic Sans MS" pitchFamily="66"/>
              </a:rPr>
              <a:t>Tudi na Antarktiki so živali, ki pa se za življenje morajo prilagodit podnebnim razmeram,</a:t>
            </a:r>
          </a:p>
          <a:p>
            <a:pPr lvl="0" indent="-341280">
              <a:lnSpc>
                <a:spcPct val="100000"/>
              </a:lnSpc>
              <a:spcBef>
                <a:spcPts val="697"/>
              </a:spcBef>
              <a:buClr>
                <a:srgbClr val="000000"/>
              </a:buClr>
              <a:buSzPct val="100000"/>
              <a:buFont typeface="Comic Sans MS" pitchFamily="66"/>
              <a:buChar char="•"/>
            </a:pPr>
            <a:r>
              <a:rPr lang="en-GB" sz="2800">
                <a:latin typeface="Comic Sans MS" pitchFamily="66"/>
              </a:rPr>
              <a:t>Tukaj je veliko rib, tjulnov, kitov in pingvinov…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DCCC52-E063-433E-ACCA-EE7C2D5E9C1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648320" y="2057400"/>
            <a:ext cx="4267080" cy="3127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42E81-D8AF-491A-8F33-70CA477BD89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5799" y="609120"/>
            <a:ext cx="7772400" cy="1143360"/>
          </a:xfrm>
        </p:spPr>
        <p:txBody>
          <a:bodyPr wrap="none" lIns="90000" tIns="46800" rIns="90000" bIns="46800" anchorCtr="0">
            <a:spAutoFit/>
          </a:bodyPr>
          <a:lstStyle/>
          <a:p>
            <a:pPr lvl="0">
              <a:lnSpc>
                <a:spcPct val="100000"/>
              </a:lnSpc>
            </a:pPr>
            <a:r>
              <a:rPr lang="en-GB">
                <a:latin typeface="Comic Sans MS" pitchFamily="66"/>
              </a:rPr>
              <a:t>POLARNA OBMOČJA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481727-F119-481A-A794-B7135DE25A6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5799" y="1981080"/>
            <a:ext cx="7772400" cy="4115159"/>
          </a:xfrm>
        </p:spPr>
        <p:txBody>
          <a:bodyPr wrap="none" lIns="90000" tIns="46800" rIns="90000" bIns="46800" anchor="t" anchorCtr="0">
            <a:spAutoFit/>
          </a:bodyPr>
          <a:lstStyle/>
          <a:p>
            <a:pPr lvl="0" indent="-341280">
              <a:lnSpc>
                <a:spcPct val="100000"/>
              </a:lnSpc>
              <a:buClr>
                <a:srgbClr val="000000"/>
              </a:buClr>
              <a:buSzPct val="100000"/>
              <a:buFont typeface="Comic Sans MS" pitchFamily="66"/>
              <a:buChar char="•"/>
            </a:pPr>
            <a:r>
              <a:rPr lang="en-GB">
                <a:latin typeface="Comic Sans MS" pitchFamily="66"/>
              </a:rPr>
              <a:t>So najhladnejša na Zemlji,</a:t>
            </a:r>
          </a:p>
          <a:p>
            <a:pPr lvl="0" indent="-341280">
              <a:lnSpc>
                <a:spcPct val="100000"/>
              </a:lnSpc>
              <a:buClr>
                <a:srgbClr val="000000"/>
              </a:buClr>
              <a:buSzPct val="100000"/>
              <a:buFont typeface="Comic Sans MS" pitchFamily="66"/>
              <a:buChar char="•"/>
            </a:pPr>
            <a:r>
              <a:rPr lang="en-GB">
                <a:latin typeface="Comic Sans MS" pitchFamily="66"/>
              </a:rPr>
              <a:t>Nahajajo se na zemljinih polih,</a:t>
            </a:r>
          </a:p>
          <a:p>
            <a:pPr lvl="0" indent="-341280">
              <a:lnSpc>
                <a:spcPct val="100000"/>
              </a:lnSpc>
              <a:buClr>
                <a:srgbClr val="000000"/>
              </a:buClr>
              <a:buSzPct val="100000"/>
              <a:buFont typeface="Comic Sans MS" pitchFamily="66"/>
              <a:buChar char="•"/>
            </a:pPr>
            <a:r>
              <a:rPr lang="en-GB">
                <a:latin typeface="Comic Sans MS" pitchFamily="66"/>
              </a:rPr>
              <a:t>Območje na severu se imenuje Arktika,</a:t>
            </a:r>
          </a:p>
          <a:p>
            <a:pPr lvl="0" indent="-341280">
              <a:lnSpc>
                <a:spcPct val="100000"/>
              </a:lnSpc>
              <a:buClr>
                <a:srgbClr val="000000"/>
              </a:buClr>
              <a:buSzPct val="100000"/>
              <a:buFont typeface="Comic Sans MS" pitchFamily="66"/>
              <a:buChar char="•"/>
            </a:pPr>
            <a:r>
              <a:rPr lang="en-GB">
                <a:latin typeface="Comic Sans MS" pitchFamily="66"/>
              </a:rPr>
              <a:t>Območje na jugu pa Antarktika   </a:t>
            </a:r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BD4ED-3C96-4DBB-B221-B176A651846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5799" y="463680"/>
            <a:ext cx="7772400" cy="1435320"/>
          </a:xfrm>
        </p:spPr>
        <p:txBody>
          <a:bodyPr wrap="none" lIns="90000" tIns="46800" rIns="90000" bIns="46800" anchorCtr="0">
            <a:spAutoFit/>
          </a:bodyPr>
          <a:lstStyle/>
          <a:p>
            <a:pPr lvl="0">
              <a:lnSpc>
                <a:spcPct val="100000"/>
              </a:lnSpc>
            </a:pPr>
            <a:r>
              <a:rPr lang="en-GB">
                <a:latin typeface="Comic Sans MS" pitchFamily="66"/>
              </a:rPr>
              <a:t>ANTARKTIKA V SEDMIH TOČKAH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4886ED-D7EE-4EEB-AD28-F37CFBDD90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5799" y="1981080"/>
            <a:ext cx="7772400" cy="4625640"/>
          </a:xfrm>
        </p:spPr>
        <p:txBody>
          <a:bodyPr wrap="none" lIns="90000" tIns="46800" rIns="90000" bIns="46800" anchor="t" anchorCtr="0">
            <a:spAutoFit/>
          </a:bodyPr>
          <a:lstStyle/>
          <a:p>
            <a:pPr marL="607680" lvl="0" indent="-607680">
              <a:lnSpc>
                <a:spcPct val="100000"/>
              </a:lnSpc>
              <a:spcBef>
                <a:spcPts val="697"/>
              </a:spcBef>
              <a:buClr>
                <a:srgbClr val="000000"/>
              </a:buClr>
              <a:buSzPct val="100000"/>
              <a:buAutoNum type="arabicPeriod"/>
              <a:tabLst>
                <a:tab pos="715320" algn="l"/>
                <a:tab pos="1164600" algn="l"/>
                <a:tab pos="1613880" algn="l"/>
                <a:tab pos="2063160" algn="l"/>
                <a:tab pos="2512440" algn="l"/>
                <a:tab pos="2961720" algn="l"/>
                <a:tab pos="3411000" algn="l"/>
                <a:tab pos="3860280" algn="l"/>
                <a:tab pos="4309560" algn="l"/>
                <a:tab pos="4758839" algn="l"/>
                <a:tab pos="5208120" algn="l"/>
                <a:tab pos="5657400" algn="l"/>
                <a:tab pos="6106680" algn="l"/>
                <a:tab pos="6555960" algn="l"/>
                <a:tab pos="7005240" algn="l"/>
                <a:tab pos="7454520" algn="l"/>
                <a:tab pos="7903800" algn="l"/>
                <a:tab pos="8353080" algn="l"/>
                <a:tab pos="8801999" algn="l"/>
                <a:tab pos="9251280" algn="l"/>
              </a:tabLst>
            </a:pPr>
            <a:r>
              <a:rPr lang="en-GB" sz="2800">
                <a:latin typeface="Comic Sans MS" pitchFamily="66"/>
              </a:rPr>
              <a:t>Poletje na Antarktiki je pravzaprav en sem dolg dan, zima pa je sama dolga noč,</a:t>
            </a:r>
          </a:p>
          <a:p>
            <a:pPr marL="607680" lvl="0" indent="-607680">
              <a:lnSpc>
                <a:spcPct val="100000"/>
              </a:lnSpc>
              <a:spcBef>
                <a:spcPts val="697"/>
              </a:spcBef>
              <a:buClr>
                <a:srgbClr val="000000"/>
              </a:buClr>
              <a:buSzPct val="100000"/>
              <a:buAutoNum type="arabicPeriod"/>
              <a:tabLst>
                <a:tab pos="715320" algn="l"/>
                <a:tab pos="1164600" algn="l"/>
                <a:tab pos="1613880" algn="l"/>
                <a:tab pos="2063160" algn="l"/>
                <a:tab pos="2512440" algn="l"/>
                <a:tab pos="2961720" algn="l"/>
                <a:tab pos="3411000" algn="l"/>
                <a:tab pos="3860280" algn="l"/>
                <a:tab pos="4309560" algn="l"/>
                <a:tab pos="4758839" algn="l"/>
                <a:tab pos="5208120" algn="l"/>
                <a:tab pos="5657400" algn="l"/>
                <a:tab pos="6106680" algn="l"/>
                <a:tab pos="6555960" algn="l"/>
                <a:tab pos="7005240" algn="l"/>
                <a:tab pos="7454520" algn="l"/>
                <a:tab pos="7903800" algn="l"/>
                <a:tab pos="8353080" algn="l"/>
                <a:tab pos="8801999" algn="l"/>
                <a:tab pos="9251280" algn="l"/>
              </a:tabLst>
            </a:pPr>
            <a:r>
              <a:rPr lang="en-GB" sz="2800">
                <a:latin typeface="Comic Sans MS" pitchFamily="66"/>
              </a:rPr>
              <a:t>Devet mesecev v letu letala ne morejo letet, ker je zaradi mraza prenevarno,</a:t>
            </a:r>
          </a:p>
          <a:p>
            <a:pPr marL="607680" lvl="0" indent="-607680">
              <a:lnSpc>
                <a:spcPct val="100000"/>
              </a:lnSpc>
              <a:spcBef>
                <a:spcPts val="697"/>
              </a:spcBef>
              <a:buClr>
                <a:srgbClr val="000000"/>
              </a:buClr>
              <a:buSzPct val="100000"/>
              <a:buAutoNum type="arabicPeriod"/>
              <a:tabLst>
                <a:tab pos="715320" algn="l"/>
                <a:tab pos="1164600" algn="l"/>
                <a:tab pos="1613880" algn="l"/>
                <a:tab pos="2063160" algn="l"/>
                <a:tab pos="2512440" algn="l"/>
                <a:tab pos="2961720" algn="l"/>
                <a:tab pos="3411000" algn="l"/>
                <a:tab pos="3860280" algn="l"/>
                <a:tab pos="4309560" algn="l"/>
                <a:tab pos="4758839" algn="l"/>
                <a:tab pos="5208120" algn="l"/>
                <a:tab pos="5657400" algn="l"/>
                <a:tab pos="6106680" algn="l"/>
                <a:tab pos="6555960" algn="l"/>
                <a:tab pos="7005240" algn="l"/>
                <a:tab pos="7454520" algn="l"/>
                <a:tab pos="7903800" algn="l"/>
                <a:tab pos="8353080" algn="l"/>
                <a:tab pos="8801999" algn="l"/>
                <a:tab pos="9251280" algn="l"/>
              </a:tabLst>
            </a:pPr>
            <a:r>
              <a:rPr lang="en-GB" sz="2800">
                <a:latin typeface="Comic Sans MS" pitchFamily="66"/>
              </a:rPr>
              <a:t>Vsa voda ob tečaju je staljen led, najčistejša in najstarejša voda na svetu,</a:t>
            </a:r>
          </a:p>
          <a:p>
            <a:pPr marL="607680" lvl="0" indent="-607680">
              <a:lnSpc>
                <a:spcPct val="100000"/>
              </a:lnSpc>
              <a:spcBef>
                <a:spcPts val="697"/>
              </a:spcBef>
              <a:buClr>
                <a:srgbClr val="000000"/>
              </a:buClr>
              <a:buSzPct val="100000"/>
              <a:buAutoNum type="arabicPeriod"/>
              <a:tabLst>
                <a:tab pos="715320" algn="l"/>
                <a:tab pos="1164600" algn="l"/>
                <a:tab pos="1613880" algn="l"/>
                <a:tab pos="2063160" algn="l"/>
                <a:tab pos="2512440" algn="l"/>
                <a:tab pos="2961720" algn="l"/>
                <a:tab pos="3411000" algn="l"/>
                <a:tab pos="3860280" algn="l"/>
                <a:tab pos="4309560" algn="l"/>
                <a:tab pos="4758839" algn="l"/>
                <a:tab pos="5208120" algn="l"/>
                <a:tab pos="5657400" algn="l"/>
                <a:tab pos="6106680" algn="l"/>
                <a:tab pos="6555960" algn="l"/>
                <a:tab pos="7005240" algn="l"/>
                <a:tab pos="7454520" algn="l"/>
                <a:tab pos="7903800" algn="l"/>
                <a:tab pos="8353080" algn="l"/>
                <a:tab pos="8801999" algn="l"/>
                <a:tab pos="9251280" algn="l"/>
              </a:tabLst>
            </a:pPr>
            <a:r>
              <a:rPr lang="en-GB" sz="2800">
                <a:latin typeface="Comic Sans MS" pitchFamily="66"/>
              </a:rPr>
              <a:t>Največja kopenska žival na Antarktiki je vrsta nekrilatih žuželk,</a:t>
            </a:r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AD92FE04-97A6-4225-A218-30E35FA89DA2}"/>
              </a:ext>
            </a:extLst>
          </p:cNvPr>
          <p:cNvSpPr/>
          <p:nvPr/>
        </p:nvSpPr>
        <p:spPr>
          <a:xfrm>
            <a:off x="685799" y="609480"/>
            <a:ext cx="7772400" cy="54863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noAutofit/>
          </a:bodyPr>
          <a:lstStyle/>
          <a:p>
            <a:pPr marL="607680" marR="0" lvl="0" indent="-60768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607680" algn="l"/>
                <a:tab pos="1056599" algn="l"/>
                <a:tab pos="1505879" algn="l"/>
                <a:tab pos="1955160" algn="l"/>
                <a:tab pos="2404440" algn="l"/>
                <a:tab pos="2853720" algn="l"/>
                <a:tab pos="3303000" algn="l"/>
                <a:tab pos="3752280" algn="l"/>
                <a:tab pos="4201560" algn="l"/>
                <a:tab pos="4650839" algn="l"/>
                <a:tab pos="5100120" algn="l"/>
                <a:tab pos="5549399" algn="l"/>
                <a:tab pos="5998680" algn="l"/>
                <a:tab pos="6447960" algn="l"/>
                <a:tab pos="6897240" algn="l"/>
                <a:tab pos="7346520" algn="l"/>
                <a:tab pos="7795800" algn="l"/>
                <a:tab pos="8245080" algn="l"/>
                <a:tab pos="8694359" algn="l"/>
                <a:tab pos="9143640" algn="l"/>
                <a:tab pos="9592920" algn="l"/>
              </a:tabLst>
            </a:pPr>
            <a:r>
              <a:rPr lang="en-GB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Lucida Sans Unicode" pitchFamily="2"/>
                <a:cs typeface="Lucida Sans Unicode" pitchFamily="2"/>
              </a:rPr>
              <a:t>5. Roald Amundsen in njegova ekipa so bili leta 1911 prvi ljudje, ki so prišli do južnega tečaja,</a:t>
            </a:r>
          </a:p>
          <a:p>
            <a:pPr marL="607680" marR="0" lvl="0" indent="-60768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607680" algn="l"/>
                <a:tab pos="1056599" algn="l"/>
                <a:tab pos="1505879" algn="l"/>
                <a:tab pos="1955160" algn="l"/>
                <a:tab pos="2404440" algn="l"/>
                <a:tab pos="2853720" algn="l"/>
                <a:tab pos="3303000" algn="l"/>
                <a:tab pos="3752280" algn="l"/>
                <a:tab pos="4201560" algn="l"/>
                <a:tab pos="4650839" algn="l"/>
                <a:tab pos="5100120" algn="l"/>
                <a:tab pos="5549399" algn="l"/>
                <a:tab pos="5998680" algn="l"/>
                <a:tab pos="6447960" algn="l"/>
                <a:tab pos="6897240" algn="l"/>
                <a:tab pos="7346520" algn="l"/>
                <a:tab pos="7795800" algn="l"/>
                <a:tab pos="8245080" algn="l"/>
                <a:tab pos="8694359" algn="l"/>
                <a:tab pos="9143640" algn="l"/>
                <a:tab pos="9592920" algn="l"/>
              </a:tabLst>
            </a:pPr>
            <a:r>
              <a:rPr lang="en-GB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Lucida Sans Unicode" pitchFamily="2"/>
                <a:cs typeface="Lucida Sans Unicode" pitchFamily="2"/>
              </a:rPr>
              <a:t>6. Najhladnejša točka na svetu je Plateau Station na Antarktiki,</a:t>
            </a:r>
          </a:p>
          <a:p>
            <a:pPr marL="607680" marR="0" lvl="0" indent="-60768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607680" algn="l"/>
                <a:tab pos="1056599" algn="l"/>
                <a:tab pos="1505879" algn="l"/>
                <a:tab pos="1955160" algn="l"/>
                <a:tab pos="2404440" algn="l"/>
                <a:tab pos="2853720" algn="l"/>
                <a:tab pos="3303000" algn="l"/>
                <a:tab pos="3752280" algn="l"/>
                <a:tab pos="4201560" algn="l"/>
                <a:tab pos="4650839" algn="l"/>
                <a:tab pos="5100120" algn="l"/>
                <a:tab pos="5549399" algn="l"/>
                <a:tab pos="5998680" algn="l"/>
                <a:tab pos="6447960" algn="l"/>
                <a:tab pos="6897240" algn="l"/>
                <a:tab pos="7346520" algn="l"/>
                <a:tab pos="7795800" algn="l"/>
                <a:tab pos="8245080" algn="l"/>
                <a:tab pos="8694359" algn="l"/>
                <a:tab pos="9143640" algn="l"/>
                <a:tab pos="9592920" algn="l"/>
              </a:tabLst>
            </a:pPr>
            <a:r>
              <a:rPr lang="en-GB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Lucida Sans Unicode" pitchFamily="2"/>
                <a:cs typeface="Lucida Sans Unicode" pitchFamily="2"/>
              </a:rPr>
              <a:t>7. Najvišji vrh na Antarktiki je Vinson  Masiff s 5140m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0CC2A-5A87-447F-A844-CF600953E7F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5799" y="609120"/>
            <a:ext cx="7772400" cy="1143360"/>
          </a:xfrm>
        </p:spPr>
        <p:txBody>
          <a:bodyPr wrap="none" lIns="90000" tIns="46800" rIns="90000" bIns="46800" anchorCtr="0">
            <a:spAutoFit/>
          </a:bodyPr>
          <a:lstStyle/>
          <a:p>
            <a:pPr lvl="0">
              <a:lnSpc>
                <a:spcPct val="100000"/>
              </a:lnSpc>
            </a:pPr>
            <a:r>
              <a:rPr lang="en-GB"/>
              <a:t>PINGVINI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71D93-F97C-4524-AA10-2A1034654A4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5799" y="1981080"/>
            <a:ext cx="7772400" cy="4115159"/>
          </a:xfrm>
        </p:spPr>
        <p:txBody>
          <a:bodyPr wrap="none" lIns="90000" tIns="46800" rIns="90000" bIns="46800" anchor="t" anchorCtr="0">
            <a:spAutoFit/>
          </a:bodyPr>
          <a:lstStyle/>
          <a:p>
            <a:pPr lvl="0" indent="-341280">
              <a:lnSpc>
                <a:spcPct val="100000"/>
              </a:lnSpc>
            </a:pPr>
            <a:r>
              <a:rPr lang="en-GB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D1B717-955B-4138-BC34-563A6D0D2C7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33720" y="1828800"/>
            <a:ext cx="5105160" cy="3505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B8AEB-2D97-4603-AB9C-C8E009ADA2A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5799" y="609120"/>
            <a:ext cx="7772400" cy="1143360"/>
          </a:xfrm>
        </p:spPr>
        <p:txBody>
          <a:bodyPr wrap="none" lIns="90000" tIns="46800" rIns="90000" bIns="46800" anchorCtr="0">
            <a:spAutoFit/>
          </a:bodyPr>
          <a:lstStyle/>
          <a:p>
            <a:pPr lvl="0">
              <a:lnSpc>
                <a:spcPct val="100000"/>
              </a:lnSpc>
            </a:pPr>
            <a:r>
              <a:rPr lang="en-GB">
                <a:latin typeface="Comic Sans MS" pitchFamily="66"/>
              </a:rPr>
              <a:t>PINGVINI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9BDABF-E267-4F79-A25F-BF5C924FAD7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5799" y="1981080"/>
            <a:ext cx="7772400" cy="4115159"/>
          </a:xfrm>
        </p:spPr>
        <p:txBody>
          <a:bodyPr wrap="none" lIns="90000" tIns="46800" rIns="90000" bIns="46800" anchor="t" anchorCtr="0">
            <a:spAutoFit/>
          </a:bodyPr>
          <a:lstStyle/>
          <a:p>
            <a:pPr lvl="0" indent="-341280">
              <a:lnSpc>
                <a:spcPct val="100000"/>
              </a:lnSpc>
            </a:pPr>
            <a:r>
              <a:rPr lang="en-GB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EFF817-ABC8-4532-A0AA-72DE51CBA2D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438280" y="2438280"/>
            <a:ext cx="4038840" cy="31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AB580-7F47-4532-91C7-B98C172F8B5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5799" y="609120"/>
            <a:ext cx="7772400" cy="1143360"/>
          </a:xfrm>
        </p:spPr>
        <p:txBody>
          <a:bodyPr wrap="none" lIns="90000" tIns="46800" rIns="90000" bIns="46800" anchorCtr="0">
            <a:spAutoFit/>
          </a:bodyPr>
          <a:lstStyle/>
          <a:p>
            <a:pPr lvl="0">
              <a:lnSpc>
                <a:spcPct val="100000"/>
              </a:lnSpc>
            </a:pPr>
            <a:r>
              <a:rPr lang="en-GB">
                <a:latin typeface="Comic Sans MS" pitchFamily="66"/>
              </a:rPr>
              <a:t>POLARNA LISICA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826922-2C1C-4D49-8EFD-8A42F614B7A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5799" y="1981080"/>
            <a:ext cx="7772400" cy="4115159"/>
          </a:xfrm>
        </p:spPr>
        <p:txBody>
          <a:bodyPr wrap="none" lIns="90000" tIns="46800" rIns="90000" bIns="46800" anchor="t" anchorCtr="0">
            <a:spAutoFit/>
          </a:bodyPr>
          <a:lstStyle/>
          <a:p>
            <a:pPr lvl="0" indent="-341280">
              <a:lnSpc>
                <a:spcPct val="100000"/>
              </a:lnSpc>
            </a:pPr>
            <a:r>
              <a:rPr lang="en-GB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E8ABA7-84D6-4B80-9228-23BC9EC55D1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666880" y="2709719"/>
            <a:ext cx="3581640" cy="251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F46EC-C29D-4C39-8E50-E08330DD3CD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5799" y="609120"/>
            <a:ext cx="7772400" cy="1143360"/>
          </a:xfrm>
        </p:spPr>
        <p:txBody>
          <a:bodyPr wrap="none" lIns="90000" tIns="46800" rIns="90000" bIns="46800" anchorCtr="0">
            <a:spAutoFit/>
          </a:bodyPr>
          <a:lstStyle/>
          <a:p>
            <a:pPr lvl="0">
              <a:lnSpc>
                <a:spcPct val="100000"/>
              </a:lnSpc>
            </a:pPr>
            <a:r>
              <a:rPr lang="en-GB">
                <a:latin typeface="Comic Sans MS" pitchFamily="66"/>
              </a:rPr>
              <a:t>SEVERNI MEDVED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795233-7DB0-4C4A-B4AF-AE9496A7E70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5799" y="1981080"/>
            <a:ext cx="7772400" cy="4115159"/>
          </a:xfrm>
        </p:spPr>
        <p:txBody>
          <a:bodyPr wrap="none" lIns="90000" tIns="46800" rIns="90000" bIns="46800" anchor="t" anchorCtr="0">
            <a:spAutoFit/>
          </a:bodyPr>
          <a:lstStyle/>
          <a:p>
            <a:pPr lvl="0" indent="-341280">
              <a:lnSpc>
                <a:spcPct val="100000"/>
              </a:lnSpc>
            </a:pPr>
            <a:r>
              <a:rPr lang="en-GB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427956-3C6C-4535-8FC0-62FC313498B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05120" y="2057400"/>
            <a:ext cx="5337000" cy="4000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B297D-55B9-4BFD-8318-E648819AFAD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5799" y="609120"/>
            <a:ext cx="7772400" cy="1143360"/>
          </a:xfrm>
        </p:spPr>
        <p:txBody>
          <a:bodyPr wrap="none" lIns="90000" tIns="46800" rIns="90000" bIns="46800" anchorCtr="0">
            <a:spAutoFit/>
          </a:bodyPr>
          <a:lstStyle/>
          <a:p>
            <a:pPr lvl="0">
              <a:lnSpc>
                <a:spcPct val="100000"/>
              </a:lnSpc>
            </a:pPr>
            <a:r>
              <a:rPr lang="en-GB">
                <a:latin typeface="Comic Sans MS" pitchFamily="66"/>
              </a:rPr>
              <a:t>MEDVEDKA Z MLADIČEMA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D011A-73EA-44E4-9A3E-EC920D2AEC2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5799" y="1981080"/>
            <a:ext cx="7772400" cy="4115159"/>
          </a:xfrm>
        </p:spPr>
        <p:txBody>
          <a:bodyPr wrap="none" lIns="90000" tIns="46800" rIns="90000" bIns="46800" anchor="t" anchorCtr="0">
            <a:spAutoFit/>
          </a:bodyPr>
          <a:lstStyle/>
          <a:p>
            <a:pPr lvl="0" indent="-341280">
              <a:lnSpc>
                <a:spcPct val="100000"/>
              </a:lnSpc>
            </a:pPr>
            <a:r>
              <a:rPr lang="en-GB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8DE23D-9EA9-41AA-82FF-5378A76E9E6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81080" y="2590919"/>
            <a:ext cx="5181840" cy="3396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D0F0C-6128-479E-820B-FF1D3DB2365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5799" y="609120"/>
            <a:ext cx="7772400" cy="1143360"/>
          </a:xfrm>
        </p:spPr>
        <p:txBody>
          <a:bodyPr wrap="none" lIns="90000" tIns="46800" rIns="90000" bIns="46800" anchorCtr="0">
            <a:spAutoFit/>
          </a:bodyPr>
          <a:lstStyle/>
          <a:p>
            <a:pPr lvl="0">
              <a:lnSpc>
                <a:spcPct val="100000"/>
              </a:lnSpc>
            </a:pPr>
            <a:r>
              <a:rPr lang="en-GB">
                <a:latin typeface="Comic Sans MS" pitchFamily="66"/>
              </a:rPr>
              <a:t>POLARNI ZAJEC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5A1FD4-DE96-4E4F-A869-4081D71CB2F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5799" y="1981080"/>
            <a:ext cx="7772400" cy="4115159"/>
          </a:xfrm>
        </p:spPr>
        <p:txBody>
          <a:bodyPr wrap="none" lIns="90000" tIns="46800" rIns="90000" bIns="46800" anchor="t" anchorCtr="0">
            <a:spAutoFit/>
          </a:bodyPr>
          <a:lstStyle/>
          <a:p>
            <a:pPr lvl="0" indent="-341280">
              <a:lnSpc>
                <a:spcPct val="100000"/>
              </a:lnSpc>
            </a:pPr>
            <a:r>
              <a:rPr lang="en-GB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CF4BA3-6A0F-4788-9FF7-701CABC71C3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28800" y="1903320"/>
            <a:ext cx="5334120" cy="3567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BDBB3-58CA-4B31-8273-9F63205E459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5799" y="609120"/>
            <a:ext cx="7772400" cy="1143360"/>
          </a:xfrm>
        </p:spPr>
        <p:txBody>
          <a:bodyPr wrap="none" lIns="90000" tIns="46800" rIns="90000" bIns="46800" anchorCtr="0">
            <a:spAutoFit/>
          </a:bodyPr>
          <a:lstStyle/>
          <a:p>
            <a:pPr lvl="0">
              <a:lnSpc>
                <a:spcPct val="100000"/>
              </a:lnSpc>
            </a:pPr>
            <a:r>
              <a:rPr lang="en-GB">
                <a:latin typeface="Comic Sans MS" pitchFamily="66"/>
              </a:rPr>
              <a:t>TJULENJ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210D89-4888-4ADF-BCA2-F1D1A3DE7D1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5799" y="1981080"/>
            <a:ext cx="7772400" cy="4115159"/>
          </a:xfrm>
        </p:spPr>
        <p:txBody>
          <a:bodyPr wrap="none" lIns="90000" tIns="46800" rIns="90000" bIns="46800" anchor="t" anchorCtr="0">
            <a:spAutoFit/>
          </a:bodyPr>
          <a:lstStyle/>
          <a:p>
            <a:pPr lvl="0" indent="-341280">
              <a:lnSpc>
                <a:spcPct val="100000"/>
              </a:lnSpc>
            </a:pPr>
            <a:r>
              <a:rPr lang="en-GB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55A2BC-5308-483A-AFAE-1982B889BCD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28800" y="2133720"/>
            <a:ext cx="5029200" cy="3343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AAD40-9E1E-49C9-B524-2C4447859F4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5799" y="609120"/>
            <a:ext cx="7772400" cy="1143360"/>
          </a:xfrm>
        </p:spPr>
        <p:txBody>
          <a:bodyPr wrap="none" lIns="90000" tIns="46800" rIns="90000" bIns="46800" anchorCtr="0">
            <a:spAutoFit/>
          </a:bodyPr>
          <a:lstStyle/>
          <a:p>
            <a:pPr lvl="0">
              <a:lnSpc>
                <a:spcPct val="100000"/>
              </a:lnSpc>
            </a:pPr>
            <a:r>
              <a:rPr lang="en-GB">
                <a:latin typeface="Comic Sans MS" pitchFamily="66"/>
              </a:rPr>
              <a:t>MROŽ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7994A5-2E32-4742-8897-1FCCB615540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5799" y="1981080"/>
            <a:ext cx="7772400" cy="4115159"/>
          </a:xfrm>
        </p:spPr>
        <p:txBody>
          <a:bodyPr wrap="none" lIns="90000" tIns="46800" rIns="90000" bIns="46800" anchor="t" anchorCtr="0">
            <a:spAutoFit/>
          </a:bodyPr>
          <a:lstStyle/>
          <a:p>
            <a:pPr lvl="0" indent="-341280">
              <a:lnSpc>
                <a:spcPct val="100000"/>
              </a:lnSpc>
            </a:pPr>
            <a:r>
              <a:rPr lang="en-GB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46E760-B75B-4326-9D37-D78855EB870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09680" y="2692440"/>
            <a:ext cx="4496040" cy="2898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9B3B4-6A89-4005-B09B-FFF64A805B6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5799" y="609120"/>
            <a:ext cx="7772400" cy="1143360"/>
          </a:xfrm>
        </p:spPr>
        <p:txBody>
          <a:bodyPr wrap="none" lIns="90000" tIns="46800" rIns="90000" bIns="46800" anchorCtr="0">
            <a:spAutoFit/>
          </a:bodyPr>
          <a:lstStyle/>
          <a:p>
            <a:pPr lvl="0">
              <a:lnSpc>
                <a:spcPct val="100000"/>
              </a:lnSpc>
            </a:pPr>
            <a:r>
              <a:rPr lang="en-GB">
                <a:latin typeface="Comic Sans MS" pitchFamily="66"/>
              </a:rPr>
              <a:t>ZNAČILNOSTI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F51CF9-0560-4E66-ACE3-A900358B7C2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5799" y="1981080"/>
            <a:ext cx="7772400" cy="4115159"/>
          </a:xfrm>
        </p:spPr>
        <p:txBody>
          <a:bodyPr wrap="none" lIns="90000" tIns="46800" rIns="90000" bIns="46800" anchor="t" anchorCtr="0">
            <a:spAutoFit/>
          </a:bodyPr>
          <a:lstStyle/>
          <a:p>
            <a:pPr marL="607680" lvl="0" indent="-607680">
              <a:lnSpc>
                <a:spcPct val="100000"/>
              </a:lnSpc>
              <a:buClr>
                <a:srgbClr val="000000"/>
              </a:buClr>
              <a:buSzPct val="100000"/>
              <a:buAutoNum type="arabicPeriod"/>
              <a:tabLst>
                <a:tab pos="715320" algn="l"/>
                <a:tab pos="1164600" algn="l"/>
                <a:tab pos="1613880" algn="l"/>
                <a:tab pos="2063160" algn="l"/>
                <a:tab pos="2512440" algn="l"/>
                <a:tab pos="2961720" algn="l"/>
                <a:tab pos="3411000" algn="l"/>
                <a:tab pos="3860280" algn="l"/>
                <a:tab pos="4309560" algn="l"/>
                <a:tab pos="4758839" algn="l"/>
                <a:tab pos="5208120" algn="l"/>
                <a:tab pos="5657400" algn="l"/>
                <a:tab pos="6106680" algn="l"/>
                <a:tab pos="6555960" algn="l"/>
                <a:tab pos="7005240" algn="l"/>
                <a:tab pos="7454520" algn="l"/>
                <a:tab pos="7903800" algn="l"/>
                <a:tab pos="8353080" algn="l"/>
                <a:tab pos="8801999" algn="l"/>
                <a:tab pos="9251280" algn="l"/>
              </a:tabLst>
            </a:pPr>
            <a:r>
              <a:rPr lang="en-GB">
                <a:latin typeface="Comic Sans MS" pitchFamily="66"/>
              </a:rPr>
              <a:t>Geografska lega,</a:t>
            </a:r>
          </a:p>
          <a:p>
            <a:pPr marL="607680" lvl="0" indent="-607680">
              <a:lnSpc>
                <a:spcPct val="100000"/>
              </a:lnSpc>
              <a:buClr>
                <a:srgbClr val="000000"/>
              </a:buClr>
              <a:buSzPct val="100000"/>
              <a:buAutoNum type="arabicPeriod"/>
              <a:tabLst>
                <a:tab pos="715320" algn="l"/>
                <a:tab pos="1164600" algn="l"/>
                <a:tab pos="1613880" algn="l"/>
                <a:tab pos="2063160" algn="l"/>
                <a:tab pos="2512440" algn="l"/>
                <a:tab pos="2961720" algn="l"/>
                <a:tab pos="3411000" algn="l"/>
                <a:tab pos="3860280" algn="l"/>
                <a:tab pos="4309560" algn="l"/>
                <a:tab pos="4758839" algn="l"/>
                <a:tab pos="5208120" algn="l"/>
                <a:tab pos="5657400" algn="l"/>
                <a:tab pos="6106680" algn="l"/>
                <a:tab pos="6555960" algn="l"/>
                <a:tab pos="7005240" algn="l"/>
                <a:tab pos="7454520" algn="l"/>
                <a:tab pos="7903800" algn="l"/>
                <a:tab pos="8353080" algn="l"/>
                <a:tab pos="8801999" algn="l"/>
                <a:tab pos="9251280" algn="l"/>
              </a:tabLst>
            </a:pPr>
            <a:r>
              <a:rPr lang="en-GB">
                <a:latin typeface="Comic Sans MS" pitchFamily="66"/>
              </a:rPr>
              <a:t>Pokritost z ledom,</a:t>
            </a:r>
          </a:p>
          <a:p>
            <a:pPr marL="607680" lvl="0" indent="-607680">
              <a:lnSpc>
                <a:spcPct val="100000"/>
              </a:lnSpc>
              <a:buClr>
                <a:srgbClr val="000000"/>
              </a:buClr>
              <a:buSzPct val="100000"/>
              <a:buAutoNum type="arabicPeriod"/>
              <a:tabLst>
                <a:tab pos="715320" algn="l"/>
                <a:tab pos="1164600" algn="l"/>
                <a:tab pos="1613880" algn="l"/>
                <a:tab pos="2063160" algn="l"/>
                <a:tab pos="2512440" algn="l"/>
                <a:tab pos="2961720" algn="l"/>
                <a:tab pos="3411000" algn="l"/>
                <a:tab pos="3860280" algn="l"/>
                <a:tab pos="4309560" algn="l"/>
                <a:tab pos="4758839" algn="l"/>
                <a:tab pos="5208120" algn="l"/>
                <a:tab pos="5657400" algn="l"/>
                <a:tab pos="6106680" algn="l"/>
                <a:tab pos="6555960" algn="l"/>
                <a:tab pos="7005240" algn="l"/>
                <a:tab pos="7454520" algn="l"/>
                <a:tab pos="7903800" algn="l"/>
                <a:tab pos="8353080" algn="l"/>
                <a:tab pos="8801999" algn="l"/>
                <a:tab pos="9251280" algn="l"/>
              </a:tabLst>
            </a:pPr>
            <a:r>
              <a:rPr lang="en-GB">
                <a:latin typeface="Comic Sans MS" pitchFamily="66"/>
              </a:rPr>
              <a:t>Polarni dan in polarna noč,</a:t>
            </a:r>
          </a:p>
          <a:p>
            <a:pPr marL="607680" lvl="0" indent="-607680">
              <a:lnSpc>
                <a:spcPct val="100000"/>
              </a:lnSpc>
              <a:buClr>
                <a:srgbClr val="000000"/>
              </a:buClr>
              <a:buSzPct val="100000"/>
              <a:buAutoNum type="arabicPeriod"/>
              <a:tabLst>
                <a:tab pos="715320" algn="l"/>
                <a:tab pos="1164600" algn="l"/>
                <a:tab pos="1613880" algn="l"/>
                <a:tab pos="2063160" algn="l"/>
                <a:tab pos="2512440" algn="l"/>
                <a:tab pos="2961720" algn="l"/>
                <a:tab pos="3411000" algn="l"/>
                <a:tab pos="3860280" algn="l"/>
                <a:tab pos="4309560" algn="l"/>
                <a:tab pos="4758839" algn="l"/>
                <a:tab pos="5208120" algn="l"/>
                <a:tab pos="5657400" algn="l"/>
                <a:tab pos="6106680" algn="l"/>
                <a:tab pos="6555960" algn="l"/>
                <a:tab pos="7005240" algn="l"/>
                <a:tab pos="7454520" algn="l"/>
                <a:tab pos="7903800" algn="l"/>
                <a:tab pos="8353080" algn="l"/>
                <a:tab pos="8801999" algn="l"/>
                <a:tab pos="9251280" algn="l"/>
              </a:tabLst>
            </a:pPr>
            <a:r>
              <a:rPr lang="en-GB">
                <a:latin typeface="Comic Sans MS" pitchFamily="66"/>
              </a:rPr>
              <a:t>Vedno večje zanimanje zanju,</a:t>
            </a:r>
          </a:p>
          <a:p>
            <a:pPr marL="607680" lvl="0" indent="-607680">
              <a:lnSpc>
                <a:spcPct val="100000"/>
              </a:lnSpc>
              <a:buClr>
                <a:srgbClr val="000000"/>
              </a:buClr>
              <a:buSzPct val="100000"/>
              <a:buAutoNum type="arabicPeriod"/>
              <a:tabLst>
                <a:tab pos="715320" algn="l"/>
                <a:tab pos="1164600" algn="l"/>
                <a:tab pos="1613880" algn="l"/>
                <a:tab pos="2063160" algn="l"/>
                <a:tab pos="2512440" algn="l"/>
                <a:tab pos="2961720" algn="l"/>
                <a:tab pos="3411000" algn="l"/>
                <a:tab pos="3860280" algn="l"/>
                <a:tab pos="4309560" algn="l"/>
                <a:tab pos="4758839" algn="l"/>
                <a:tab pos="5208120" algn="l"/>
                <a:tab pos="5657400" algn="l"/>
                <a:tab pos="6106680" algn="l"/>
                <a:tab pos="6555960" algn="l"/>
                <a:tab pos="7005240" algn="l"/>
                <a:tab pos="7454520" algn="l"/>
                <a:tab pos="7903800" algn="l"/>
                <a:tab pos="8353080" algn="l"/>
                <a:tab pos="8801999" algn="l"/>
                <a:tab pos="9251280" algn="l"/>
              </a:tabLst>
            </a:pPr>
            <a:r>
              <a:rPr lang="en-GB">
                <a:latin typeface="Comic Sans MS" pitchFamily="66"/>
              </a:rPr>
              <a:t>Mrzlo podnebje</a:t>
            </a:r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3CDF7-D279-4F56-B439-CFA44A3ADB8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5799" y="609120"/>
            <a:ext cx="7772400" cy="1143360"/>
          </a:xfrm>
        </p:spPr>
        <p:txBody>
          <a:bodyPr wrap="none" lIns="90000" tIns="46800" rIns="90000" bIns="46800" anchorCtr="0">
            <a:spAutoFit/>
          </a:bodyPr>
          <a:lstStyle/>
          <a:p>
            <a:pPr lvl="0">
              <a:lnSpc>
                <a:spcPct val="100000"/>
              </a:lnSpc>
            </a:pPr>
            <a:r>
              <a:rPr lang="en-GB">
                <a:latin typeface="Comic Sans MS" pitchFamily="66"/>
              </a:rPr>
              <a:t>ORKA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4C0559-39E6-4385-88B0-0B3D5948B62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5799" y="1981080"/>
            <a:ext cx="7772400" cy="4115159"/>
          </a:xfrm>
        </p:spPr>
        <p:txBody>
          <a:bodyPr wrap="none" lIns="90000" tIns="46800" rIns="90000" bIns="46800" anchor="t" anchorCtr="0">
            <a:spAutoFit/>
          </a:bodyPr>
          <a:lstStyle/>
          <a:p>
            <a:pPr lvl="0" indent="-341280">
              <a:lnSpc>
                <a:spcPct val="100000"/>
              </a:lnSpc>
            </a:pPr>
            <a:r>
              <a:rPr lang="en-GB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D604CD-1788-47E5-B76E-AF6E782121A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371599" y="2031839"/>
            <a:ext cx="5943600" cy="3962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AF42B-3BE5-486E-93F8-58ECB2299A9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5799" y="609120"/>
            <a:ext cx="7772400" cy="1143360"/>
          </a:xfrm>
        </p:spPr>
        <p:txBody>
          <a:bodyPr wrap="none" lIns="90000" tIns="46800" rIns="90000" bIns="46800" anchorCtr="0">
            <a:spAutoFit/>
          </a:bodyPr>
          <a:lstStyle/>
          <a:p>
            <a:pPr lvl="0">
              <a:lnSpc>
                <a:spcPct val="100000"/>
              </a:lnSpc>
            </a:pPr>
            <a:r>
              <a:rPr lang="en-GB">
                <a:latin typeface="Comic Sans MS" pitchFamily="66"/>
              </a:rPr>
              <a:t>SIBIRSKI HASKI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2844E9-3506-4357-8968-86FA8C59871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5799" y="1981080"/>
            <a:ext cx="7772400" cy="4115159"/>
          </a:xfrm>
        </p:spPr>
        <p:txBody>
          <a:bodyPr wrap="none" lIns="90000" tIns="46800" rIns="90000" bIns="46800" anchor="t" anchorCtr="0">
            <a:spAutoFit/>
          </a:bodyPr>
          <a:lstStyle/>
          <a:p>
            <a:pPr lvl="0" indent="-341280">
              <a:lnSpc>
                <a:spcPct val="100000"/>
              </a:lnSpc>
            </a:pPr>
            <a:r>
              <a:rPr lang="en-GB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7B1E9D-10DE-4C3A-BC12-B94061E8EBE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09680" y="2286000"/>
            <a:ext cx="4267440" cy="353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B5DE0-71CB-4673-AD16-C01995F57FE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5799" y="609120"/>
            <a:ext cx="7772400" cy="1143360"/>
          </a:xfrm>
        </p:spPr>
        <p:txBody>
          <a:bodyPr wrap="none" lIns="90000" tIns="46800" rIns="90000" bIns="46800" anchorCtr="0">
            <a:spAutoFit/>
          </a:bodyPr>
          <a:lstStyle/>
          <a:p>
            <a:pPr lvl="0">
              <a:lnSpc>
                <a:spcPct val="100000"/>
              </a:lnSpc>
            </a:pPr>
            <a:r>
              <a:rPr lang="en-GB">
                <a:latin typeface="Comic Sans MS" pitchFamily="66"/>
              </a:rPr>
              <a:t>POLARNI SIJ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B0322A-B74F-4B69-B565-BAC23475294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5799" y="1981080"/>
            <a:ext cx="7772400" cy="4115159"/>
          </a:xfrm>
        </p:spPr>
        <p:txBody>
          <a:bodyPr wrap="none" lIns="90000" tIns="46800" rIns="90000" bIns="46800" anchor="t" anchorCtr="0">
            <a:spAutoFit/>
          </a:bodyPr>
          <a:lstStyle/>
          <a:p>
            <a:pPr lvl="0" indent="-341280">
              <a:lnSpc>
                <a:spcPct val="100000"/>
              </a:lnSpc>
            </a:pPr>
            <a:r>
              <a:rPr lang="en-GB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FACA0B-69C8-4700-8922-9049A8BAFA4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81080" y="2131920"/>
            <a:ext cx="5105520" cy="3619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F12271-220F-4523-925B-EA772125962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5799" y="1981080"/>
            <a:ext cx="7772400" cy="4115159"/>
          </a:xfrm>
        </p:spPr>
        <p:txBody>
          <a:bodyPr wrap="none" lIns="90000" tIns="46800" rIns="90000" bIns="46800" anchor="t" anchorCtr="0">
            <a:spAutoFit/>
          </a:bodyPr>
          <a:lstStyle/>
          <a:p>
            <a:pPr lvl="0" indent="-341280">
              <a:lnSpc>
                <a:spcPct val="100000"/>
              </a:lnSpc>
            </a:pPr>
            <a:r>
              <a:rPr lang="en-GB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710FF4-D40A-4390-9085-A76B4C70F15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752479" y="1219320"/>
            <a:ext cx="5410440" cy="4670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93CD6-6BBA-486E-9416-FAEB9F6E727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5799" y="609120"/>
            <a:ext cx="7772400" cy="1143360"/>
          </a:xfrm>
        </p:spPr>
        <p:txBody>
          <a:bodyPr wrap="none" lIns="90000" tIns="46800" rIns="90000" bIns="46800" anchorCtr="0">
            <a:spAutoFit/>
          </a:bodyPr>
          <a:lstStyle/>
          <a:p>
            <a:pPr lvl="0">
              <a:lnSpc>
                <a:spcPct val="100000"/>
              </a:lnSpc>
            </a:pPr>
            <a:r>
              <a:rPr lang="en-GB">
                <a:latin typeface="Comic Sans MS" pitchFamily="66"/>
              </a:rPr>
              <a:t>PASJA VPREGA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E744BF-C570-452F-9815-ABDD31976ED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5799" y="1981080"/>
            <a:ext cx="7772400" cy="4115159"/>
          </a:xfrm>
        </p:spPr>
        <p:txBody>
          <a:bodyPr wrap="none" lIns="90000" tIns="46800" rIns="90000" bIns="46800" anchor="t" anchorCtr="0">
            <a:spAutoFit/>
          </a:bodyPr>
          <a:lstStyle/>
          <a:p>
            <a:pPr lvl="0" indent="-341280">
              <a:lnSpc>
                <a:spcPct val="100000"/>
              </a:lnSpc>
            </a:pPr>
            <a:r>
              <a:rPr lang="en-GB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6946F8-BB98-41B2-A364-095CF65A0A5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95280" y="1828800"/>
            <a:ext cx="6248520" cy="4325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67535-AC76-4C19-B56D-65CAAFB0766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5799" y="698759"/>
            <a:ext cx="7772400" cy="1143720"/>
          </a:xfrm>
        </p:spPr>
        <p:txBody>
          <a:bodyPr/>
          <a:lstStyle/>
          <a:p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812865-8EA2-4E65-89CA-6A817D19FB5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5799" y="1981080"/>
            <a:ext cx="7772400" cy="4115159"/>
          </a:xfrm>
        </p:spPr>
        <p:txBody>
          <a:bodyPr wrap="none" lIns="90000" tIns="46800" rIns="90000" bIns="46800" anchor="t" anchorCtr="0">
            <a:spAutoFit/>
          </a:bodyPr>
          <a:lstStyle/>
          <a:p>
            <a:pPr lvl="0" indent="-341280">
              <a:lnSpc>
                <a:spcPct val="100000"/>
              </a:lnSpc>
            </a:pPr>
            <a:r>
              <a:rPr lang="en-GB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A9C013-A74A-4B61-8462-31D109FFD11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80880" y="304920"/>
            <a:ext cx="8382240" cy="5516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B92AFE-7856-4553-A7B4-2B4DA24A37F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5799" y="1981080"/>
            <a:ext cx="7772400" cy="4115159"/>
          </a:xfrm>
        </p:spPr>
        <p:txBody>
          <a:bodyPr wrap="none" lIns="90000" tIns="46800" rIns="90000" bIns="46800" anchor="t" anchorCtr="0">
            <a:spAutoFit/>
          </a:bodyPr>
          <a:lstStyle/>
          <a:p>
            <a:pPr lvl="0" indent="-341280">
              <a:lnSpc>
                <a:spcPct val="100000"/>
              </a:lnSpc>
            </a:pPr>
            <a:r>
              <a:rPr lang="en-GB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310DD8-CE8C-415F-AB26-C4D4A29CA50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7200" y="266760"/>
            <a:ext cx="8000999" cy="6000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C4F325-78BC-4138-9B17-08D702503D3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5799" y="1981080"/>
            <a:ext cx="7772400" cy="4115159"/>
          </a:xfrm>
        </p:spPr>
        <p:txBody>
          <a:bodyPr wrap="none" lIns="90000" tIns="46800" rIns="90000" bIns="46800" anchor="t" anchorCtr="0">
            <a:spAutoFit/>
          </a:bodyPr>
          <a:lstStyle/>
          <a:p>
            <a:pPr lvl="0" indent="-341280">
              <a:lnSpc>
                <a:spcPct val="100000"/>
              </a:lnSpc>
            </a:pPr>
            <a:r>
              <a:rPr lang="en-GB">
                <a:latin typeface="Verdana" pitchFamily="34"/>
              </a:rPr>
              <a:t> </a:t>
            </a:r>
          </a:p>
          <a:p>
            <a:pPr lvl="0" indent="-341280">
              <a:lnSpc>
                <a:spcPct val="100000"/>
              </a:lnSpc>
            </a:pPr>
            <a:endParaRPr lang="en-GB">
              <a:latin typeface="Verdana" pitchFamily="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AB6622-7A23-4D59-990E-98BBAE0865B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28800" y="533520"/>
            <a:ext cx="5257800" cy="6019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6238D3-00A9-4C71-9990-36C2D260881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19320" y="914400"/>
            <a:ext cx="6414840" cy="4973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813CC0-1C50-4997-A4AE-82F15F32961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09480" y="1676519"/>
            <a:ext cx="7848720" cy="3647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A1D8F-36F4-4802-9F02-69F45C59E92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5799" y="609120"/>
            <a:ext cx="7772400" cy="1143360"/>
          </a:xfrm>
        </p:spPr>
        <p:txBody>
          <a:bodyPr wrap="none" lIns="90000" tIns="46800" rIns="90000" bIns="46800" anchorCtr="0">
            <a:spAutoFit/>
          </a:bodyPr>
          <a:lstStyle/>
          <a:p>
            <a:pPr lvl="0">
              <a:lnSpc>
                <a:spcPct val="100000"/>
              </a:lnSpc>
            </a:pPr>
            <a:r>
              <a:rPr lang="en-GB">
                <a:latin typeface="Comic Sans MS" pitchFamily="66"/>
              </a:rPr>
              <a:t>RAZLIKE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2A721-80BF-4DD2-889B-3C5471E6C88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5799" y="1981080"/>
            <a:ext cx="7772400" cy="4115159"/>
          </a:xfrm>
        </p:spPr>
        <p:txBody>
          <a:bodyPr wrap="none" lIns="90000" tIns="46800" rIns="90000" bIns="46800" anchor="t" anchorCtr="0">
            <a:spAutoFit/>
          </a:bodyPr>
          <a:lstStyle/>
          <a:p>
            <a:pPr lvl="0" indent="-341280">
              <a:lnSpc>
                <a:spcPct val="100000"/>
              </a:lnSpc>
              <a:buClr>
                <a:srgbClr val="000000"/>
              </a:buClr>
              <a:buSzPct val="100000"/>
              <a:buFont typeface="Comic Sans MS" pitchFamily="66"/>
              <a:buChar char="•"/>
            </a:pPr>
            <a:r>
              <a:rPr lang="en-GB">
                <a:latin typeface="Comic Sans MS" pitchFamily="66"/>
              </a:rPr>
              <a:t>SEVERNI POL</a:t>
            </a:r>
          </a:p>
          <a:p>
            <a:pPr lvl="0" indent="-341280">
              <a:lnSpc>
                <a:spcPct val="100000"/>
              </a:lnSpc>
              <a:buClr>
                <a:srgbClr val="000000"/>
              </a:buClr>
              <a:buSzPct val="100000"/>
              <a:buFont typeface="Comic Sans MS" pitchFamily="66"/>
              <a:buChar char="•"/>
            </a:pPr>
            <a:r>
              <a:rPr lang="en-GB">
                <a:latin typeface="Comic Sans MS" pitchFamily="66"/>
              </a:rPr>
              <a:t>leži sredi oceana,</a:t>
            </a:r>
          </a:p>
          <a:p>
            <a:pPr lvl="0" indent="-341280">
              <a:lnSpc>
                <a:spcPct val="100000"/>
              </a:lnSpc>
              <a:buClr>
                <a:srgbClr val="000000"/>
              </a:buClr>
              <a:buSzPct val="100000"/>
              <a:buFont typeface="Comic Sans MS" pitchFamily="66"/>
              <a:buChar char="•"/>
            </a:pPr>
            <a:r>
              <a:rPr lang="en-GB">
                <a:latin typeface="Comic Sans MS" pitchFamily="66"/>
              </a:rPr>
              <a:t>Je območje vetrovnih in pogosto meglenih ter zaledenelih morij,</a:t>
            </a:r>
          </a:p>
          <a:p>
            <a:pPr lvl="0" indent="-341280">
              <a:lnSpc>
                <a:spcPct val="100000"/>
              </a:lnSpc>
              <a:buClr>
                <a:srgbClr val="000000"/>
              </a:buClr>
              <a:buSzPct val="100000"/>
              <a:buFont typeface="Comic Sans MS" pitchFamily="66"/>
              <a:buChar char="•"/>
            </a:pPr>
            <a:r>
              <a:rPr lang="en-GB">
                <a:latin typeface="Comic Sans MS" pitchFamily="66"/>
              </a:rPr>
              <a:t>Na kopnem pa uspeva tudi skromen delež rastlinstva,</a:t>
            </a:r>
          </a:p>
          <a:p>
            <a:pPr lvl="0" indent="-341280">
              <a:lnSpc>
                <a:spcPct val="100000"/>
              </a:lnSpc>
              <a:buClr>
                <a:srgbClr val="000000"/>
              </a:buClr>
              <a:buSzPct val="100000"/>
              <a:buFont typeface="Comic Sans MS" pitchFamily="66"/>
              <a:buChar char="•"/>
            </a:pPr>
            <a:r>
              <a:rPr lang="en-GB">
                <a:latin typeface="Comic Sans MS" pitchFamily="66"/>
              </a:rPr>
              <a:t>Veliko je živali</a:t>
            </a:r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E202E0-1610-4621-9284-E1F72E5A54A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065320" y="304920"/>
            <a:ext cx="4892760" cy="6095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5C3784-F31D-4C21-AC1B-4D0D51BD65C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5799" y="1981080"/>
            <a:ext cx="7772400" cy="4115159"/>
          </a:xfrm>
        </p:spPr>
        <p:txBody>
          <a:bodyPr wrap="none" lIns="90000" tIns="46800" rIns="90000" bIns="46800" anchor="t" anchorCtr="0">
            <a:spAutoFit/>
          </a:bodyPr>
          <a:lstStyle/>
          <a:p>
            <a:pPr lvl="0" indent="-341280">
              <a:lnSpc>
                <a:spcPct val="100000"/>
              </a:lnSpc>
              <a:buClr>
                <a:srgbClr val="000000"/>
              </a:buClr>
              <a:buSzPct val="100000"/>
              <a:buFont typeface="Comic Sans MS" pitchFamily="66"/>
              <a:buChar char="•"/>
            </a:pPr>
            <a:r>
              <a:rPr lang="en-GB">
                <a:latin typeface="Comic Sans MS" pitchFamily="66"/>
              </a:rPr>
              <a:t>JUŽNI POL</a:t>
            </a:r>
          </a:p>
          <a:p>
            <a:pPr lvl="0" indent="-341280">
              <a:lnSpc>
                <a:spcPct val="100000"/>
              </a:lnSpc>
              <a:buClr>
                <a:srgbClr val="000000"/>
              </a:buClr>
              <a:buSzPct val="100000"/>
              <a:buFont typeface="Comic Sans MS" pitchFamily="66"/>
              <a:buChar char="•"/>
            </a:pPr>
            <a:r>
              <a:rPr lang="en-GB">
                <a:latin typeface="Comic Sans MS" pitchFamily="66"/>
              </a:rPr>
              <a:t>Leži globoko sredi Antarktike,</a:t>
            </a:r>
          </a:p>
          <a:p>
            <a:pPr lvl="0" indent="-341280">
              <a:lnSpc>
                <a:spcPct val="100000"/>
              </a:lnSpc>
              <a:buClr>
                <a:srgbClr val="000000"/>
              </a:buClr>
              <a:buSzPct val="100000"/>
              <a:buFont typeface="Comic Sans MS" pitchFamily="66"/>
              <a:buChar char="•"/>
            </a:pPr>
            <a:r>
              <a:rPr lang="en-GB">
                <a:latin typeface="Comic Sans MS" pitchFamily="66"/>
              </a:rPr>
              <a:t>Je najbolj osamljen del našega planeta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999CF10-CDD9-4D3E-8B9B-C080947A54AF}"/>
              </a:ext>
            </a:extLst>
          </p:cNvPr>
          <p:cNvGraphicFramePr/>
          <p:nvPr/>
        </p:nvGraphicFramePr>
        <p:xfrm>
          <a:off x="2362320" y="609480"/>
          <a:ext cx="43434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4" imgW="2610214" imgH="1142857" progId="">
                  <p:embed/>
                </p:oleObj>
              </mc:Choice>
              <mc:Fallback>
                <p:oleObj r:id="rId4" imgW="2610214" imgH="1142857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62320" y="609480"/>
                        <a:ext cx="4343400" cy="1143000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 w="0">
                        <a:solidFill>
                          <a:srgbClr val="000000"/>
                        </a:solidFill>
                        <a:prstDash val="solid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720ED6A7-1478-4BDC-BDCC-F800874BCFFA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1066680" y="1828800"/>
            <a:ext cx="6782040" cy="4811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85198-F182-4665-A35B-C96CB2FFD40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5799" y="609120"/>
            <a:ext cx="7772400" cy="1143360"/>
          </a:xfrm>
        </p:spPr>
        <p:txBody>
          <a:bodyPr wrap="none" lIns="90000" tIns="46800" rIns="90000" bIns="46800" anchorCtr="0">
            <a:spAutoFit/>
          </a:bodyPr>
          <a:lstStyle/>
          <a:p>
            <a:pPr lvl="0">
              <a:lnSpc>
                <a:spcPct val="100000"/>
              </a:lnSpc>
            </a:pPr>
            <a:r>
              <a:rPr lang="en-GB">
                <a:latin typeface="Comic Sans MS" pitchFamily="66"/>
              </a:rPr>
              <a:t>ZNAČILNOSTI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8CB0E-685B-4368-B3F5-44C4AC5CAF2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5799" y="1981080"/>
            <a:ext cx="7772400" cy="4399559"/>
          </a:xfrm>
        </p:spPr>
        <p:txBody>
          <a:bodyPr wrap="none" lIns="90000" tIns="46800" rIns="90000" bIns="46800" anchor="t" anchorCtr="0">
            <a:spAutoFit/>
          </a:bodyPr>
          <a:lstStyle/>
          <a:p>
            <a:pPr lvl="0" indent="-341280">
              <a:lnSpc>
                <a:spcPct val="100000"/>
              </a:lnSpc>
              <a:buClr>
                <a:srgbClr val="000000"/>
              </a:buClr>
              <a:buSzPct val="100000"/>
              <a:buFont typeface="Comic Sans MS" pitchFamily="66"/>
              <a:buChar char="•"/>
            </a:pPr>
            <a:r>
              <a:rPr lang="en-GB">
                <a:latin typeface="Comic Sans MS" pitchFamily="66"/>
              </a:rPr>
              <a:t>Se razprostira ob severnem tečaju,</a:t>
            </a:r>
          </a:p>
          <a:p>
            <a:pPr lvl="0" indent="-341280">
              <a:lnSpc>
                <a:spcPct val="100000"/>
              </a:lnSpc>
              <a:buClr>
                <a:srgbClr val="000000"/>
              </a:buClr>
              <a:buSzPct val="100000"/>
              <a:buFont typeface="Comic Sans MS" pitchFamily="66"/>
              <a:buChar char="•"/>
            </a:pPr>
            <a:r>
              <a:rPr lang="en-GB">
                <a:latin typeface="Comic Sans MS" pitchFamily="66"/>
              </a:rPr>
              <a:t>Zavzema pretežno severno ledeno morje,</a:t>
            </a:r>
          </a:p>
          <a:p>
            <a:pPr lvl="0" indent="-341280">
              <a:lnSpc>
                <a:spcPct val="100000"/>
              </a:lnSpc>
              <a:buClr>
                <a:srgbClr val="000000"/>
              </a:buClr>
              <a:buSzPct val="100000"/>
              <a:buFont typeface="Comic Sans MS" pitchFamily="66"/>
              <a:buChar char="•"/>
            </a:pPr>
            <a:r>
              <a:rPr lang="en-GB">
                <a:latin typeface="Comic Sans MS" pitchFamily="66"/>
              </a:rPr>
              <a:t>Obdajajo jo celine: Amerika, Evropa in Azija,</a:t>
            </a:r>
          </a:p>
          <a:p>
            <a:pPr lvl="0" indent="-341280">
              <a:lnSpc>
                <a:spcPct val="100000"/>
              </a:lnSpc>
              <a:buClr>
                <a:srgbClr val="000000"/>
              </a:buClr>
              <a:buSzPct val="100000"/>
              <a:buFont typeface="Comic Sans MS" pitchFamily="66"/>
              <a:buChar char="•"/>
            </a:pPr>
            <a:r>
              <a:rPr lang="en-GB">
                <a:latin typeface="Comic Sans MS" pitchFamily="66"/>
              </a:rPr>
              <a:t>Polovico Arktike zavzema Grenlandija,</a:t>
            </a:r>
          </a:p>
          <a:p>
            <a:pPr lvl="0" indent="-341280">
              <a:lnSpc>
                <a:spcPct val="100000"/>
              </a:lnSpc>
            </a:pPr>
            <a:endParaRPr lang="en-GB">
              <a:latin typeface="Comic Sans MS" pitchFamily="66"/>
            </a:endParaRPr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757A3-16EB-4A98-8398-3782544150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5799" y="463680"/>
            <a:ext cx="7772400" cy="1435320"/>
          </a:xfrm>
        </p:spPr>
        <p:txBody>
          <a:bodyPr wrap="none" lIns="90000" tIns="46800" rIns="90000" bIns="46800" anchorCtr="0">
            <a:spAutoFit/>
          </a:bodyPr>
          <a:lstStyle/>
          <a:p>
            <a:pPr lvl="0">
              <a:lnSpc>
                <a:spcPct val="100000"/>
              </a:lnSpc>
            </a:pPr>
            <a:r>
              <a:rPr lang="en-GB">
                <a:latin typeface="Comic Sans MS" pitchFamily="66"/>
              </a:rPr>
              <a:t>ZEMLJEPISNE ZNAČILNOSTI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925A7B-DABB-4244-B9C0-D280844D850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5799" y="1981080"/>
            <a:ext cx="7772400" cy="4115159"/>
          </a:xfrm>
        </p:spPr>
        <p:txBody>
          <a:bodyPr wrap="none" lIns="90000" tIns="46800" rIns="90000" bIns="46800" anchor="t" anchorCtr="0">
            <a:spAutoFit/>
          </a:bodyPr>
          <a:lstStyle/>
          <a:p>
            <a:pPr lvl="0" indent="-341280">
              <a:lnSpc>
                <a:spcPct val="100000"/>
              </a:lnSpc>
              <a:spcBef>
                <a:spcPts val="697"/>
              </a:spcBef>
              <a:buClr>
                <a:srgbClr val="000000"/>
              </a:buClr>
              <a:buSzPct val="100000"/>
              <a:buFont typeface="Comic Sans MS" pitchFamily="66"/>
              <a:buChar char="•"/>
            </a:pPr>
            <a:r>
              <a:rPr lang="en-GB" sz="2800">
                <a:latin typeface="Comic Sans MS" pitchFamily="66"/>
              </a:rPr>
              <a:t>Vključuje dele Rusije, Aljaske,Kanade, Grenlandije, Islandije, Laponske in Norveške s Svalbardom, ki v večini ležijo na obalah Severnega ledenega morja oziroma Arktičnega oceana,</a:t>
            </a:r>
          </a:p>
          <a:p>
            <a:pPr lvl="0" indent="-341280">
              <a:lnSpc>
                <a:spcPct val="100000"/>
              </a:lnSpc>
              <a:spcBef>
                <a:spcPts val="697"/>
              </a:spcBef>
              <a:buClr>
                <a:srgbClr val="000000"/>
              </a:buClr>
              <a:buSzPct val="100000"/>
              <a:buFont typeface="Comic Sans MS" pitchFamily="66"/>
              <a:buChar char="•"/>
            </a:pPr>
            <a:r>
              <a:rPr lang="en-GB" sz="2800">
                <a:latin typeface="Comic Sans MS" pitchFamily="66"/>
              </a:rPr>
              <a:t>Obsega tudi Barentsovo, Beaufortovo,</a:t>
            </a:r>
          </a:p>
          <a:p>
            <a:pPr lvl="0" indent="-341280">
              <a:lnSpc>
                <a:spcPct val="100000"/>
              </a:lnSpc>
              <a:spcBef>
                <a:spcPts val="697"/>
              </a:spcBef>
            </a:pPr>
            <a:r>
              <a:rPr lang="en-GB" sz="2800">
                <a:latin typeface="Comic Sans MS" pitchFamily="66"/>
              </a:rPr>
              <a:t>   Beringovo, Čukotsko, Lincolnovo, Karsko, Vzhodnosibirsko in Wandelovo morje ter Morje Laptevov   </a:t>
            </a:r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750F2-66F2-4DAF-83A8-3736202BC46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5799" y="463680"/>
            <a:ext cx="7772400" cy="1435320"/>
          </a:xfrm>
        </p:spPr>
        <p:txBody>
          <a:bodyPr wrap="none" lIns="90000" tIns="46800" rIns="90000" bIns="46800" anchorCtr="0">
            <a:spAutoFit/>
          </a:bodyPr>
          <a:lstStyle/>
          <a:p>
            <a:pPr lvl="0">
              <a:lnSpc>
                <a:spcPct val="100000"/>
              </a:lnSpc>
            </a:pPr>
            <a:r>
              <a:rPr lang="en-GB">
                <a:latin typeface="Comic Sans MS" pitchFamily="66"/>
              </a:rPr>
              <a:t>SEZNAM ARKTIČNIH OTOKOV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C5F258-9BC5-4617-9D25-C10FD468122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5799" y="1981080"/>
            <a:ext cx="7772400" cy="4582440"/>
          </a:xfrm>
        </p:spPr>
        <p:txBody>
          <a:bodyPr wrap="none" lIns="90000" tIns="46800" rIns="90000" bIns="46800" anchor="t" anchorCtr="0">
            <a:spAutoFit/>
          </a:bodyPr>
          <a:lstStyle/>
          <a:p>
            <a:pPr lvl="0" indent="-341280">
              <a:lnSpc>
                <a:spcPct val="100000"/>
              </a:lnSpc>
              <a:buClr>
                <a:srgbClr val="000000"/>
              </a:buClr>
              <a:buSzPct val="100000"/>
              <a:buFont typeface="Comic Sans MS" pitchFamily="66"/>
              <a:buChar char="•"/>
            </a:pPr>
            <a:r>
              <a:rPr lang="en-GB">
                <a:latin typeface="Comic Sans MS" pitchFamily="66"/>
              </a:rPr>
              <a:t>Otok Axela Heiberga, Baffinov, Banksov, Viktorijin, Medvedji, Vranglov otok, otok Ellesmere, Grenlandija, Islandija, Svllbard, Ruski arktični, Novosibirski otoki, Severna in Nova zemlja, Zemlja Franca Jožefa in Otoška skupina Aasvar…</a:t>
            </a:r>
          </a:p>
          <a:p>
            <a:pPr lvl="0" indent="-341280">
              <a:lnSpc>
                <a:spcPct val="100000"/>
              </a:lnSpc>
              <a:buClr>
                <a:srgbClr val="000000"/>
              </a:buClr>
              <a:buSzPct val="100000"/>
              <a:buFont typeface="Comic Sans MS" pitchFamily="66"/>
              <a:buChar char="•"/>
            </a:pPr>
            <a:r>
              <a:rPr lang="en-GB">
                <a:latin typeface="Comic Sans MS" pitchFamily="66"/>
              </a:rPr>
              <a:t>Našteti so le večji otoki  </a:t>
            </a:r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ivze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639</Words>
  <Application>Microsoft Office PowerPoint</Application>
  <PresentationFormat>On-screen Show (4:3)</PresentationFormat>
  <Paragraphs>113</Paragraphs>
  <Slides>40</Slides>
  <Notes>40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Comic Sans MS</vt:lpstr>
      <vt:lpstr>Times New Roman</vt:lpstr>
      <vt:lpstr>Verdana</vt:lpstr>
      <vt:lpstr>Privzeto</vt:lpstr>
      <vt:lpstr>POLARNA OBMOČJA</vt:lpstr>
      <vt:lpstr>POLARNA OBMOČJA</vt:lpstr>
      <vt:lpstr>ZNAČILNOSTI</vt:lpstr>
      <vt:lpstr>RAZLIKE</vt:lpstr>
      <vt:lpstr>PowerPoint Presentation</vt:lpstr>
      <vt:lpstr>PowerPoint Presentation</vt:lpstr>
      <vt:lpstr>ZNAČILNOSTI</vt:lpstr>
      <vt:lpstr>ZEMLJEPISNE ZNAČILNOSTI</vt:lpstr>
      <vt:lpstr>SEZNAM ARKTIČNIH OTOKOV</vt:lpstr>
      <vt:lpstr>POLEDENITEV</vt:lpstr>
      <vt:lpstr>PODNEBJE</vt:lpstr>
      <vt:lpstr>RASTLINSTVO</vt:lpstr>
      <vt:lpstr>ŽIVALSTVO</vt:lpstr>
      <vt:lpstr>ARKTIČNA LJUDSTVA</vt:lpstr>
      <vt:lpstr>GOSPODARSTVO</vt:lpstr>
      <vt:lpstr>PowerPoint Presentation</vt:lpstr>
      <vt:lpstr>ZNAČILNOSTI</vt:lpstr>
      <vt:lpstr>PREBIVALSTVO</vt:lpstr>
      <vt:lpstr>ŽIVALSTVO</vt:lpstr>
      <vt:lpstr>ANTARKTIKA V SEDMIH TOČKAH</vt:lpstr>
      <vt:lpstr>PowerPoint Presentation</vt:lpstr>
      <vt:lpstr>PINGVINI</vt:lpstr>
      <vt:lpstr>PINGVINI</vt:lpstr>
      <vt:lpstr>POLARNA LISICA</vt:lpstr>
      <vt:lpstr>SEVERNI MEDVED</vt:lpstr>
      <vt:lpstr>MEDVEDKA Z MLADIČEMA</vt:lpstr>
      <vt:lpstr>POLARNI ZAJEC</vt:lpstr>
      <vt:lpstr>TJULENJ</vt:lpstr>
      <vt:lpstr>MROŽ</vt:lpstr>
      <vt:lpstr>ORKA</vt:lpstr>
      <vt:lpstr>SIBIRSKI HASKI</vt:lpstr>
      <vt:lpstr>POLARNI SIJ</vt:lpstr>
      <vt:lpstr>PowerPoint Presentation</vt:lpstr>
      <vt:lpstr>PASJA VPREGA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2019-05-31T08:40:46Z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