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D76705A-7570-4826-A32F-D8EF1BD92B4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46C89C1-0C6D-41E0-8932-D8878004FC6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2532" name="Freeform 4">
            <a:extLst>
              <a:ext uri="{FF2B5EF4-FFF2-40B4-BE49-F238E27FC236}">
                <a16:creationId xmlns:a16="http://schemas.microsoft.com/office/drawing/2014/main" id="{5DD41F1F-5B5D-4B45-9FA5-0749B48E9A8D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17E304B-301F-4D6B-9FC4-94DC4653E7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6F0A288A-F62D-4706-9926-149C1BAF72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363E17-02F2-4A8C-AD5E-270FB07E208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E80826E-9483-4EFD-B319-EB183990855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CB65-3C5D-4F23-9C92-59F8500D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43E90-A161-4C31-A784-3D532284B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C70C7-8BF1-4367-A512-B0BAA6A0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D9A3C-5C28-4771-B37F-00876A1C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38EB7-EB35-4CD5-AFCB-5DD24A5D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CCDCE-B0FE-4FB2-B1B9-E89FDE08B5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664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38E28-3DCB-4D45-80EA-686B4AB88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81A07-D8CF-48E7-92B7-DA1649B82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1CC2-1547-49FD-893F-9BE3C221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3A5CC-34E8-4214-8A6C-AE174843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C13F-4365-4382-B11B-BE1804E1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681BC-58AA-4478-8641-A0A994504F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18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1996-BA2B-454D-B970-F07B60DF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9966-A7BF-4B5B-B477-E40D4E61C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0C75-D15D-4102-957F-A26F7ECE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34D1F-9D3B-4ACA-9FAF-FD904496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54E9-9FE8-41C0-B5CE-3BC2DF29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E626-02BE-46F3-9E43-A5CDD1F842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892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A0CB-4065-4AFE-9C83-8E82BA49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5218E-1F26-4252-877B-7CA8C12CF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4508D-064A-4DF5-A1C2-24C8712C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6BF4-59A3-4051-B984-D6B562F5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1BE6B-E320-4250-8ECC-B4EB4EB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29C78-F6FF-4242-A831-BDA7E91744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160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E93E-55AC-429F-A2B0-F1733F50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ABC74-D00A-4491-A7B1-F045A5D9A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69318-717F-4AE6-A177-36006AC1B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EB1D9-0240-410B-B75E-FBED6497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5BEEA-A56B-4D6E-B950-4945623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80F6A-C95D-43C4-A8DB-CBA58BC5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E52B-C5EB-4259-84D9-9E5667D34E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937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E101-D455-4741-9981-8BAD0532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6AC9D-1DCD-4B0C-905E-57FF5C45B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B4F2B-C6E8-4BE5-B60A-9DD0BAF10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67D3E-2AFA-4BBD-A9EF-00F65A502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8BEC5-9155-4FF8-9D18-880C97266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14B95-4872-4628-83E7-8627D1EB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135B2-D92B-4B34-93EF-7D1068C8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19C65-603F-4C44-BE75-F4037CC0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CAEE-2FD5-4CFB-847F-9424B9AB8A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768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8002-CFD0-4E0A-B9AA-A472F37C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AB7FB-D28A-40CA-ADA1-B5205D15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DD2F8-D85C-438B-98D5-FCF7B23E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D8A1-17AD-4892-8F87-18C8D7F8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E7430-6DD1-4A8A-9F57-E669331F55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671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911D4-1015-4680-8906-BCE20736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3B045-464D-4D9B-BE07-BE0F9123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EBE7C-3F27-4F17-8F90-E903F468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7D8FD-8AED-4EE1-A471-258DE0BB26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151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041C-6EED-4615-B7F7-94B4B4D7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51F2-4096-40D7-94E0-EF8AABF0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547BD-2406-417C-AA70-B2BD6F02A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44AF9-212D-432B-AD46-6CDE2CC8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E178F-DF96-476F-A5F6-898D6AD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C74AD-5AAF-4F31-A529-1C7B1BC3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74806-1272-4678-B464-F409BD0B9A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589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CD7-664F-45F1-BDF9-4830D5C1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A109E-C45C-45AA-89F3-64D4B36FB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EC99A-7767-48AF-872B-D219404A7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71637-2B9B-450A-A2B1-A53DB3DA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3B80F-26D5-42B4-AAE0-C6DAD512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F699B-00C7-47D5-AD8B-45F334D6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8EFB1-5A76-4A24-A5DB-1FCE537E09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249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4A0BBF1-3956-47F3-8183-A05B77DFF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AFFA2FA-8809-403B-96A6-774D6B454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7C745BA-528A-463E-BC82-52217B16EE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1EC3AA8-4DBD-4AC9-931F-E3E6E83385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6D57E92A-12CC-46B5-8331-FAAA385CF8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461F676-B971-4A36-9FD0-4CA9BF9519C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odnji_Slap_Reke_Mlinarice">
            <a:extLst>
              <a:ext uri="{FF2B5EF4-FFF2-40B4-BE49-F238E27FC236}">
                <a16:creationId xmlns:a16="http://schemas.microsoft.com/office/drawing/2014/main" id="{9DFB516C-BFE8-4EAB-A789-AE867909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F68ED3B9-FE81-4F5F-9516-EF87383D0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31925"/>
          </a:xfrm>
        </p:spPr>
        <p:txBody>
          <a:bodyPr/>
          <a:lstStyle/>
          <a:p>
            <a:r>
              <a:rPr lang="sl-SI" altLang="sl-SI"/>
              <a:t>Pomen celinskih vod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A9070E-3B0F-4719-A73A-D4AFEFD1F4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/>
              <a:t> </a:t>
            </a:r>
            <a:endParaRPr lang="sl-SI" alt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204BE21-920C-448D-BA88-0EC5A1566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Potoki in reke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4F3191-05E8-4525-A105-4BF67AB3C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/>
              <a:t>Izrabljamo jih na različne načine:</a:t>
            </a:r>
          </a:p>
          <a:p>
            <a:pPr>
              <a:buFontTx/>
              <a:buNone/>
            </a:pPr>
            <a:r>
              <a:rPr lang="sl-SI" altLang="sl-SI"/>
              <a:t>    - vir pitne vode za ljudi in živali</a:t>
            </a:r>
          </a:p>
          <a:p>
            <a:pPr>
              <a:buFontTx/>
              <a:buNone/>
            </a:pPr>
            <a:r>
              <a:rPr lang="sl-SI" altLang="sl-SI"/>
              <a:t>    - namakanje njiv - kmetje </a:t>
            </a:r>
          </a:p>
          <a:p>
            <a:pPr>
              <a:buFontTx/>
              <a:buNone/>
            </a:pPr>
            <a:r>
              <a:rPr lang="sl-SI" altLang="sl-SI"/>
              <a:t>    - pomembne transportne poti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6420ED1F-FE3E-4B6E-AD5B-1B42E4B0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3413"/>
            <a:ext cx="338137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12C7489-0729-46AE-9F47-4AB79E14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6425"/>
            <a:ext cx="3505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6ED7E6-062D-488B-9111-6C643FBDF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Rekreacijska raba rek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C165CF-D5FB-4FFB-961F-022D677AB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Kopanje, jadranje, smučanje na vodi, lovljenje rib</a:t>
            </a:r>
          </a:p>
          <a:p>
            <a:r>
              <a:rPr lang="sl-SI" altLang="sl-SI"/>
              <a:t>Negativne posledice: </a:t>
            </a:r>
          </a:p>
          <a:p>
            <a:pPr>
              <a:buFontTx/>
              <a:buNone/>
            </a:pPr>
            <a:r>
              <a:rPr lang="sl-SI" altLang="sl-SI"/>
              <a:t>   - iz motornih ladij lahko izteče nafta </a:t>
            </a:r>
          </a:p>
          <a:p>
            <a:pPr>
              <a:buFontTx/>
              <a:buNone/>
            </a:pPr>
            <a:r>
              <a:rPr lang="sl-SI" altLang="sl-SI"/>
              <a:t>   - kopalci in drugi turisti motijo rastlinstvo in živalstvo</a:t>
            </a:r>
          </a:p>
        </p:txBody>
      </p:sp>
      <p:pic>
        <p:nvPicPr>
          <p:cNvPr id="6148" name="Picture 4" descr="LGIM0024">
            <a:extLst>
              <a:ext uri="{FF2B5EF4-FFF2-40B4-BE49-F238E27FC236}">
                <a16:creationId xmlns:a16="http://schemas.microsoft.com/office/drawing/2014/main" id="{501C4CB7-0AC2-44CA-9DBB-AABEEDBF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4345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LGIM0030">
            <a:extLst>
              <a:ext uri="{FF2B5EF4-FFF2-40B4-BE49-F238E27FC236}">
                <a16:creationId xmlns:a16="http://schemas.microsoft.com/office/drawing/2014/main" id="{69F382E7-8F6E-43DD-B71A-BD39711B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345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5F4795-6113-401A-A725-F371EE68B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Morja in oceani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07C420F-FD2F-4C4D-AA77-57FD3E134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Pomembne transportne poti</a:t>
            </a:r>
          </a:p>
          <a:p>
            <a:r>
              <a:rPr lang="sl-SI" altLang="sl-SI"/>
              <a:t>Vir hrane in številnih industrijskih surovin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7174" name="Picture 6" descr="trajekt_petar_hektorovic">
            <a:extLst>
              <a:ext uri="{FF2B5EF4-FFF2-40B4-BE49-F238E27FC236}">
                <a16:creationId xmlns:a16="http://schemas.microsoft.com/office/drawing/2014/main" id="{A34E61C3-4109-44D3-878C-25031CAD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343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alge_show">
            <a:extLst>
              <a:ext uri="{FF2B5EF4-FFF2-40B4-BE49-F238E27FC236}">
                <a16:creationId xmlns:a16="http://schemas.microsoft.com/office/drawing/2014/main" id="{5E3E2103-2E56-4B2D-A722-D5AF6FFE3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GIM0025">
            <a:extLst>
              <a:ext uri="{FF2B5EF4-FFF2-40B4-BE49-F238E27FC236}">
                <a16:creationId xmlns:a16="http://schemas.microsoft.com/office/drawing/2014/main" id="{4C6F3571-150E-4BD2-AF01-9D657AFF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alge">
            <a:extLst>
              <a:ext uri="{FF2B5EF4-FFF2-40B4-BE49-F238E27FC236}">
                <a16:creationId xmlns:a16="http://schemas.microsoft.com/office/drawing/2014/main" id="{B537BE27-C525-479F-8254-24FDA757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81500"/>
            <a:ext cx="28194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AB7384C-AB2C-4E5A-9DC8-10570FB9A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Nafta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E7D502-33B5-4F8A-BD9D-21D2DFF93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Polovica zalog nafte in zemeljskega plina je shranjenih na celinskih policah pod oceanih. </a:t>
            </a:r>
          </a:p>
          <a:p>
            <a:r>
              <a:rPr lang="sl-SI" altLang="sl-SI"/>
              <a:t>Črpajo jih iz naftnih ploščadi.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CEB1870-3585-47AC-A1D6-E681F658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41148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633382522727002506_rtx45n3">
            <a:extLst>
              <a:ext uri="{FF2B5EF4-FFF2-40B4-BE49-F238E27FC236}">
                <a16:creationId xmlns:a16="http://schemas.microsoft.com/office/drawing/2014/main" id="{A349E608-1B4F-4345-9C46-0181540A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3088"/>
            <a:ext cx="4419600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17AB02F-3E93-4EF6-A886-CF46BF88B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Pridobivanje soli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756C44-937E-433E-AF8B-2F35D79AF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Sol pridobivajo v solinah</a:t>
            </a:r>
          </a:p>
          <a:p>
            <a:r>
              <a:rPr lang="sl-SI" altLang="sl-SI"/>
              <a:t>S pomočjo plitvih bazenčkov, ki so izpostavljeni vročemu soncu in ko voda izhlapi pridobijo sol </a:t>
            </a:r>
          </a:p>
        </p:txBody>
      </p:sp>
      <p:pic>
        <p:nvPicPr>
          <p:cNvPr id="10244" name="Picture 4" descr="10ke_soline_3">
            <a:extLst>
              <a:ext uri="{FF2B5EF4-FFF2-40B4-BE49-F238E27FC236}">
                <a16:creationId xmlns:a16="http://schemas.microsoft.com/office/drawing/2014/main" id="{45D2CBB9-D291-4A12-9BE4-6AB0FB53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35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27F73E4A-D160-486C-A677-06CFFF1C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39624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122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Tahoma</vt:lpstr>
      <vt:lpstr>Wingdings</vt:lpstr>
      <vt:lpstr>Ocean</vt:lpstr>
      <vt:lpstr>Pomen celinskih vod</vt:lpstr>
      <vt:lpstr>Potoki in reke</vt:lpstr>
      <vt:lpstr>Rekreacijska raba rek</vt:lpstr>
      <vt:lpstr>Morja in oceani</vt:lpstr>
      <vt:lpstr>Nafta</vt:lpstr>
      <vt:lpstr>Pridobivanje soli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2019-05-31T08:40:48Z</dcterms:created>
  <dcterms:modified xsi:type="dcterms:W3CDTF">2019-05-31T08:40:48Z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