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9" r:id="rId8"/>
    <p:sldId id="273" r:id="rId9"/>
    <p:sldId id="270" r:id="rId10"/>
    <p:sldId id="271" r:id="rId11"/>
    <p:sldId id="272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CC22B88-9322-4A90-B75C-0A1AD8142139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FA34FDC-D254-4717-96DE-5B2435DDA6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AC1C10B-C55C-47D7-81EF-A51718824D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0D3DCEE8-1068-4CD4-A2E6-B33A215B1895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C51B4BF-1126-4345-9671-CE497DC1425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5E857F2-9964-4472-8F96-CE6FD733417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A6DC5D73-B227-454E-AE57-310255D651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6DC417F0-B506-4A9C-AD4B-3C21F217FE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6E257984-4D1B-42C6-A33D-3EEC1C28B13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C8ADF6FF-AAD5-47E3-81ED-F33821AA58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356A6B03-8770-4665-A350-EE3408E4F3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33763CE-5EA9-4E81-B8EA-78E16AF668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FB1D7C8-8416-4D36-B304-90EF5A90FEB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A4351482-3C25-4606-8F0C-8E6D8A904EAC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8DF0B25-61C7-4032-AF1C-4A6DE9F770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1AF7113-A206-4B98-A76C-B114078B2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E58D845-5573-42B7-982A-632FA9338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A421BC5-B254-470F-8110-4E13A4985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C2F7E40-A2B8-4F49-808A-EEDDCD192F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265F9E5-ADA0-4E05-BDA9-E34DD7F1A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noProof="0"/>
              <a:t>Kliknite, če želite urediti slog naslova matrice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sl-SI" noProof="0"/>
              <a:t>Kliknite, če želite urediti slog podnaslova matrice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43FB2E7-0893-4F9D-A362-6766F4B003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74B0E18A-30A3-48A7-B039-D61D27B3B9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B11C09-628A-49B7-AEF8-08630F3BD38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E92A3343-3B0F-411E-9076-3132A7C4C60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83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CD6142EF-A061-4CE0-9123-DDCE65231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DDC2BF7-99BE-402A-8516-4CCDA68F8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509C7BD4-8DE8-439B-BA44-52909D22D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2BC40-B06C-4B44-BB46-36B9CD2552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993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E2AD3A42-A3B0-4D64-B01D-E9BC40F58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1B286C8-A764-4305-B958-6BC130217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63EFF9CF-4F15-4387-B9AF-9D0A1B574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F6904-2D0F-483E-AC8F-63F011D0DA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5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E814B87-A872-4005-BBB4-2F14F5386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73F5222-7FBB-4F35-9244-F656624BF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3334CFAC-8A6C-461F-8FE4-A676B19FF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2B146-1CB2-4A69-B81A-DEC0C81D00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079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C8CA96B-580F-4D78-B473-9EE63249F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49FF2C6-2675-4744-AC26-991E49CFB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08E2852E-B1A9-48E7-BAD4-1A86FA86D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A2EE4-0E4C-462A-9CF3-7B976A55C8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91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0075F11-14BD-4676-8A72-C7E35C25B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383EFE9-9630-4EA4-A03E-64A0128BC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7D217B5-C0E1-43D5-9B6D-FD7E3BE9F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B8A0E-2B01-4F44-81AD-135F5A469C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967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C64A199-9B4D-41EC-878C-47D5571B2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4A91D9BC-7564-4BDC-A026-F85BA7E07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BEC81796-8EC6-47F9-899A-3EA12526B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65AC5-A2ED-465D-82BC-A3073FB3F5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794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57DCBD62-9763-46E8-AF98-977425C5F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7940DBB5-4408-46AA-806D-722C71385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9B7664DE-6628-4821-9834-94BF8166E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CE699-AF74-4142-9FE7-E06528EB6A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604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12A6E331-4EB6-4171-BBE2-DE9257E89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B841D4E0-4BEC-476B-A609-6DBD11F5B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19B574D-086C-4658-A219-21401C90A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46F1E-828D-4825-8F9A-97F78EC633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175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A584EA9-3DBF-4C22-9861-769453F50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DF43CC5-4CA9-4CB0-A334-D751DAFB9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40016671-50BD-49FC-9E80-7EB586E0D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7A912-D09E-4F1E-8F67-649B086932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629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E08B5D7-C3C5-481C-9C5E-81A5DC7D7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ABE8ED5-02BE-4591-8F01-DF7BE8EB9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8000B27A-E13F-4388-89F3-FC006E441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E5475-F082-46F0-B252-ECF4D4B316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021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CB7B610-9C69-428C-9265-24DDFDD687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>
              <a:extLst>
                <a:ext uri="{FF2B5EF4-FFF2-40B4-BE49-F238E27FC236}">
                  <a16:creationId xmlns:a16="http://schemas.microsoft.com/office/drawing/2014/main" id="{AD268E14-7DE9-48C0-A9CE-F4C1FDF041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292" name="Freeform 4">
              <a:extLst>
                <a:ext uri="{FF2B5EF4-FFF2-40B4-BE49-F238E27FC236}">
                  <a16:creationId xmlns:a16="http://schemas.microsoft.com/office/drawing/2014/main" id="{EDFF1E03-3163-41C9-8F8F-4015EEF808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1027" name="Freeform 5">
            <a:extLst>
              <a:ext uri="{FF2B5EF4-FFF2-40B4-BE49-F238E27FC236}">
                <a16:creationId xmlns:a16="http://schemas.microsoft.com/office/drawing/2014/main" id="{47D94037-B17B-483A-886B-DE737DBF9885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40081E97-AFB8-42DF-8442-616A84C4E286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A43AF618-9252-406F-A20F-B6AC8B1262E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202EC071-A0E4-4934-BED6-E7ACE081ED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>
                <a:extLst>
                  <a:ext uri="{FF2B5EF4-FFF2-40B4-BE49-F238E27FC236}">
                    <a16:creationId xmlns:a16="http://schemas.microsoft.com/office/drawing/2014/main" id="{2DA4D5D4-E487-4DCA-8984-F52DF1B9A8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" name="Freeform 10">
                <a:extLst>
                  <a:ext uri="{FF2B5EF4-FFF2-40B4-BE49-F238E27FC236}">
                    <a16:creationId xmlns:a16="http://schemas.microsoft.com/office/drawing/2014/main" id="{A5A4A45A-611E-4C4A-A4FD-5C4118EA0D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6" name="Freeform 11">
                <a:extLst>
                  <a:ext uri="{FF2B5EF4-FFF2-40B4-BE49-F238E27FC236}">
                    <a16:creationId xmlns:a16="http://schemas.microsoft.com/office/drawing/2014/main" id="{3958EA7A-C2B5-4280-B54A-7015BAB5B9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7" name="Freeform 12">
                <a:extLst>
                  <a:ext uri="{FF2B5EF4-FFF2-40B4-BE49-F238E27FC236}">
                    <a16:creationId xmlns:a16="http://schemas.microsoft.com/office/drawing/2014/main" id="{E8E8B02F-A293-4961-8E05-04C35D3C63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8" name="Freeform 13">
                <a:extLst>
                  <a:ext uri="{FF2B5EF4-FFF2-40B4-BE49-F238E27FC236}">
                    <a16:creationId xmlns:a16="http://schemas.microsoft.com/office/drawing/2014/main" id="{C01AD303-8D7F-43BA-9778-9D260AC003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2302" name="Freeform 14">
              <a:extLst>
                <a:ext uri="{FF2B5EF4-FFF2-40B4-BE49-F238E27FC236}">
                  <a16:creationId xmlns:a16="http://schemas.microsoft.com/office/drawing/2014/main" id="{12B72C72-1BCC-4F92-8EE8-8B7E5969DDD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84A442F8-9600-4035-8480-4E998AFB9BF9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>
              <a:extLst>
                <a:ext uri="{FF2B5EF4-FFF2-40B4-BE49-F238E27FC236}">
                  <a16:creationId xmlns:a16="http://schemas.microsoft.com/office/drawing/2014/main" id="{193B3E31-E626-44FD-9DC0-1918C622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17">
              <a:extLst>
                <a:ext uri="{FF2B5EF4-FFF2-40B4-BE49-F238E27FC236}">
                  <a16:creationId xmlns:a16="http://schemas.microsoft.com/office/drawing/2014/main" id="{6C796D1F-7A90-4388-9DA4-DA9EE4ECA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7" name="Freeform 18">
              <a:extLst>
                <a:ext uri="{FF2B5EF4-FFF2-40B4-BE49-F238E27FC236}">
                  <a16:creationId xmlns:a16="http://schemas.microsoft.com/office/drawing/2014/main" id="{8F61BE8C-97A4-4CCE-AA8C-D24EE735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19">
              <a:extLst>
                <a:ext uri="{FF2B5EF4-FFF2-40B4-BE49-F238E27FC236}">
                  <a16:creationId xmlns:a16="http://schemas.microsoft.com/office/drawing/2014/main" id="{9C5C9D49-50C8-46CF-BAFB-3C77D065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20">
              <a:extLst>
                <a:ext uri="{FF2B5EF4-FFF2-40B4-BE49-F238E27FC236}">
                  <a16:creationId xmlns:a16="http://schemas.microsoft.com/office/drawing/2014/main" id="{1483A430-9785-40B0-9E1C-A00A1B88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21">
              <a:extLst>
                <a:ext uri="{FF2B5EF4-FFF2-40B4-BE49-F238E27FC236}">
                  <a16:creationId xmlns:a16="http://schemas.microsoft.com/office/drawing/2014/main" id="{E8DF0FE0-3417-4847-B166-3777251F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2310" name="Rectangle 22">
            <a:extLst>
              <a:ext uri="{FF2B5EF4-FFF2-40B4-BE49-F238E27FC236}">
                <a16:creationId xmlns:a16="http://schemas.microsoft.com/office/drawing/2014/main" id="{8DED9485-73A1-409F-A203-5C040BF86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B36C5491-D457-4666-8DB9-7206104D6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CEA5A784-65F8-44DF-B3BE-AAC18749EC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F58D1157-680E-453E-B8CB-2A447CD8F8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314" name="Rectangle 26">
            <a:extLst>
              <a:ext uri="{FF2B5EF4-FFF2-40B4-BE49-F238E27FC236}">
                <a16:creationId xmlns:a16="http://schemas.microsoft.com/office/drawing/2014/main" id="{223D7AC6-2D95-41A2-AEBE-3F5759C944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CD69FDD-2B2B-4C40-A995-D1286764B87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2C67953-49FF-43A7-8387-40AD4A38B9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rgbClr val="FF0000"/>
                </a:solidFill>
              </a:rPr>
              <a:t>PORTUGALSKA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061FAC61-E969-44EB-8BDB-5BD30BC46D3F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28775"/>
            <a:ext cx="6553200" cy="3895725"/>
          </a:xfrm>
        </p:spPr>
      </p:pic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D0D6CD8-4B0D-47FA-8E86-1C2980EDE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PREBIVALSTVO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2CC6B7E-461F-4466-BD78-86F944723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Katoličani, protestanti</a:t>
            </a:r>
          </a:p>
          <a:p>
            <a:pPr eaLnBrk="1" hangingPunct="1"/>
            <a:r>
              <a:rPr lang="sl-SI" altLang="sl-SI"/>
              <a:t>Življenje na vasi</a:t>
            </a:r>
          </a:p>
          <a:p>
            <a:pPr eaLnBrk="1" hangingPunct="1"/>
            <a:r>
              <a:rPr lang="sl-SI" altLang="sl-SI"/>
              <a:t>Emigranti, priseljenci</a:t>
            </a:r>
          </a:p>
          <a:p>
            <a:pPr eaLnBrk="1" hangingPunct="1"/>
            <a:r>
              <a:rPr lang="sl-SI" altLang="sl-SI"/>
              <a:t>Obvezno šolanje, pismenost</a:t>
            </a:r>
          </a:p>
          <a:p>
            <a:pPr eaLnBrk="1" hangingPunct="1"/>
            <a:endParaRPr lang="sl-SI" altLang="sl-SI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3568C8B5-4BA4-40A9-8A23-1B7BCBC6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331311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5D133E4-9732-434D-B21D-DEF96AE0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81525"/>
            <a:ext cx="2112963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8FA9728E-B07C-44EA-B6A1-EE079525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3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223A3C0-B015-4B7C-9C79-194E1D9E7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ONESNAŽENOST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AEFAFC-2C37-4B2F-9B96-B1B38BBA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Ekološki problem</a:t>
            </a:r>
          </a:p>
          <a:p>
            <a:pPr eaLnBrk="1" hangingPunct="1"/>
            <a:r>
              <a:rPr lang="sl-SI" altLang="sl-SI"/>
              <a:t>Zapuščenost in odplake</a:t>
            </a:r>
          </a:p>
          <a:p>
            <a:pPr eaLnBrk="1" hangingPunct="1">
              <a:buFontTx/>
              <a:buNone/>
            </a:pPr>
            <a:endParaRPr lang="sl-SI" altLang="sl-SI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6AF1DB90-5122-4E99-B233-17D5CD76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60800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68C41F58-8311-422C-A388-0DF71FC1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221163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79F62C56-46F1-400B-BEF8-F7E49469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1295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>
            <a:extLst>
              <a:ext uri="{FF2B5EF4-FFF2-40B4-BE49-F238E27FC236}">
                <a16:creationId xmlns:a16="http://schemas.microsoft.com/office/drawing/2014/main" id="{4EB7E511-7D21-4842-B430-829DDBE5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C327E3F-7E33-4636-AB43-8117A2155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KULINARIKA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BA2A77D-7B2F-4F79-9B9F-8EFC05984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Jedi iz polenovke-365 receptov </a:t>
            </a:r>
          </a:p>
          <a:p>
            <a:pPr eaLnBrk="1" hangingPunct="1"/>
            <a:r>
              <a:rPr lang="sl-SI" altLang="sl-SI"/>
              <a:t>Tradicionalne jedi so še jedi z morskimi sadeži, na klasičnem žaru pečeno svinjino, fižol, lokalna vina in nepogrešljivi portovec 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AFE9208-7BDA-4B11-85C5-A0A1248B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3311525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FA56514-31ED-4B52-B281-18966432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8738"/>
            <a:ext cx="35274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1D71A8BD-0248-45C7-8CCA-276195E1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1871663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E7DF352-9CB2-4C69-B308-838C4B108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PODOBNOST JEZIKOV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801EF73-1D52-48B2-A4A4-EFD6479D5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eaLnBrk="1" hangingPunct="1"/>
            <a:r>
              <a:rPr lang="sl-SI" altLang="sl-SI"/>
              <a:t>Pravopis podoben španščini</a:t>
            </a:r>
          </a:p>
          <a:p>
            <a:pPr eaLnBrk="1" hangingPunct="1"/>
            <a:r>
              <a:rPr lang="sl-SI" altLang="sl-SI"/>
              <a:t>Slovenci in Portugalci-podobna izgovorjava</a:t>
            </a:r>
          </a:p>
          <a:p>
            <a:pPr eaLnBrk="1" hangingPunct="1"/>
            <a:r>
              <a:rPr lang="sl-SI" altLang="sl-SI"/>
              <a:t>Fižol-fejžou-po dolensko</a:t>
            </a:r>
          </a:p>
          <a:p>
            <a:pPr eaLnBrk="1" hangingPunct="1"/>
            <a:r>
              <a:rPr lang="sl-SI" altLang="sl-SI"/>
              <a:t>Zaradi portugalskih šumnikov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560E1AB-34A2-4615-B72D-43E4F4286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21150"/>
            <a:ext cx="25241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>
            <a:extLst>
              <a:ext uri="{FF2B5EF4-FFF2-40B4-BE49-F238E27FC236}">
                <a16:creationId xmlns:a16="http://schemas.microsoft.com/office/drawing/2014/main" id="{E781171C-F5FF-49FC-B5A7-7BDCE868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232025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7">
            <a:extLst>
              <a:ext uri="{FF2B5EF4-FFF2-40B4-BE49-F238E27FC236}">
                <a16:creationId xmlns:a16="http://schemas.microsoft.com/office/drawing/2014/main" id="{42E7F3F3-3E45-4D13-8972-1DF1C2B3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76700"/>
            <a:ext cx="32766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1E32A87-CF84-48E5-89B4-F880A8860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ZNANE OSEBNOSTI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C2FEDB3-A40A-4D41-96C7-1BDBC89B6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Pomorščak Vasco da Gama</a:t>
            </a:r>
          </a:p>
          <a:p>
            <a:pPr eaLnBrk="1" hangingPunct="1"/>
            <a:r>
              <a:rPr lang="sl-SI" altLang="sl-SI"/>
              <a:t>Pesnika Luís de Camões in Fernando Pessoa </a:t>
            </a:r>
          </a:p>
          <a:p>
            <a:pPr eaLnBrk="1" hangingPunct="1"/>
            <a:r>
              <a:rPr lang="sl-SI" altLang="sl-SI"/>
              <a:t>Nogometaš Cristiano Ronaldo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9A46DA0-67C0-4090-A054-C93DBED9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1747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A07277CB-A768-4803-95B4-B912B3DE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333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99BF7333-CD2D-476F-B6AA-CC1A97C5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68600"/>
            <a:ext cx="1585912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0ECBA45D-2FA2-4D52-9AA1-71D5CF39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810D4C53-194D-40CF-A646-6AF1DD42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1528763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34983282-3820-4205-9C39-B7B94B97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89363"/>
            <a:ext cx="1162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7AA5F27F-B65B-40DE-8893-5A758E4A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916237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F3922D2-E288-4A6D-AE3A-477889B81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DRŽAVNI SIMBOLI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F6B588F-4DD1-4858-A1D6-EA4256F52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Zastava:-rdeča in zelena</a:t>
            </a:r>
          </a:p>
          <a:p>
            <a:pPr eaLnBrk="1" hangingPunct="1"/>
            <a:r>
              <a:rPr lang="sl-SI" altLang="sl-SI"/>
              <a:t>Grb</a:t>
            </a:r>
          </a:p>
          <a:p>
            <a:pPr eaLnBrk="1" hangingPunct="1"/>
            <a:r>
              <a:rPr lang="sl-SI" altLang="sl-SI"/>
              <a:t>Himna:A Portuguesa</a:t>
            </a:r>
          </a:p>
          <a:p>
            <a:pPr eaLnBrk="1" hangingPunct="1">
              <a:buFontTx/>
              <a:buNone/>
            </a:pPr>
            <a:r>
              <a:rPr lang="sl-SI" altLang="sl-SI" sz="1600"/>
              <a:t>	</a:t>
            </a:r>
          </a:p>
          <a:p>
            <a:pPr eaLnBrk="1" hangingPunct="1">
              <a:buFontTx/>
              <a:buNone/>
            </a:pPr>
            <a:endParaRPr lang="sl-SI" altLang="sl-SI" sz="1600"/>
          </a:p>
          <a:p>
            <a:pPr eaLnBrk="1" hangingPunct="1">
              <a:buFontTx/>
              <a:buNone/>
            </a:pPr>
            <a:r>
              <a:rPr lang="sl-SI" altLang="sl-SI" sz="1600"/>
              <a:t>		»Junaki morja, ljudstvo slave, nesmrtni rod krvi junaške,</a:t>
            </a:r>
            <a:br>
              <a:rPr lang="sl-SI" altLang="sl-SI" sz="1600"/>
            </a:br>
            <a:r>
              <a:rPr lang="sl-SI" altLang="sl-SI" sz="1600"/>
              <a:t>	ponesite zdaj spet v višave blišč dežele Portugalske!</a:t>
            </a:r>
            <a:br>
              <a:rPr lang="sl-SI" altLang="sl-SI" sz="1600"/>
            </a:br>
            <a:r>
              <a:rPr lang="sl-SI" altLang="sl-SI" sz="1600"/>
              <a:t>	Zamegljeno iz spomina glas razlega se očakov,</a:t>
            </a:r>
            <a:br>
              <a:rPr lang="sl-SI" altLang="sl-SI" sz="1600"/>
            </a:br>
            <a:r>
              <a:rPr lang="sl-SI" altLang="sl-SI" sz="1600"/>
              <a:t>	glas pogumnih prajunakov, znaní zmago – domovina.</a:t>
            </a:r>
            <a:br>
              <a:rPr lang="sl-SI" altLang="sl-SI" sz="1600"/>
            </a:br>
            <a:r>
              <a:rPr lang="sl-SI" altLang="sl-SI" sz="1600"/>
              <a:t>	K orožju, k orožju, v boj! V boj za morje, za celino.</a:t>
            </a:r>
            <a:br>
              <a:rPr lang="sl-SI" altLang="sl-SI" sz="1600"/>
            </a:br>
            <a:r>
              <a:rPr lang="sl-SI" altLang="sl-SI" sz="1600"/>
              <a:t>	K orožju, k orožju, v boj! V boj za našo domovino,</a:t>
            </a:r>
            <a:br>
              <a:rPr lang="sl-SI" altLang="sl-SI" sz="1600"/>
            </a:br>
            <a:r>
              <a:rPr lang="sl-SI" altLang="sl-SI" sz="1600"/>
              <a:t>	proti topovom hodímo, hodímo."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9033E30F-A2B1-4F54-8F1B-F7B8DEAC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74900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7BAF7410-F5B1-4B95-A682-837D8506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194468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0FBDF1-75A3-4C06-953E-9639D3578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OSNOVNI PODATKI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D9640D7-EBDB-43D8-82B4-B67587658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91512" cy="4899025"/>
          </a:xfrm>
        </p:spPr>
        <p:txBody>
          <a:bodyPr/>
          <a:lstStyle/>
          <a:p>
            <a:pPr eaLnBrk="1" hangingPunct="1"/>
            <a:r>
              <a:rPr lang="sl-SI" altLang="sl-SI" b="1"/>
              <a:t>Velikost: 92.391 km2</a:t>
            </a:r>
          </a:p>
          <a:p>
            <a:pPr eaLnBrk="1" hangingPunct="1"/>
            <a:r>
              <a:rPr lang="sl-SI" altLang="sl-SI" b="1"/>
              <a:t>Okrog 10 milijonov prebivalcev</a:t>
            </a:r>
          </a:p>
          <a:p>
            <a:pPr eaLnBrk="1" hangingPunct="1"/>
            <a:r>
              <a:rPr lang="sl-SI" altLang="sl-SI" b="1"/>
              <a:t>Glavno mesto: Lizbona</a:t>
            </a:r>
          </a:p>
          <a:p>
            <a:pPr eaLnBrk="1" hangingPunct="1"/>
            <a:r>
              <a:rPr lang="sl-SI" altLang="sl-SI" b="1"/>
              <a:t>Uradni jezik: portugalščina</a:t>
            </a:r>
          </a:p>
          <a:p>
            <a:pPr eaLnBrk="1" hangingPunct="1"/>
            <a:r>
              <a:rPr lang="sl-SI" altLang="sl-SI" b="1"/>
              <a:t>Prebivalci: portugalci, portugalke</a:t>
            </a:r>
          </a:p>
          <a:p>
            <a:pPr eaLnBrk="1" hangingPunct="1"/>
            <a:r>
              <a:rPr lang="sl-SI" altLang="sl-SI" b="1"/>
              <a:t>Valuta: evro</a:t>
            </a:r>
          </a:p>
          <a:p>
            <a:pPr eaLnBrk="1" hangingPunct="1"/>
            <a:endParaRPr lang="sl-SI" altLang="sl-SI" b="1"/>
          </a:p>
          <a:p>
            <a:pPr eaLnBrk="1" hangingPunct="1"/>
            <a:endParaRPr lang="sl-SI" altLang="sl-SI" b="1"/>
          </a:p>
        </p:txBody>
      </p:sp>
      <p:pic>
        <p:nvPicPr>
          <p:cNvPr id="4100" name="Picture 7">
            <a:extLst>
              <a:ext uri="{FF2B5EF4-FFF2-40B4-BE49-F238E27FC236}">
                <a16:creationId xmlns:a16="http://schemas.microsoft.com/office/drawing/2014/main" id="{9ED349E0-ABA2-48EF-BDE5-64A9794F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052513"/>
            <a:ext cx="230505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9">
            <a:extLst>
              <a:ext uri="{FF2B5EF4-FFF2-40B4-BE49-F238E27FC236}">
                <a16:creationId xmlns:a16="http://schemas.microsoft.com/office/drawing/2014/main" id="{A33CF8CC-1D57-46A3-A259-719A9673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259238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0">
            <a:extLst>
              <a:ext uri="{FF2B5EF4-FFF2-40B4-BE49-F238E27FC236}">
                <a16:creationId xmlns:a16="http://schemas.microsoft.com/office/drawing/2014/main" id="{30378EDF-CB1C-4020-BAD7-D6341103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244792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1">
            <a:extLst>
              <a:ext uri="{FF2B5EF4-FFF2-40B4-BE49-F238E27FC236}">
                <a16:creationId xmlns:a16="http://schemas.microsoft.com/office/drawing/2014/main" id="{EBAE34BD-A64C-48FD-999F-4DF637D6C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57563"/>
            <a:ext cx="151288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3" descr="2-euro">
            <a:extLst>
              <a:ext uri="{FF2B5EF4-FFF2-40B4-BE49-F238E27FC236}">
                <a16:creationId xmlns:a16="http://schemas.microsoft.com/office/drawing/2014/main" id="{91E1434D-2FBD-4FC0-BA39-BFB76AC1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7524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1-euro">
            <a:extLst>
              <a:ext uri="{FF2B5EF4-FFF2-40B4-BE49-F238E27FC236}">
                <a16:creationId xmlns:a16="http://schemas.microsoft.com/office/drawing/2014/main" id="{648EE969-67C9-49A3-8EB3-73F4802F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625"/>
            <a:ext cx="714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4">
            <a:extLst>
              <a:ext uri="{FF2B5EF4-FFF2-40B4-BE49-F238E27FC236}">
                <a16:creationId xmlns:a16="http://schemas.microsoft.com/office/drawing/2014/main" id="{277C2A14-1FC8-4BA5-8DC6-D4C19C606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107" name="Rectangle 15">
            <a:extLst>
              <a:ext uri="{FF2B5EF4-FFF2-40B4-BE49-F238E27FC236}">
                <a16:creationId xmlns:a16="http://schemas.microsoft.com/office/drawing/2014/main" id="{37D67562-E5B4-4F91-9BA1-093C378C5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3316288"/>
            <a:ext cx="26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>
                <a:cs typeface="Times New Roman" panose="02020603050405020304" pitchFamily="18" charset="0"/>
              </a:rPr>
              <a:t>  </a:t>
            </a:r>
            <a:endParaRPr lang="sl-SI" altLang="sl-SI"/>
          </a:p>
        </p:txBody>
      </p:sp>
      <p:pic>
        <p:nvPicPr>
          <p:cNvPr id="4108" name="Picture 18" descr="1-cent">
            <a:extLst>
              <a:ext uri="{FF2B5EF4-FFF2-40B4-BE49-F238E27FC236}">
                <a16:creationId xmlns:a16="http://schemas.microsoft.com/office/drawing/2014/main" id="{421EA9CA-3206-4240-9CAB-27A41F3E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00663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7" descr="2-cent">
            <a:extLst>
              <a:ext uri="{FF2B5EF4-FFF2-40B4-BE49-F238E27FC236}">
                <a16:creationId xmlns:a16="http://schemas.microsoft.com/office/drawing/2014/main" id="{5124794A-351F-424D-A419-5DF4A3E1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29225"/>
            <a:ext cx="552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6" descr="5-cent">
            <a:extLst>
              <a:ext uri="{FF2B5EF4-FFF2-40B4-BE49-F238E27FC236}">
                <a16:creationId xmlns:a16="http://schemas.microsoft.com/office/drawing/2014/main" id="{5EB6E8AA-45A2-4389-BC08-28EC72A8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22922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9">
            <a:extLst>
              <a:ext uri="{FF2B5EF4-FFF2-40B4-BE49-F238E27FC236}">
                <a16:creationId xmlns:a16="http://schemas.microsoft.com/office/drawing/2014/main" id="{7A6CAD88-EBC3-4840-8FB8-00BAFA71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112" name="Rectangle 20">
            <a:extLst>
              <a:ext uri="{FF2B5EF4-FFF2-40B4-BE49-F238E27FC236}">
                <a16:creationId xmlns:a16="http://schemas.microsoft.com/office/drawing/2014/main" id="{E59EB878-2378-4074-860B-DA4BE583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797175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>
                <a:cs typeface="Times New Roman" panose="02020603050405020304" pitchFamily="18" charset="0"/>
              </a:rPr>
              <a:t> </a:t>
            </a:r>
            <a:endParaRPr lang="sl-SI" altLang="sl-SI"/>
          </a:p>
        </p:txBody>
      </p:sp>
      <p:sp>
        <p:nvSpPr>
          <p:cNvPr id="4113" name="Rectangle 21">
            <a:extLst>
              <a:ext uri="{FF2B5EF4-FFF2-40B4-BE49-F238E27FC236}">
                <a16:creationId xmlns:a16="http://schemas.microsoft.com/office/drawing/2014/main" id="{44D01D80-82C3-4E92-8CAE-45B830471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633788"/>
            <a:ext cx="227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>
                <a:cs typeface="Times New Roman" panose="02020603050405020304" pitchFamily="18" charset="0"/>
              </a:rPr>
              <a:t> </a:t>
            </a:r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78E0DD5-8173-4C8D-A84C-818E68671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ZGODOVINA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800CE9-34A1-4F32-9D24-793AA6164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eaLnBrk="1" hangingPunct="1"/>
            <a:r>
              <a:rPr lang="sl-SI" altLang="sl-SI"/>
              <a:t>Vdor Arabcev</a:t>
            </a:r>
          </a:p>
          <a:p>
            <a:pPr eaLnBrk="1" hangingPunct="1"/>
            <a:r>
              <a:rPr lang="sl-SI" altLang="sl-SI"/>
              <a:t>Ustanovili državi</a:t>
            </a:r>
          </a:p>
          <a:p>
            <a:pPr eaLnBrk="1" hangingPunct="1"/>
            <a:r>
              <a:rPr lang="sl-SI" altLang="sl-SI"/>
              <a:t>Vodilni sili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A298EDB-14E6-47C1-B7E0-DF7D0FAC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31686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4F87606B-82AF-4856-87DF-EC05BB8F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2447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F0E617F-F059-47B1-8F0E-86C4BA37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6BC89EDA-4892-48DE-B939-A907E6C9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16113"/>
            <a:ext cx="16097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8FA1A60-12ED-4EF5-9601-B9A62F917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LEGA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7C910B7-8882-475E-8153-BA188AAFA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1/6 Pirenejskega polotoka</a:t>
            </a:r>
          </a:p>
          <a:p>
            <a:pPr eaLnBrk="1" hangingPunct="1"/>
            <a:r>
              <a:rPr lang="sl-SI" altLang="sl-SI"/>
              <a:t>Skrajni zahod </a:t>
            </a:r>
            <a:endParaRPr lang="sl-SI" altLang="sl-SI" b="1"/>
          </a:p>
          <a:p>
            <a:pPr eaLnBrk="1" hangingPunct="1"/>
            <a:r>
              <a:rPr lang="sl-SI" altLang="sl-SI"/>
              <a:t>Otočja:Azore, Madeiro</a:t>
            </a:r>
          </a:p>
          <a:p>
            <a:pPr eaLnBrk="1" hangingPunct="1"/>
            <a:r>
              <a:rPr lang="sl-SI" altLang="sl-SI"/>
              <a:t>Sosednja država je Španija</a:t>
            </a:r>
          </a:p>
          <a:p>
            <a:pPr eaLnBrk="1" hangingPunct="1"/>
            <a:r>
              <a:rPr lang="sl-SI" altLang="sl-SI"/>
              <a:t>Meji na Atlantski ocean</a:t>
            </a:r>
          </a:p>
          <a:p>
            <a:pPr eaLnBrk="1" hangingPunct="1"/>
            <a:endParaRPr lang="sl-SI" altLang="sl-SI" b="1"/>
          </a:p>
          <a:p>
            <a:pPr eaLnBrk="1" hangingPunct="1"/>
            <a:endParaRPr lang="sl-SI" altLang="sl-SI" b="1"/>
          </a:p>
          <a:p>
            <a:pPr eaLnBrk="1" hangingPunct="1"/>
            <a:endParaRPr lang="sl-SI" altLang="sl-SI" b="1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0BFB438-181D-4D4E-AC1F-0F535AB9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76F3686A-2CCB-4C2A-A72F-2B370FD1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80828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7">
            <a:extLst>
              <a:ext uri="{FF2B5EF4-FFF2-40B4-BE49-F238E27FC236}">
                <a16:creationId xmlns:a16="http://schemas.microsoft.com/office/drawing/2014/main" id="{B713AB5D-A4F2-4D4E-A240-FAD04AFD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3325"/>
            <a:ext cx="32416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9">
            <a:extLst>
              <a:ext uri="{FF2B5EF4-FFF2-40B4-BE49-F238E27FC236}">
                <a16:creationId xmlns:a16="http://schemas.microsoft.com/office/drawing/2014/main" id="{255C09E3-F2A7-490A-9CD8-973788A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31152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708761-A51B-4CB1-AA2C-F0BC2149A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GEOGRAFSKE ZNAČILNOSTI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B5F4776-D8B1-4871-AC77-FBD2039D0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eaLnBrk="1" hangingPunct="1"/>
            <a:r>
              <a:rPr lang="sl-SI" altLang="sl-SI"/>
              <a:t>Reka Tejo deli Portugalsko na dva dela</a:t>
            </a:r>
          </a:p>
          <a:p>
            <a:pPr eaLnBrk="1" hangingPunct="1"/>
            <a:r>
              <a:rPr lang="sl-SI" altLang="sl-SI"/>
              <a:t>Sever: gorato, kmetijska področja, podnebje</a:t>
            </a:r>
          </a:p>
          <a:p>
            <a:pPr eaLnBrk="1" hangingPunct="1"/>
            <a:r>
              <a:rPr lang="sl-SI" altLang="sl-SI"/>
              <a:t>Jug: ravninsko,podnebje</a:t>
            </a:r>
          </a:p>
          <a:p>
            <a:pPr eaLnBrk="1" hangingPunct="1"/>
            <a:r>
              <a:rPr lang="sl-SI" altLang="sl-SI"/>
              <a:t>Najvišja gora :Pico-2351m-vulkan</a:t>
            </a:r>
          </a:p>
          <a:p>
            <a:pPr eaLnBrk="1" hangingPunct="1"/>
            <a:r>
              <a:rPr lang="sl-SI" altLang="sl-SI"/>
              <a:t>Mesta : Porto, Coimbra, Setubal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3959D1D5-A18C-429B-AA58-A73BA12E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24400"/>
            <a:ext cx="3276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6" descr="Portugalska - zemljevid">
            <a:extLst>
              <a:ext uri="{FF2B5EF4-FFF2-40B4-BE49-F238E27FC236}">
                <a16:creationId xmlns:a16="http://schemas.microsoft.com/office/drawing/2014/main" id="{AC60243F-9712-4566-B303-607A6C13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73238"/>
            <a:ext cx="190817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F95D5730-D201-4FAE-9D1C-AA43E0E02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E70C5B1-6704-4508-B9A3-078EBF991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VODOVJE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35E492A-ECF0-4521-8EF2-1C7AD3F6D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Glavne reke:Tejo, Douro,Minho, Guadiana</a:t>
            </a:r>
          </a:p>
          <a:p>
            <a:pPr eaLnBrk="1" hangingPunct="1"/>
            <a:r>
              <a:rPr lang="sl-SI" altLang="sl-SI"/>
              <a:t>Mondego-Serra da Estrela </a:t>
            </a:r>
          </a:p>
          <a:p>
            <a:pPr eaLnBrk="1" hangingPunct="1"/>
            <a:r>
              <a:rPr lang="sl-SI" altLang="sl-SI"/>
              <a:t>Douro - namakanje</a:t>
            </a:r>
          </a:p>
          <a:p>
            <a:pPr eaLnBrk="1" hangingPunct="1"/>
            <a:r>
              <a:rPr lang="sl-SI" altLang="sl-SI"/>
              <a:t>Dolge obale</a:t>
            </a:r>
          </a:p>
          <a:p>
            <a:pPr eaLnBrk="1" hangingPunct="1"/>
            <a:r>
              <a:rPr lang="sl-SI" altLang="sl-SI"/>
              <a:t>Delta Ria de Aveiro-bogata z ribami in morskimi ptiči</a:t>
            </a:r>
          </a:p>
          <a:p>
            <a:pPr eaLnBrk="1" hangingPunct="1"/>
            <a:endParaRPr lang="sl-SI" altLang="sl-SI"/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C68B6F82-D20D-496F-8922-92819343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10150"/>
            <a:ext cx="2232025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142C4AEF-6826-4156-AC0A-6FECAF52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2106612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7">
            <a:extLst>
              <a:ext uri="{FF2B5EF4-FFF2-40B4-BE49-F238E27FC236}">
                <a16:creationId xmlns:a16="http://schemas.microsoft.com/office/drawing/2014/main" id="{1CEAD735-3D33-4932-B189-851F2386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8">
            <a:extLst>
              <a:ext uri="{FF2B5EF4-FFF2-40B4-BE49-F238E27FC236}">
                <a16:creationId xmlns:a16="http://schemas.microsoft.com/office/drawing/2014/main" id="{3CC38B08-0F7C-409D-A510-733E4C9C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41888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A508DB-DC7D-4E44-9F6A-85CF31C50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PODNEBJE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F178F9-7D96-4FF0-AE79-30B96E9EB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Oceansko</a:t>
            </a:r>
          </a:p>
          <a:p>
            <a:pPr eaLnBrk="1" hangingPunct="1"/>
            <a:r>
              <a:rPr lang="sl-SI" altLang="sl-SI"/>
              <a:t>Kontinentalno</a:t>
            </a:r>
          </a:p>
          <a:p>
            <a:pPr eaLnBrk="1" hangingPunct="1"/>
            <a:r>
              <a:rPr lang="sl-SI" altLang="sl-SI"/>
              <a:t>Sredozemsko</a:t>
            </a:r>
          </a:p>
          <a:p>
            <a:pPr eaLnBrk="1" hangingPunct="1"/>
            <a:r>
              <a:rPr lang="sl-SI" altLang="sl-SI"/>
              <a:t>Sneg</a:t>
            </a:r>
          </a:p>
          <a:p>
            <a:pPr eaLnBrk="1" hangingPunct="1">
              <a:buFontTx/>
              <a:buNone/>
            </a:pPr>
            <a:endParaRPr lang="sl-SI" altLang="sl-SI"/>
          </a:p>
          <a:p>
            <a:pPr eaLnBrk="1" hangingPunct="1">
              <a:buFontTx/>
              <a:buNone/>
            </a:pPr>
            <a:r>
              <a:rPr lang="sl-SI" altLang="sl-SI"/>
              <a:t>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C0CA949-B657-470E-AB0A-AFB758C9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E8E82C00-FD74-4DF2-81E4-1F9B9ADF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246EB5A-3678-49B6-93BD-AD39F2C8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C1DDAA79-88C0-4179-8902-474481D4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CD90E63-72B2-449A-8F2A-2AA701972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RASTJE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36C8D87-8E4E-43E9-B891-03FA458D4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Sever: sredozemski listnati gozdovi</a:t>
            </a:r>
          </a:p>
          <a:p>
            <a:pPr eaLnBrk="1" hangingPunct="1"/>
            <a:r>
              <a:rPr lang="sl-SI" altLang="sl-SI"/>
              <a:t>Jug: sredozemska vegetacija-makija, gariga, plutov hrast in črničnik</a:t>
            </a:r>
          </a:p>
          <a:p>
            <a:pPr eaLnBrk="1" hangingPunct="1"/>
            <a:r>
              <a:rPr lang="sl-SI" altLang="sl-SI"/>
              <a:t>Primorje: evkaliptus, pinija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D1743071-A49B-4642-BD19-825968AB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494CBBA4-2F45-439A-9F9B-B4708E57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68863"/>
            <a:ext cx="10096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E0E7B4B5-92AA-4A10-8B22-989F83FD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6886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5981263C-6086-4397-9280-AE906B5F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34587EB8-22A2-48E1-884C-65A5722B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9A7ABF-2DF2-4DEC-9DF0-ECA05A364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hlink"/>
                </a:solidFill>
              </a:rPr>
              <a:t>GOSPODARSTVO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EF2BE91-8ACB-4DE3-96ED-65F31C86A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/>
              <a:t>Uvoz – izvoz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Ribištvo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Vinogradništvo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Plutovina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Sever: žito, krompir, oljke, trta, agrumi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Jug: žitarice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Kmetijstvo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turizem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AE02F53E-03E4-41CC-8099-98A01766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1557338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7AEC67F8-A17B-4299-93E0-1C379036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1485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4E77F87F-1C58-4674-8227-820BEDBC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49500"/>
            <a:ext cx="2171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27E96B96-24F8-4B49-BBB0-021BCD53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418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6069FC6A-5F03-4BE9-A919-FD2AB8D3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18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rh gore">
  <a:themeElements>
    <a:clrScheme name="Vrh gor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rh go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h go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h go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0</TotalTime>
  <Words>257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Vrh gore</vt:lpstr>
      <vt:lpstr>PORTUGALSKA</vt:lpstr>
      <vt:lpstr>OSNOVNI PODATKI</vt:lpstr>
      <vt:lpstr>ZGODOVINA</vt:lpstr>
      <vt:lpstr>LEGA</vt:lpstr>
      <vt:lpstr>GEOGRAFSKE ZNAČILNOSTI</vt:lpstr>
      <vt:lpstr>VODOVJE</vt:lpstr>
      <vt:lpstr>PODNEBJE</vt:lpstr>
      <vt:lpstr>RASTJE</vt:lpstr>
      <vt:lpstr>GOSPODARSTVO</vt:lpstr>
      <vt:lpstr>PREBIVALSTVO</vt:lpstr>
      <vt:lpstr>ONESNAŽENOST</vt:lpstr>
      <vt:lpstr>KULINARIKA</vt:lpstr>
      <vt:lpstr>PODOBNOST JEZIKOV</vt:lpstr>
      <vt:lpstr>ZNANE OSEBNOSTI</vt:lpstr>
      <vt:lpstr>DRŽAVNI SIMBOLI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2019-05-31T08:40:49Z</dcterms:created>
  <dcterms:modified xsi:type="dcterms:W3CDTF">2019-05-31T08:40:49Z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