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7" r:id="rId2"/>
    <p:sldId id="269" r:id="rId3"/>
    <p:sldId id="256" r:id="rId4"/>
    <p:sldId id="267" r:id="rId5"/>
    <p:sldId id="259" r:id="rId6"/>
    <p:sldId id="258" r:id="rId7"/>
    <p:sldId id="260" r:id="rId8"/>
    <p:sldId id="261" r:id="rId9"/>
    <p:sldId id="263" r:id="rId10"/>
    <p:sldId id="262" r:id="rId11"/>
    <p:sldId id="270" r:id="rId12"/>
    <p:sldId id="264" r:id="rId13"/>
    <p:sldId id="271" r:id="rId14"/>
    <p:sldId id="290" r:id="rId15"/>
    <p:sldId id="291" r:id="rId16"/>
    <p:sldId id="272" r:id="rId17"/>
    <p:sldId id="265" r:id="rId18"/>
    <p:sldId id="273" r:id="rId19"/>
    <p:sldId id="274" r:id="rId20"/>
    <p:sldId id="275" r:id="rId21"/>
    <p:sldId id="277" r:id="rId22"/>
    <p:sldId id="276" r:id="rId23"/>
    <p:sldId id="278" r:id="rId24"/>
    <p:sldId id="266" r:id="rId25"/>
    <p:sldId id="279" r:id="rId26"/>
    <p:sldId id="280" r:id="rId27"/>
    <p:sldId id="288" r:id="rId28"/>
    <p:sldId id="289" r:id="rId29"/>
    <p:sldId id="281" r:id="rId30"/>
    <p:sldId id="282" r:id="rId31"/>
    <p:sldId id="283" r:id="rId32"/>
    <p:sldId id="284" r:id="rId33"/>
    <p:sldId id="285" r:id="rId34"/>
    <p:sldId id="287" r:id="rId35"/>
    <p:sldId id="286" r:id="rId36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48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1620" y="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087935C3-5D8E-4AE3-A545-C7C220E9C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F0DDD-D7D8-45A1-8536-0617D8244A52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333D730E-561A-4082-ADD2-59A313BE0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9537A6B0-396B-4E25-8F23-930AE4AD6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B1978A-6B28-47DF-824A-D87F7613DFB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210212216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0DADC890-9D29-46F0-BEF8-3A5EAD7B0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902D8-4333-46E9-8127-EB07B26DDA77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1B571A76-0C50-479D-90C1-E00E6CD12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AD14494C-0888-41AC-AE8C-E59E4EF5D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DF4F53-3AB5-47A9-A102-C1112D8AAA7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31319515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B1345500-20B9-4ED1-BD61-51AFAB220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7C419-2ECB-4AF5-B318-261A2BA8769D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89C17FE5-8238-45AB-A80D-AFB67ABC8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92CA20BE-13D5-4E8D-8E03-7C0C7ACCB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DCE6DE-E484-416B-8587-47F20C1597F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925052055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D34E7AA5-638F-4967-B087-E06EB0D88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C10A3-1CEA-4E9F-A4CE-865A4B631A33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F4A98BE5-1554-49B6-BE34-C7EA59F07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CC7FF28E-8D34-4308-9342-8AA4F694A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4D325C-7568-408F-B562-F670A7A0517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98064777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62BED94B-C02F-4B24-AC9A-A750187E4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BB3E7-775A-4317-A12C-CC350CC6E18A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30EB2129-1895-4003-A44B-67B3EC776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82EDF4E2-7357-4508-A05B-2358D425A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D95D75-C1AD-4DFE-9612-C295E0DEA7C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107488689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9C9DE619-80DB-4A4B-BB0C-86E444F5E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CD9D7-3A6E-4964-A393-7E76AC7958FC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F5FAAB9D-AA58-451A-9E7D-6D7229EAD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E20EA3F7-EF7A-4DF0-BFAB-E067D2DEA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FEC0DC-B3C9-4366-BE19-194BF9D983C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150868620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3">
            <a:extLst>
              <a:ext uri="{FF2B5EF4-FFF2-40B4-BE49-F238E27FC236}">
                <a16:creationId xmlns:a16="http://schemas.microsoft.com/office/drawing/2014/main" id="{992E2DE9-C442-4F5D-8CA7-198A80957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52DA5-798E-4A33-97C0-BF7369240203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8" name="Ograda noge 4">
            <a:extLst>
              <a:ext uri="{FF2B5EF4-FFF2-40B4-BE49-F238E27FC236}">
                <a16:creationId xmlns:a16="http://schemas.microsoft.com/office/drawing/2014/main" id="{32A0D0BC-D694-4893-97A9-7AE21699A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5">
            <a:extLst>
              <a:ext uri="{FF2B5EF4-FFF2-40B4-BE49-F238E27FC236}">
                <a16:creationId xmlns:a16="http://schemas.microsoft.com/office/drawing/2014/main" id="{4D34DDBF-258F-420A-8C12-B26A79810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6C73A2-5DDB-452C-B4D8-CA4E823B798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68951569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datuma 3">
            <a:extLst>
              <a:ext uri="{FF2B5EF4-FFF2-40B4-BE49-F238E27FC236}">
                <a16:creationId xmlns:a16="http://schemas.microsoft.com/office/drawing/2014/main" id="{84CFABA6-AFF7-4F4E-830E-80F48594C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44E69-33E5-40C0-9885-DBA78E2A9538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4" name="Ograda noge 4">
            <a:extLst>
              <a:ext uri="{FF2B5EF4-FFF2-40B4-BE49-F238E27FC236}">
                <a16:creationId xmlns:a16="http://schemas.microsoft.com/office/drawing/2014/main" id="{D1E58658-7F25-47E0-979D-C4ABDF25D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5">
            <a:extLst>
              <a:ext uri="{FF2B5EF4-FFF2-40B4-BE49-F238E27FC236}">
                <a16:creationId xmlns:a16="http://schemas.microsoft.com/office/drawing/2014/main" id="{B32B7FFA-0B1D-462E-80BC-0B46598B5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62ABA2-6080-4121-A4B3-DF3A392B032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706236137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3">
            <a:extLst>
              <a:ext uri="{FF2B5EF4-FFF2-40B4-BE49-F238E27FC236}">
                <a16:creationId xmlns:a16="http://schemas.microsoft.com/office/drawing/2014/main" id="{C7EB1E00-00F1-4E8F-A7C5-7F5E564FD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A1E3A-7FB8-4C88-A537-BCA61D8AEAD7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3" name="Ograda noge 4">
            <a:extLst>
              <a:ext uri="{FF2B5EF4-FFF2-40B4-BE49-F238E27FC236}">
                <a16:creationId xmlns:a16="http://schemas.microsoft.com/office/drawing/2014/main" id="{1134DB0A-2305-41DF-822A-69204E19E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5">
            <a:extLst>
              <a:ext uri="{FF2B5EF4-FFF2-40B4-BE49-F238E27FC236}">
                <a16:creationId xmlns:a16="http://schemas.microsoft.com/office/drawing/2014/main" id="{7EC796A5-4ECE-4F93-AD4C-FE00774C5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426A2D-A4B5-401C-BF7A-A25FA827A85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709792413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22918179-9705-4C4B-99E4-4BC85E589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2B2B7-3EDD-427F-9B69-E0C57CE980E0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AEDBB033-E501-4A03-8471-9D70AFE3A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D7A19782-E40D-4361-8FDD-08A19480F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0B8C72-B4D1-4C8E-AF7D-579B8EA467E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277102721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BE8D7ADB-F114-4536-B95E-25D4A131B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27CE9-B99B-4474-9C51-FEB0FCA2FC57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D0223B37-8023-4287-98EC-EC9ED08A4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8CE05DE3-C423-4D27-83EA-7348BA58A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8A014C-3DA9-4D17-BEF3-E5A71D8A4B5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703073499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grada naslova 1">
            <a:extLst>
              <a:ext uri="{FF2B5EF4-FFF2-40B4-BE49-F238E27FC236}">
                <a16:creationId xmlns:a16="http://schemas.microsoft.com/office/drawing/2014/main" id="{9897F611-7B07-494F-BA4E-45EE79BA573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Uredite slog naslova matrice</a:t>
            </a:r>
          </a:p>
        </p:txBody>
      </p:sp>
      <p:sp>
        <p:nvSpPr>
          <p:cNvPr id="1027" name="Ograda besedila 2">
            <a:extLst>
              <a:ext uri="{FF2B5EF4-FFF2-40B4-BE49-F238E27FC236}">
                <a16:creationId xmlns:a16="http://schemas.microsoft.com/office/drawing/2014/main" id="{D6555AB5-A91E-4D70-B1FD-E538DE9E038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Uredite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D799D809-72C3-42A1-B08D-0CAC0EC2BC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04B72B-A8B1-46DA-96E8-83B80745156E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D89F6F86-60F4-41AB-B789-70F69D60FE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D50D8FBF-84D8-48CF-B7BF-221BE7BC7E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FD6FE0B0-9027-409D-8879-EF728DD3C97E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imorske.si/Primorska/Srednja-Primorska/Znamenitima-lipama-v-Orehku-in-Predjami-so----poda.aspx" TargetMode="External"/><Relationship Id="rId2" Type="http://schemas.openxmlformats.org/officeDocument/2006/relationships/hyperlink" Target="http://www.stat.si/krajevnaimena/pregledi_naselja_najvecja_prebivalci.asp?tlist=off&amp;txtIme=POSTOJNA&amp;selNacin=celo&amp;selTip=naselja&amp;ID=3319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predjamski-grad.si/si-p-jama-predjamski-grad" TargetMode="External"/><Relationship Id="rId4" Type="http://schemas.openxmlformats.org/officeDocument/2006/relationships/hyperlink" Target="http://www.stat.si/obcinevstevilkah/Vsebina.aspx?leto=2011&amp;id=126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>
            <a:extLst>
              <a:ext uri="{FF2B5EF4-FFF2-40B4-BE49-F238E27FC236}">
                <a16:creationId xmlns:a16="http://schemas.microsoft.com/office/drawing/2014/main" id="{ACD0709B-3EA1-480C-9A67-D427C585F6F9}"/>
              </a:ext>
            </a:extLst>
          </p:cNvPr>
          <p:cNvSpPr txBox="1"/>
          <p:nvPr/>
        </p:nvSpPr>
        <p:spPr>
          <a:xfrm>
            <a:off x="4500563" y="0"/>
            <a:ext cx="4319587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7200" b="1" dirty="0">
                <a:latin typeface="+mj-lt"/>
                <a:cs typeface="+mn-cs"/>
              </a:rPr>
              <a:t>POSTOJNA</a:t>
            </a:r>
          </a:p>
        </p:txBody>
      </p:sp>
      <p:sp>
        <p:nvSpPr>
          <p:cNvPr id="5" name="Pravokotnik 4">
            <a:extLst>
              <a:ext uri="{FF2B5EF4-FFF2-40B4-BE49-F238E27FC236}">
                <a16:creationId xmlns:a16="http://schemas.microsoft.com/office/drawing/2014/main" id="{37583FFA-FF80-44B0-8BC7-36E96D0DBD02}"/>
              </a:ext>
            </a:extLst>
          </p:cNvPr>
          <p:cNvSpPr/>
          <p:nvPr/>
        </p:nvSpPr>
        <p:spPr>
          <a:xfrm>
            <a:off x="7092950" y="6426200"/>
            <a:ext cx="2051050" cy="431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PoljeZBesedilom 1">
            <a:extLst>
              <a:ext uri="{FF2B5EF4-FFF2-40B4-BE49-F238E27FC236}">
                <a16:creationId xmlns:a16="http://schemas.microsoft.com/office/drawing/2014/main" id="{8E59E66E-938B-4A20-9F45-898C944270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288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sl-SI" altLang="sl-SI" sz="7200"/>
              <a:t>GOSPODARSTVO</a:t>
            </a:r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0C32103A-AD24-48AD-A422-A27296DDF3DB}"/>
              </a:ext>
            </a:extLst>
          </p:cNvPr>
          <p:cNvSpPr txBox="1"/>
          <p:nvPr/>
        </p:nvSpPr>
        <p:spPr>
          <a:xfrm>
            <a:off x="92075" y="1844675"/>
            <a:ext cx="8959850" cy="3970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2800" dirty="0">
                <a:latin typeface="+mn-lt"/>
                <a:cs typeface="+mn-cs"/>
              </a:rPr>
              <a:t>Gospodarsko središče Notranjske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2800" dirty="0">
                <a:latin typeface="+mn-lt"/>
                <a:cs typeface="+mn-cs"/>
              </a:rPr>
              <a:t>Turizem in živinoreja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2800" dirty="0">
                <a:latin typeface="+mn-lt"/>
                <a:cs typeface="+mn-cs"/>
              </a:rPr>
              <a:t>Večja podjetja: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800" dirty="0">
                <a:latin typeface="+mn-lt"/>
                <a:cs typeface="+mn-cs"/>
              </a:rPr>
              <a:t>      -</a:t>
            </a:r>
            <a:r>
              <a:rPr lang="sl-SI" sz="2800" dirty="0" err="1">
                <a:latin typeface="+mn-lt"/>
                <a:cs typeface="+mn-cs"/>
              </a:rPr>
              <a:t>Čukgraf</a:t>
            </a:r>
            <a:r>
              <a:rPr lang="sl-SI" sz="2800" dirty="0">
                <a:latin typeface="+mn-lt"/>
                <a:cs typeface="+mn-cs"/>
              </a:rPr>
              <a:t> d.o.o. (tiskarstvo),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800" dirty="0">
                <a:latin typeface="+mn-lt"/>
                <a:cs typeface="+mn-cs"/>
              </a:rPr>
              <a:t>      -</a:t>
            </a:r>
            <a:r>
              <a:rPr lang="sl-SI" sz="2800" dirty="0" err="1">
                <a:latin typeface="+mn-lt"/>
                <a:cs typeface="+mn-cs"/>
              </a:rPr>
              <a:t>Epic</a:t>
            </a:r>
            <a:r>
              <a:rPr lang="sl-SI" sz="2800" dirty="0">
                <a:latin typeface="+mn-lt"/>
                <a:cs typeface="+mn-cs"/>
              </a:rPr>
              <a:t> d.o.o. (izdelava opažnih sistemov),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800" dirty="0">
                <a:latin typeface="+mn-lt"/>
                <a:cs typeface="+mn-cs"/>
              </a:rPr>
              <a:t>      -Gozdno gospodarstvo Postojna d.d. (gozdarske storitve),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800" dirty="0">
                <a:latin typeface="+mn-lt"/>
                <a:cs typeface="+mn-cs"/>
              </a:rPr>
              <a:t>      -</a:t>
            </a:r>
            <a:r>
              <a:rPr lang="sl-SI" sz="2800" dirty="0" err="1">
                <a:latin typeface="+mn-lt"/>
                <a:cs typeface="+mn-cs"/>
              </a:rPr>
              <a:t>Kovod</a:t>
            </a:r>
            <a:r>
              <a:rPr lang="sl-SI" sz="2800" dirty="0">
                <a:latin typeface="+mn-lt"/>
                <a:cs typeface="+mn-cs"/>
              </a:rPr>
              <a:t> d.o.o. (oskrbovanje občanov s čisto pitno vodo)</a:t>
            </a:r>
            <a:br>
              <a:rPr lang="sl-SI" sz="2800" dirty="0">
                <a:latin typeface="+mn-lt"/>
                <a:cs typeface="+mn-cs"/>
              </a:rPr>
            </a:br>
            <a:br>
              <a:rPr lang="sl-SI" sz="2800" dirty="0">
                <a:latin typeface="+mn-lt"/>
                <a:cs typeface="+mn-cs"/>
              </a:rPr>
            </a:br>
            <a:endParaRPr lang="sl-SI" sz="2800" dirty="0">
              <a:latin typeface="+mn-lt"/>
              <a:cs typeface="+mn-cs"/>
            </a:endParaRPr>
          </a:p>
        </p:txBody>
      </p:sp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>
            <a:extLst>
              <a:ext uri="{FF2B5EF4-FFF2-40B4-BE49-F238E27FC236}">
                <a16:creationId xmlns:a16="http://schemas.microsoft.com/office/drawing/2014/main" id="{6E5A3337-CF77-46B4-9758-4BE301A4B2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96975"/>
            <a:ext cx="2457450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5" descr="http://www.audio-kontakt.com/admin/uploaded/image/1327834175epic.JPG">
            <a:extLst>
              <a:ext uri="{FF2B5EF4-FFF2-40B4-BE49-F238E27FC236}">
                <a16:creationId xmlns:a16="http://schemas.microsoft.com/office/drawing/2014/main" id="{82CFAB31-60CD-484F-A417-B4BC737F13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475" y="1196975"/>
            <a:ext cx="2922588" cy="254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7" descr="http://www.peg-online.net/files/img111-2gm8_resized_logo.jpg">
            <a:extLst>
              <a:ext uri="{FF2B5EF4-FFF2-40B4-BE49-F238E27FC236}">
                <a16:creationId xmlns:a16="http://schemas.microsoft.com/office/drawing/2014/main" id="{A9CC697B-B930-4E9D-8391-A1AC66A8C5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437063"/>
            <a:ext cx="3798887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9" descr="http://www.bizi.si/oglasi/logotipi/logotipi/20131166.gif">
            <a:extLst>
              <a:ext uri="{FF2B5EF4-FFF2-40B4-BE49-F238E27FC236}">
                <a16:creationId xmlns:a16="http://schemas.microsoft.com/office/drawing/2014/main" id="{F89AC5D0-3CF6-40FC-8E36-39FC4D8514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4479925"/>
            <a:ext cx="3597275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PoljeZBesedilom 1">
            <a:extLst>
              <a:ext uri="{FF2B5EF4-FFF2-40B4-BE49-F238E27FC236}">
                <a16:creationId xmlns:a16="http://schemas.microsoft.com/office/drawing/2014/main" id="{7DDC7B1F-5A09-4FA8-91BC-5F2109B9B6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3625" y="317500"/>
            <a:ext cx="70532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sl-SI" altLang="sl-SI" sz="2400"/>
              <a:t>Logotipi Podjetji</a:t>
            </a:r>
          </a:p>
        </p:txBody>
      </p:sp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PoljeZBesedilom 1">
            <a:extLst>
              <a:ext uri="{FF2B5EF4-FFF2-40B4-BE49-F238E27FC236}">
                <a16:creationId xmlns:a16="http://schemas.microsoft.com/office/drawing/2014/main" id="{1BD7CF9C-3FAC-4262-940A-3BF64B42AA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3" y="1588"/>
            <a:ext cx="91392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sl-SI" altLang="sl-SI" sz="7200"/>
              <a:t>KRATKA ZGODOVINA</a:t>
            </a:r>
          </a:p>
        </p:txBody>
      </p:sp>
      <p:sp>
        <p:nvSpPr>
          <p:cNvPr id="13315" name="PoljeZBesedilom 2">
            <a:extLst>
              <a:ext uri="{FF2B5EF4-FFF2-40B4-BE49-F238E27FC236}">
                <a16:creationId xmlns:a16="http://schemas.microsoft.com/office/drawing/2014/main" id="{D951578B-A25A-44D1-AE78-47BD6C64F7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4713" y="2608263"/>
            <a:ext cx="4857750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sl-SI" altLang="sl-SI" sz="2800"/>
              <a:t>1226: Prvič omenjena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altLang="sl-SI" sz="2800"/>
              <a:t>1371: Habsburžani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altLang="sl-SI" sz="2800"/>
              <a:t>1432: Povzdignila se je v trg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altLang="sl-SI" sz="2800"/>
              <a:t>1689: Požar gradu</a:t>
            </a:r>
          </a:p>
          <a:p>
            <a:pPr>
              <a:buFont typeface="Arial" panose="020B0604020202020204" pitchFamily="34" charset="0"/>
              <a:buChar char="•"/>
            </a:pPr>
            <a:endParaRPr lang="sl-SI" altLang="sl-SI" sz="2800"/>
          </a:p>
        </p:txBody>
      </p:sp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Slika 2">
            <a:extLst>
              <a:ext uri="{FF2B5EF4-FFF2-40B4-BE49-F238E27FC236}">
                <a16:creationId xmlns:a16="http://schemas.microsoft.com/office/drawing/2014/main" id="{07D52419-436D-4FE4-B6AE-283789086A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333375"/>
            <a:ext cx="8866187" cy="568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PoljeZBesedilom 1">
            <a:extLst>
              <a:ext uri="{FF2B5EF4-FFF2-40B4-BE49-F238E27FC236}">
                <a16:creationId xmlns:a16="http://schemas.microsoft.com/office/drawing/2014/main" id="{AC4B9C97-717A-4B38-B041-24EE1AED87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813" y="6203950"/>
            <a:ext cx="3006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sz="2400"/>
              <a:t>Hotel Sport v Postojni</a:t>
            </a:r>
          </a:p>
        </p:txBody>
      </p:sp>
      <p:sp>
        <p:nvSpPr>
          <p:cNvPr id="14340" name="PoljeZBesedilom 3">
            <a:extLst>
              <a:ext uri="{FF2B5EF4-FFF2-40B4-BE49-F238E27FC236}">
                <a16:creationId xmlns:a16="http://schemas.microsoft.com/office/drawing/2014/main" id="{BC7F2197-E5AB-4119-B791-BFF5A930AA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2688" y="6215063"/>
            <a:ext cx="27368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sl-SI" altLang="sl-SI" sz="2400"/>
              <a:t>Leto: 1880</a:t>
            </a:r>
          </a:p>
        </p:txBody>
      </p:sp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sport-hotel.si/materiali/fotooprema/Zgodovina_Sport_old_2-Paternost.jpg">
            <a:extLst>
              <a:ext uri="{FF2B5EF4-FFF2-40B4-BE49-F238E27FC236}">
                <a16:creationId xmlns:a16="http://schemas.microsoft.com/office/drawing/2014/main" id="{8144A61D-557A-4A07-83C0-D9D60F33A3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04813"/>
            <a:ext cx="8870950" cy="568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PoljeZBesedilom 1">
            <a:extLst>
              <a:ext uri="{FF2B5EF4-FFF2-40B4-BE49-F238E27FC236}">
                <a16:creationId xmlns:a16="http://schemas.microsoft.com/office/drawing/2014/main" id="{AEF4E907-8085-4644-B271-941A7E0777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725" y="6226175"/>
            <a:ext cx="36734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sz="2400"/>
              <a:t>Hotel Sport v Postojni</a:t>
            </a:r>
          </a:p>
        </p:txBody>
      </p:sp>
      <p:sp>
        <p:nvSpPr>
          <p:cNvPr id="15364" name="PoljeZBesedilom 2">
            <a:extLst>
              <a:ext uri="{FF2B5EF4-FFF2-40B4-BE49-F238E27FC236}">
                <a16:creationId xmlns:a16="http://schemas.microsoft.com/office/drawing/2014/main" id="{79CA74B6-DAFC-485B-9096-3F26A0E1F5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5650" y="6219825"/>
            <a:ext cx="19446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sl-SI" altLang="sl-SI" sz="2400"/>
              <a:t>Leto: 1925</a:t>
            </a:r>
          </a:p>
        </p:txBody>
      </p:sp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sport-hotel.si/materiali/fotooprema/Zgodovina_Sport_old3-Javornik.jpg">
            <a:extLst>
              <a:ext uri="{FF2B5EF4-FFF2-40B4-BE49-F238E27FC236}">
                <a16:creationId xmlns:a16="http://schemas.microsoft.com/office/drawing/2014/main" id="{BE47840B-440D-4FA0-8C5A-B60FB026A5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5888"/>
            <a:ext cx="8613775" cy="602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PoljeZBesedilom 1">
            <a:extLst>
              <a:ext uri="{FF2B5EF4-FFF2-40B4-BE49-F238E27FC236}">
                <a16:creationId xmlns:a16="http://schemas.microsoft.com/office/drawing/2014/main" id="{31523C35-CDBB-4C8A-80AD-2F1289D432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308725"/>
            <a:ext cx="28813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sz="2400"/>
              <a:t>Hotel Sport v Postojni</a:t>
            </a:r>
          </a:p>
        </p:txBody>
      </p:sp>
      <p:sp>
        <p:nvSpPr>
          <p:cNvPr id="16388" name="PoljeZBesedilom 2">
            <a:extLst>
              <a:ext uri="{FF2B5EF4-FFF2-40B4-BE49-F238E27FC236}">
                <a16:creationId xmlns:a16="http://schemas.microsoft.com/office/drawing/2014/main" id="{60050FCA-51A3-4B74-AD21-CF5BB4BB83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788" y="6303963"/>
            <a:ext cx="25638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sl-SI" altLang="sl-SI" sz="2400"/>
              <a:t>Leto: 1992</a:t>
            </a:r>
          </a:p>
        </p:txBody>
      </p:sp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Slika 1">
            <a:extLst>
              <a:ext uri="{FF2B5EF4-FFF2-40B4-BE49-F238E27FC236}">
                <a16:creationId xmlns:a16="http://schemas.microsoft.com/office/drawing/2014/main" id="{B84293DD-AF17-4AEC-B2F6-32594A0C70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333375"/>
            <a:ext cx="8634413" cy="575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PoljeZBesedilom 2">
            <a:extLst>
              <a:ext uri="{FF2B5EF4-FFF2-40B4-BE49-F238E27FC236}">
                <a16:creationId xmlns:a16="http://schemas.microsoft.com/office/drawing/2014/main" id="{B513B4F7-1C1F-4986-AB1F-918F917615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" y="6165850"/>
            <a:ext cx="36734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sz="2400"/>
              <a:t>Hotel v Sport Postojni </a:t>
            </a:r>
          </a:p>
        </p:txBody>
      </p:sp>
      <p:sp>
        <p:nvSpPr>
          <p:cNvPr id="17412" name="PoljeZBesedilom 3">
            <a:extLst>
              <a:ext uri="{FF2B5EF4-FFF2-40B4-BE49-F238E27FC236}">
                <a16:creationId xmlns:a16="http://schemas.microsoft.com/office/drawing/2014/main" id="{9C6E207C-932E-49D5-9D19-E58DC020B7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1863" y="6165850"/>
            <a:ext cx="25209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sl-SI" altLang="sl-SI" sz="2400"/>
              <a:t>Leto: 2011</a:t>
            </a:r>
          </a:p>
        </p:txBody>
      </p:sp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PoljeZBesedilom 1">
            <a:extLst>
              <a:ext uri="{FF2B5EF4-FFF2-40B4-BE49-F238E27FC236}">
                <a16:creationId xmlns:a16="http://schemas.microsoft.com/office/drawing/2014/main" id="{29BDD21F-3AF5-4907-89DE-ECEF2335C7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2519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sl-SI" altLang="sl-SI" sz="7200"/>
              <a:t>ZANIMIVOSTI</a:t>
            </a:r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0B3F6FE0-B07F-4BB8-A3E0-111B7BCECAD0}"/>
              </a:ext>
            </a:extLst>
          </p:cNvPr>
          <p:cNvSpPr txBox="1"/>
          <p:nvPr/>
        </p:nvSpPr>
        <p:spPr>
          <a:xfrm>
            <a:off x="1295400" y="1557338"/>
            <a:ext cx="6661150" cy="4400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2800" dirty="0">
                <a:latin typeface="+mn-lt"/>
                <a:cs typeface="+mn-cs"/>
              </a:rPr>
              <a:t>Postojnska jama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800" dirty="0">
                <a:latin typeface="+mn-lt"/>
                <a:cs typeface="+mn-cs"/>
              </a:rPr>
              <a:t>     - Najbolj obiskana turistična jama v Evropi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800" dirty="0">
                <a:latin typeface="+mn-lt"/>
                <a:cs typeface="+mn-cs"/>
              </a:rPr>
              <a:t>     - Dolga 20 km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800" dirty="0">
                <a:latin typeface="+mn-lt"/>
                <a:cs typeface="+mn-cs"/>
              </a:rPr>
              <a:t>     - Stalna temperatura v jami je 8°C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800" dirty="0">
                <a:latin typeface="+mn-lt"/>
                <a:cs typeface="+mn-cs"/>
              </a:rPr>
              <a:t>     - Luka Čeč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800" dirty="0">
                <a:latin typeface="+mn-lt"/>
                <a:cs typeface="+mn-cs"/>
              </a:rPr>
              <a:t>     - 1819: Jama pripravljena na ogled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800" dirty="0">
                <a:latin typeface="+mn-lt"/>
                <a:cs typeface="+mn-cs"/>
              </a:rPr>
              <a:t>     - 1872: Položeni železniški tiri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800" dirty="0">
                <a:latin typeface="+mn-lt"/>
                <a:cs typeface="+mn-cs"/>
              </a:rPr>
              <a:t>     - 1884: Napeljana elektrika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l-SI" sz="2800" dirty="0">
              <a:latin typeface="+mn-lt"/>
              <a:cs typeface="+mn-cs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sl-SI" sz="2800" dirty="0">
              <a:latin typeface="+mn-lt"/>
              <a:cs typeface="+mn-cs"/>
            </a:endParaRPr>
          </a:p>
        </p:txBody>
      </p:sp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Slika 1">
            <a:extLst>
              <a:ext uri="{FF2B5EF4-FFF2-40B4-BE49-F238E27FC236}">
                <a16:creationId xmlns:a16="http://schemas.microsoft.com/office/drawing/2014/main" id="{65A710CB-DC7B-4A53-8158-7FAB57D98E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981075"/>
            <a:ext cx="8064500" cy="541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PoljeZBesedilom 2">
            <a:extLst>
              <a:ext uri="{FF2B5EF4-FFF2-40B4-BE49-F238E27FC236}">
                <a16:creationId xmlns:a16="http://schemas.microsoft.com/office/drawing/2014/main" id="{6EA6C2C0-C524-45B8-B291-01FE7D749A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404813"/>
            <a:ext cx="8064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sl-SI" altLang="sl-SI" sz="2400"/>
              <a:t>Človeška ribica</a:t>
            </a:r>
          </a:p>
        </p:txBody>
      </p:sp>
    </p:spTree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Slika 1">
            <a:extLst>
              <a:ext uri="{FF2B5EF4-FFF2-40B4-BE49-F238E27FC236}">
                <a16:creationId xmlns:a16="http://schemas.microsoft.com/office/drawing/2014/main" id="{97CB4051-8AA9-4505-AE27-78A072D11A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92150"/>
            <a:ext cx="8280400" cy="550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PoljeZBesedilom 2">
            <a:extLst>
              <a:ext uri="{FF2B5EF4-FFF2-40B4-BE49-F238E27FC236}">
                <a16:creationId xmlns:a16="http://schemas.microsoft.com/office/drawing/2014/main" id="{17AFE674-BCF5-4636-98D9-840D913AD5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300" y="6311900"/>
            <a:ext cx="3024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sl-SI" altLang="sl-SI" sz="2400"/>
              <a:t>Vlak v Postojnski jami</a:t>
            </a: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Slika 2">
            <a:extLst>
              <a:ext uri="{FF2B5EF4-FFF2-40B4-BE49-F238E27FC236}">
                <a16:creationId xmlns:a16="http://schemas.microsoft.com/office/drawing/2014/main" id="{EBA82244-2B92-441D-87A9-25BA4B20D4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052513"/>
            <a:ext cx="34925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2" descr="http://www.postojna.si/postojna/UserFiles/35/Image/2006_tretjic/zastava2.bmp">
            <a:extLst>
              <a:ext uri="{FF2B5EF4-FFF2-40B4-BE49-F238E27FC236}">
                <a16:creationId xmlns:a16="http://schemas.microsoft.com/office/drawing/2014/main" id="{6EDD118C-223A-4F94-AB38-34C2B2448E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692150"/>
            <a:ext cx="1997075" cy="497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PoljeZBesedilom 1">
            <a:extLst>
              <a:ext uri="{FF2B5EF4-FFF2-40B4-BE49-F238E27FC236}">
                <a16:creationId xmlns:a16="http://schemas.microsoft.com/office/drawing/2014/main" id="{A7D44818-410E-4751-886B-134F1A7DB0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900" y="527050"/>
            <a:ext cx="3492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sl-SI" altLang="sl-SI" sz="2400"/>
              <a:t>Grb občine Postojne</a:t>
            </a:r>
          </a:p>
        </p:txBody>
      </p:sp>
      <p:sp>
        <p:nvSpPr>
          <p:cNvPr id="3077" name="PoljeZBesedilom 3">
            <a:extLst>
              <a:ext uri="{FF2B5EF4-FFF2-40B4-BE49-F238E27FC236}">
                <a16:creationId xmlns:a16="http://schemas.microsoft.com/office/drawing/2014/main" id="{F7AE8899-6B56-4C52-92FC-A369D928EB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425" y="5676900"/>
            <a:ext cx="41036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sl-SI" altLang="sl-SI" sz="2400"/>
              <a:t>Zastava občine Postojne</a:t>
            </a:r>
          </a:p>
        </p:txBody>
      </p:sp>
    </p:spTree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Slika 1">
            <a:extLst>
              <a:ext uri="{FF2B5EF4-FFF2-40B4-BE49-F238E27FC236}">
                <a16:creationId xmlns:a16="http://schemas.microsoft.com/office/drawing/2014/main" id="{1AE15FEC-9964-4A04-84D7-B1C1A7783F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92150"/>
            <a:ext cx="8569325" cy="557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PoljeZBesedilom 2">
            <a:extLst>
              <a:ext uri="{FF2B5EF4-FFF2-40B4-BE49-F238E27FC236}">
                <a16:creationId xmlns:a16="http://schemas.microsoft.com/office/drawing/2014/main" id="{EF60977F-FD71-414C-938F-E480E38A36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213" y="6381750"/>
            <a:ext cx="35290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sl-SI" altLang="sl-SI" sz="2400"/>
              <a:t>Rov v Postojnski jami</a:t>
            </a:r>
          </a:p>
        </p:txBody>
      </p:sp>
    </p:spTree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travel.sloveniaholidays.com/uploads/shblog_dev/postojna-cave-slovenia.jpg">
            <a:extLst>
              <a:ext uri="{FF2B5EF4-FFF2-40B4-BE49-F238E27FC236}">
                <a16:creationId xmlns:a16="http://schemas.microsoft.com/office/drawing/2014/main" id="{F1F418A6-0830-44A4-A8B6-8095EB64DC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65175"/>
            <a:ext cx="7913688" cy="591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PoljeZBesedilom 1">
            <a:extLst>
              <a:ext uri="{FF2B5EF4-FFF2-40B4-BE49-F238E27FC236}">
                <a16:creationId xmlns:a16="http://schemas.microsoft.com/office/drawing/2014/main" id="{1543FCF2-046D-449C-BA10-7ED3936C2F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5650" y="115888"/>
            <a:ext cx="38893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sl-SI" altLang="sl-SI" sz="2400"/>
              <a:t>Dvorana v Postojnski jami</a:t>
            </a:r>
          </a:p>
        </p:txBody>
      </p:sp>
    </p:spTree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s2.bolha.si/3/image/45150/45504/POSTOJNSKA-JAMA---Vhod--foto-Max-Seber---_4d052c9573b68.jpg">
            <a:extLst>
              <a:ext uri="{FF2B5EF4-FFF2-40B4-BE49-F238E27FC236}">
                <a16:creationId xmlns:a16="http://schemas.microsoft.com/office/drawing/2014/main" id="{FDEC738F-25DD-4FE9-9A93-5267A8873B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692150"/>
            <a:ext cx="8653463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PoljeZBesedilom 1">
            <a:extLst>
              <a:ext uri="{FF2B5EF4-FFF2-40B4-BE49-F238E27FC236}">
                <a16:creationId xmlns:a16="http://schemas.microsoft.com/office/drawing/2014/main" id="{D12B529F-3056-4D88-BACE-B4476253E6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6425" y="333375"/>
            <a:ext cx="54721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sl-SI" altLang="sl-SI" sz="2400"/>
              <a:t>Vhod v Postojnsko takoj po odprtju</a:t>
            </a:r>
          </a:p>
        </p:txBody>
      </p:sp>
    </p:spTree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carto.net/neumann/travelling/slovenia_trieste_2003_04/02_postojna_predjamske_grad_2003_04_19/02_entrance_postojnska_jama.jpg">
            <a:extLst>
              <a:ext uri="{FF2B5EF4-FFF2-40B4-BE49-F238E27FC236}">
                <a16:creationId xmlns:a16="http://schemas.microsoft.com/office/drawing/2014/main" id="{545D633F-D4A0-4813-8CF7-C308B76F46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92150"/>
            <a:ext cx="7993062" cy="599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PoljeZBesedilom 1">
            <a:extLst>
              <a:ext uri="{FF2B5EF4-FFF2-40B4-BE49-F238E27FC236}">
                <a16:creationId xmlns:a16="http://schemas.microsoft.com/office/drawing/2014/main" id="{387802DF-91C7-4556-904A-5498EEB1D8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115888"/>
            <a:ext cx="48244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sl-SI" altLang="sl-SI" sz="2400"/>
              <a:t>Vhod v Postojnsko jamo danes</a:t>
            </a:r>
          </a:p>
        </p:txBody>
      </p:sp>
    </p:spTree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>
            <a:extLst>
              <a:ext uri="{FF2B5EF4-FFF2-40B4-BE49-F238E27FC236}">
                <a16:creationId xmlns:a16="http://schemas.microsoft.com/office/drawing/2014/main" id="{9F12DE70-DAA2-4920-A08E-66C488564E36}"/>
              </a:ext>
            </a:extLst>
          </p:cNvPr>
          <p:cNvSpPr txBox="1"/>
          <p:nvPr/>
        </p:nvSpPr>
        <p:spPr>
          <a:xfrm>
            <a:off x="1387475" y="642938"/>
            <a:ext cx="6769100" cy="56943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2800" dirty="0">
                <a:latin typeface="+mn-lt"/>
                <a:cs typeface="+mn-cs"/>
              </a:rPr>
              <a:t>Predjamski grad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800" dirty="0">
                <a:latin typeface="+mn-lt"/>
                <a:cs typeface="+mn-cs"/>
              </a:rPr>
              <a:t>    - 123m visoka skalna stena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800" dirty="0">
                <a:latin typeface="+mn-lt"/>
                <a:cs typeface="+mn-cs"/>
              </a:rPr>
              <a:t>    - Erazem Predjamski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800" dirty="0">
                <a:latin typeface="+mn-lt"/>
                <a:cs typeface="+mn-cs"/>
              </a:rPr>
              <a:t>    - 15. stoletje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800" dirty="0">
                <a:latin typeface="+mn-lt"/>
                <a:cs typeface="+mn-cs"/>
              </a:rPr>
              <a:t>    - Erazem je ubil kraljevega sorodnika in se       zatekel v grad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800" dirty="0">
                <a:latin typeface="+mn-lt"/>
                <a:cs typeface="+mn-cs"/>
              </a:rPr>
              <a:t>    - Rešil ga je skrivni rov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800" dirty="0">
                <a:latin typeface="+mn-lt"/>
                <a:cs typeface="+mn-cs"/>
              </a:rPr>
              <a:t>    - Izdal ga je služabnik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800" dirty="0">
                <a:latin typeface="+mn-lt"/>
                <a:cs typeface="+mn-cs"/>
              </a:rPr>
              <a:t>    - Na njegovem grobu raste lipa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2800" dirty="0">
                <a:latin typeface="+mn-lt"/>
                <a:cs typeface="+mn-cs"/>
              </a:rPr>
              <a:t>Jama pod predjamskim gradom,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2800" dirty="0">
                <a:latin typeface="+mn-lt"/>
                <a:cs typeface="+mn-cs"/>
              </a:rPr>
              <a:t>Planinska jama,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2800" dirty="0">
                <a:latin typeface="+mn-lt"/>
                <a:cs typeface="+mn-cs"/>
              </a:rPr>
              <a:t>Planinsko polje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sl-SI" sz="2800" dirty="0">
              <a:latin typeface="+mn-lt"/>
              <a:cs typeface="+mn-cs"/>
            </a:endParaRPr>
          </a:p>
        </p:txBody>
      </p:sp>
    </p:spTree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kraji.eu/PICTURES/obalno_notranjska/postojna_z_okolico/predjamski_grad/zunanjost/IMG_3838_predjamski_grad_big.jpg">
            <a:extLst>
              <a:ext uri="{FF2B5EF4-FFF2-40B4-BE49-F238E27FC236}">
                <a16:creationId xmlns:a16="http://schemas.microsoft.com/office/drawing/2014/main" id="{D6B0FBFD-142B-4097-86CD-E2CA225B9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88913"/>
            <a:ext cx="8064500" cy="605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PoljeZBesedilom 2">
            <a:extLst>
              <a:ext uri="{FF2B5EF4-FFF2-40B4-BE49-F238E27FC236}">
                <a16:creationId xmlns:a16="http://schemas.microsoft.com/office/drawing/2014/main" id="{17A4F16D-389D-42EA-9A17-5A84AF6A92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000" y="6381750"/>
            <a:ext cx="4826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sl-SI" altLang="sl-SI" sz="2400"/>
              <a:t>Predjamski grad</a:t>
            </a:r>
          </a:p>
        </p:txBody>
      </p:sp>
    </p:spTree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PoljeZBesedilom 2">
            <a:extLst>
              <a:ext uri="{FF2B5EF4-FFF2-40B4-BE49-F238E27FC236}">
                <a16:creationId xmlns:a16="http://schemas.microsoft.com/office/drawing/2014/main" id="{417B2467-593C-4C96-9C39-28D1D10E33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303213"/>
            <a:ext cx="374491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sz="2400"/>
              <a:t>Uprizoritev Zgodbe o Erazmu Predjamskemu</a:t>
            </a:r>
          </a:p>
        </p:txBody>
      </p:sp>
      <p:pic>
        <p:nvPicPr>
          <p:cNvPr id="27651" name="Picture 2" descr="http://www.postojna.si/UserFiles/2226/Image/erazmov_viteski01.jpg">
            <a:extLst>
              <a:ext uri="{FF2B5EF4-FFF2-40B4-BE49-F238E27FC236}">
                <a16:creationId xmlns:a16="http://schemas.microsoft.com/office/drawing/2014/main" id="{16DEDB6A-683A-4C4C-9896-B92698796F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268413"/>
            <a:ext cx="7632700" cy="508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lipsa 3">
            <a:extLst>
              <a:ext uri="{FF2B5EF4-FFF2-40B4-BE49-F238E27FC236}">
                <a16:creationId xmlns:a16="http://schemas.microsoft.com/office/drawing/2014/main" id="{1DBD3408-80F9-4AD5-82EF-CCC1A9DB10F4}"/>
              </a:ext>
            </a:extLst>
          </p:cNvPr>
          <p:cNvSpPr/>
          <p:nvPr/>
        </p:nvSpPr>
        <p:spPr>
          <a:xfrm>
            <a:off x="3492500" y="3357563"/>
            <a:ext cx="287338" cy="4556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slo-link.si/nove%20slike%20slolink/postojna11.jpg">
            <a:extLst>
              <a:ext uri="{FF2B5EF4-FFF2-40B4-BE49-F238E27FC236}">
                <a16:creationId xmlns:a16="http://schemas.microsoft.com/office/drawing/2014/main" id="{C7CCC215-4923-4753-A162-F5A184E325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1196975"/>
            <a:ext cx="8137525" cy="440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PoljeZBesedilom 1">
            <a:extLst>
              <a:ext uri="{FF2B5EF4-FFF2-40B4-BE49-F238E27FC236}">
                <a16:creationId xmlns:a16="http://schemas.microsoft.com/office/drawing/2014/main" id="{21B41B9F-B631-493B-91C6-0C09610B15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350" y="5732463"/>
            <a:ext cx="39258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sz="2400"/>
              <a:t>Uprizoritev srednjeveških iger</a:t>
            </a:r>
          </a:p>
        </p:txBody>
      </p:sp>
    </p:spTree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beta1.finance-on.net/pics/cache_F0/F06ZS_srednjeveski_dnevi_xx.1244056683.jpg">
            <a:extLst>
              <a:ext uri="{FF2B5EF4-FFF2-40B4-BE49-F238E27FC236}">
                <a16:creationId xmlns:a16="http://schemas.microsoft.com/office/drawing/2014/main" id="{EFB22BA3-A884-490A-8047-094A14410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333500"/>
            <a:ext cx="6811963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PoljeZBesedilom 2">
            <a:extLst>
              <a:ext uri="{FF2B5EF4-FFF2-40B4-BE49-F238E27FC236}">
                <a16:creationId xmlns:a16="http://schemas.microsoft.com/office/drawing/2014/main" id="{480534ED-2BBD-4138-894E-BD309A386C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5942013"/>
            <a:ext cx="45370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sz="2400"/>
              <a:t>Uprizoritev srednjeveških iger</a:t>
            </a:r>
          </a:p>
        </p:txBody>
      </p:sp>
    </p:spTree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muzej-nz.si/images/zbirke/zbirka_fotografij/Postojna%20foto_05.JPG">
            <a:extLst>
              <a:ext uri="{FF2B5EF4-FFF2-40B4-BE49-F238E27FC236}">
                <a16:creationId xmlns:a16="http://schemas.microsoft.com/office/drawing/2014/main" id="{73825A6B-FED9-4902-8575-4854922E4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15888"/>
            <a:ext cx="5378450" cy="658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PoljeZBesedilom 1">
            <a:extLst>
              <a:ext uri="{FF2B5EF4-FFF2-40B4-BE49-F238E27FC236}">
                <a16:creationId xmlns:a16="http://schemas.microsoft.com/office/drawing/2014/main" id="{8F8214EA-0637-449F-9F03-CF8A1EAC10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888" y="1628775"/>
            <a:ext cx="26987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sl-SI" altLang="sl-SI" sz="2400"/>
              <a:t>Ena izmed prvih fotografij Predjamskega gradu</a:t>
            </a:r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PoljeZBesedilom 3">
            <a:extLst>
              <a:ext uri="{FF2B5EF4-FFF2-40B4-BE49-F238E27FC236}">
                <a16:creationId xmlns:a16="http://schemas.microsoft.com/office/drawing/2014/main" id="{5C01A873-9BAB-4A3D-A4FF-267FDE1417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88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sl-SI" altLang="sl-SI" sz="7200"/>
              <a:t>LEGA</a:t>
            </a:r>
          </a:p>
        </p:txBody>
      </p:sp>
      <p:sp>
        <p:nvSpPr>
          <p:cNvPr id="2" name="PoljeZBesedilom 1">
            <a:extLst>
              <a:ext uri="{FF2B5EF4-FFF2-40B4-BE49-F238E27FC236}">
                <a16:creationId xmlns:a16="http://schemas.microsoft.com/office/drawing/2014/main" id="{D3814DE7-1F51-4669-94B8-34688EA3487D}"/>
              </a:ext>
            </a:extLst>
          </p:cNvPr>
          <p:cNvSpPr txBox="1"/>
          <p:nvPr/>
        </p:nvSpPr>
        <p:spPr>
          <a:xfrm>
            <a:off x="1925638" y="2165350"/>
            <a:ext cx="5292725" cy="29638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2800" dirty="0">
                <a:latin typeface="+mn-lt"/>
                <a:cs typeface="+mn-cs"/>
              </a:rPr>
              <a:t>Jugozahodni del Slovenije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2800" dirty="0">
                <a:latin typeface="+mn-lt"/>
                <a:cs typeface="+mn-cs"/>
              </a:rPr>
              <a:t>Dinarsko-kraške pokrajine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2800" dirty="0">
                <a:latin typeface="+mn-lt"/>
                <a:cs typeface="+mn-cs"/>
              </a:rPr>
              <a:t>Površina: 270 km</a:t>
            </a:r>
            <a:r>
              <a:rPr lang="sl-SI" sz="2800" baseline="30000" dirty="0">
                <a:latin typeface="+mn-lt"/>
                <a:cs typeface="+mn-cs"/>
              </a:rPr>
              <a:t>2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2800" dirty="0">
                <a:latin typeface="+mn-lt"/>
                <a:cs typeface="+mn-cs"/>
              </a:rPr>
              <a:t>Nadmorska višina: 554 m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2800" dirty="0">
                <a:latin typeface="+mn-lt"/>
                <a:cs typeface="+mn-cs"/>
              </a:rPr>
              <a:t>Več kot 60% Postojne je gozd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br>
              <a:rPr lang="sl-SI" sz="2800" baseline="30000" dirty="0">
                <a:latin typeface="+mn-lt"/>
                <a:cs typeface="+mn-cs"/>
              </a:rPr>
            </a:br>
            <a:endParaRPr lang="sl-SI" sz="2800" dirty="0">
              <a:latin typeface="+mn-lt"/>
              <a:cs typeface="+mn-cs"/>
            </a:endParaRPr>
          </a:p>
        </p:txBody>
      </p:sp>
    </p:spTree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http://www.primorske.si/getattachment/83ba4023-4454-4770-9bfd-75ba689ebcca/.aspx">
            <a:extLst>
              <a:ext uri="{FF2B5EF4-FFF2-40B4-BE49-F238E27FC236}">
                <a16:creationId xmlns:a16="http://schemas.microsoft.com/office/drawing/2014/main" id="{F724582D-771D-4C31-BDA5-CE52BC04B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111125"/>
            <a:ext cx="4967288" cy="662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PoljeZBesedilom 1">
            <a:extLst>
              <a:ext uri="{FF2B5EF4-FFF2-40B4-BE49-F238E27FC236}">
                <a16:creationId xmlns:a16="http://schemas.microsoft.com/office/drawing/2014/main" id="{02C05786-5838-44F8-BAA2-99B1E1B3B8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4437063"/>
            <a:ext cx="26638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sz="2400"/>
              <a:t>Lipa pod katero leži Erazem Predjamski</a:t>
            </a:r>
          </a:p>
        </p:txBody>
      </p:sp>
    </p:spTree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Jama pod Predjamskim gradom">
            <a:extLst>
              <a:ext uri="{FF2B5EF4-FFF2-40B4-BE49-F238E27FC236}">
                <a16:creationId xmlns:a16="http://schemas.microsoft.com/office/drawing/2014/main" id="{27CDEC21-FAE9-42F1-A3DA-A8EF66E689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85738"/>
            <a:ext cx="4344988" cy="651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PoljeZBesedilom 1">
            <a:extLst>
              <a:ext uri="{FF2B5EF4-FFF2-40B4-BE49-F238E27FC236}">
                <a16:creationId xmlns:a16="http://schemas.microsoft.com/office/drawing/2014/main" id="{6AE0E8FD-1382-4C6C-B6E7-CD5DB8BF04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838" y="3028950"/>
            <a:ext cx="331311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sl-SI" altLang="sl-SI" sz="2400"/>
              <a:t>Jama pod Predjamskim gradom</a:t>
            </a:r>
          </a:p>
        </p:txBody>
      </p:sp>
    </p:spTree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img.rtvslo.si/upload/ture_avanture/planinska_jama_1_show.jpg">
            <a:extLst>
              <a:ext uri="{FF2B5EF4-FFF2-40B4-BE49-F238E27FC236}">
                <a16:creationId xmlns:a16="http://schemas.microsoft.com/office/drawing/2014/main" id="{D598F26C-72C9-413E-8D3B-7847A5A2D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88913"/>
            <a:ext cx="7991475" cy="599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PoljeZBesedilom 1">
            <a:extLst>
              <a:ext uri="{FF2B5EF4-FFF2-40B4-BE49-F238E27FC236}">
                <a16:creationId xmlns:a16="http://schemas.microsoft.com/office/drawing/2014/main" id="{755DB0A4-94E9-4589-ABF2-B5E8FE485F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6125" y="6308725"/>
            <a:ext cx="53276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sl-SI" altLang="sl-SI" sz="2400"/>
              <a:t>Planinska jama</a:t>
            </a:r>
          </a:p>
        </p:txBody>
      </p:sp>
    </p:spTree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uciteljska.net/kvizi/HotPot/ModrijanSlo/NarGeog/planinsko_polje.jpg">
            <a:extLst>
              <a:ext uri="{FF2B5EF4-FFF2-40B4-BE49-F238E27FC236}">
                <a16:creationId xmlns:a16="http://schemas.microsoft.com/office/drawing/2014/main" id="{FAF5C9D9-1078-478D-A136-0000F9050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49275"/>
            <a:ext cx="8316912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PoljeZBesedilom 1">
            <a:extLst>
              <a:ext uri="{FF2B5EF4-FFF2-40B4-BE49-F238E27FC236}">
                <a16:creationId xmlns:a16="http://schemas.microsoft.com/office/drawing/2014/main" id="{44D76136-9448-4C42-85C1-CF18C33340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6308725"/>
            <a:ext cx="38877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sl-SI" altLang="sl-SI" sz="2400"/>
              <a:t>Planinsko polje</a:t>
            </a:r>
          </a:p>
        </p:txBody>
      </p:sp>
    </p:spTree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PoljeZBesedilom 1">
            <a:extLst>
              <a:ext uri="{FF2B5EF4-FFF2-40B4-BE49-F238E27FC236}">
                <a16:creationId xmlns:a16="http://schemas.microsoft.com/office/drawing/2014/main" id="{4337E026-DA3B-4303-BF7E-A558DE5897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175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sl-SI" altLang="sl-SI" sz="7200"/>
              <a:t>ZNANE OSEBNOSTI</a:t>
            </a: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2F3AE0E9-ACA7-48E1-8327-B17FEC96945A}"/>
              </a:ext>
            </a:extLst>
          </p:cNvPr>
          <p:cNvSpPr txBox="1"/>
          <p:nvPr/>
        </p:nvSpPr>
        <p:spPr>
          <a:xfrm>
            <a:off x="1079500" y="1546225"/>
            <a:ext cx="6985000" cy="3816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2800" dirty="0">
                <a:latin typeface="+mn-lt"/>
                <a:cs typeface="+mn-cs"/>
              </a:rPr>
              <a:t>Luka Čeč (začetnik slovenske speleologije),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2800" dirty="0">
                <a:latin typeface="+mn-lt"/>
                <a:cs typeface="+mn-cs"/>
              </a:rPr>
              <a:t>Alojz Kraigher (slovenski pisatelj,zdravnik),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2800" dirty="0">
                <a:latin typeface="+mn-lt"/>
                <a:cs typeface="+mn-cs"/>
              </a:rPr>
              <a:t>Erik Lovko (slovenski likovni umetnik),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2800" dirty="0">
                <a:latin typeface="+mn-lt"/>
                <a:cs typeface="+mn-cs"/>
              </a:rPr>
              <a:t>Borut Pahor (slovenski politik, 6. predsednik vlade RS),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2800" dirty="0">
                <a:latin typeface="+mn-lt"/>
                <a:cs typeface="+mn-cs"/>
              </a:rPr>
              <a:t>Rajmond Debevec (slovenski olimpijski prvak, športni strelec)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l-SI" sz="2800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sl-SI" dirty="0">
              <a:latin typeface="+mn-lt"/>
              <a:cs typeface="+mn-cs"/>
            </a:endParaRPr>
          </a:p>
        </p:txBody>
      </p:sp>
    </p:spTree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PoljeZBesedilom 1">
            <a:extLst>
              <a:ext uri="{FF2B5EF4-FFF2-40B4-BE49-F238E27FC236}">
                <a16:creationId xmlns:a16="http://schemas.microsoft.com/office/drawing/2014/main" id="{F9301993-1D9A-44A4-B10E-C3FC78032B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sl-SI" altLang="sl-SI" sz="7200"/>
              <a:t>VIRI</a:t>
            </a:r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973D7F4D-7677-4622-B070-0B9EB93EBA5E}"/>
              </a:ext>
            </a:extLst>
          </p:cNvPr>
          <p:cNvSpPr txBox="1"/>
          <p:nvPr/>
        </p:nvSpPr>
        <p:spPr>
          <a:xfrm>
            <a:off x="198438" y="1341438"/>
            <a:ext cx="8747125" cy="4216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2400" dirty="0">
                <a:latin typeface="+mn-lt"/>
                <a:cs typeface="+mn-cs"/>
                <a:hlinkClick r:id="rId2"/>
              </a:rPr>
              <a:t>http://www.stat.si/krajevnaimena/pregledi_naselja_najvecja_prebivalci.asp?tlist=off&amp;txtIme=POSTOJNA&amp;selNacin=celo&amp;selTip=naselja&amp;ID=3319</a:t>
            </a:r>
            <a:endParaRPr lang="sl-SI" sz="2400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2400" dirty="0">
                <a:latin typeface="+mn-lt"/>
                <a:cs typeface="+mn-cs"/>
                <a:hlinkClick r:id="rId3"/>
              </a:rPr>
              <a:t>http://www.primorske.si/Primorska/Srednja-Primorska/Znamenitima-lipama-v-Orehku-in-Predjami-so----poda.aspx</a:t>
            </a:r>
            <a:endParaRPr lang="sl-SI" sz="2400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2400" dirty="0">
                <a:latin typeface="+mn-lt"/>
                <a:cs typeface="+mn-cs"/>
              </a:rPr>
              <a:t> </a:t>
            </a:r>
            <a:r>
              <a:rPr lang="sl-SI" sz="2400" dirty="0">
                <a:latin typeface="+mn-lt"/>
                <a:cs typeface="+mn-cs"/>
                <a:hlinkClick r:id="rId4"/>
              </a:rPr>
              <a:t>http://www.stat.si/obcinevstevilkah/Vsebina.aspx?leto=2011&amp;id=126</a:t>
            </a:r>
            <a:endParaRPr lang="sl-SI" sz="2400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2400" dirty="0">
                <a:latin typeface="+mn-lt"/>
                <a:cs typeface="+mn-cs"/>
                <a:hlinkClick r:id="rId5"/>
              </a:rPr>
              <a:t>http://www.predjamski-grad.si/si-p-jama-predjamski-grad</a:t>
            </a:r>
            <a:endParaRPr lang="sl-SI" sz="2400" u="sng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2400" dirty="0">
                <a:latin typeface="+mn-lt"/>
                <a:cs typeface="+mn-cs"/>
              </a:rPr>
              <a:t>Knjiga: Turistični vodnik Slovenije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800" dirty="0">
                <a:latin typeface="+mn-lt"/>
                <a:cs typeface="+mn-cs"/>
              </a:rPr>
              <a:t> </a:t>
            </a:r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Slika 1">
            <a:extLst>
              <a:ext uri="{FF2B5EF4-FFF2-40B4-BE49-F238E27FC236}">
                <a16:creationId xmlns:a16="http://schemas.microsoft.com/office/drawing/2014/main" id="{81691EC3-16F2-46D4-BD66-19DACCEFCD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123950"/>
            <a:ext cx="6424612" cy="440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PoljeZBesedilom 2">
            <a:extLst>
              <a:ext uri="{FF2B5EF4-FFF2-40B4-BE49-F238E27FC236}">
                <a16:creationId xmlns:a16="http://schemas.microsoft.com/office/drawing/2014/main" id="{3A038FB7-17E9-4E27-9936-AC17A58C05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7063" y="5661025"/>
            <a:ext cx="33131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sl-SI" altLang="sl-SI" sz="2400"/>
              <a:t>Zemljevid Slovenije</a:t>
            </a:r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Slika 1">
            <a:extLst>
              <a:ext uri="{FF2B5EF4-FFF2-40B4-BE49-F238E27FC236}">
                <a16:creationId xmlns:a16="http://schemas.microsoft.com/office/drawing/2014/main" id="{698A40BD-80A1-4E71-9BD1-51C338F113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836613"/>
            <a:ext cx="7656513" cy="574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PoljeZBesedilom 2">
            <a:extLst>
              <a:ext uri="{FF2B5EF4-FFF2-40B4-BE49-F238E27FC236}">
                <a16:creationId xmlns:a16="http://schemas.microsoft.com/office/drawing/2014/main" id="{6DCD9D5E-134E-4440-933A-C8E8059C15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260350"/>
            <a:ext cx="43926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sz="2400"/>
              <a:t>Geološka karta Slovenije</a:t>
            </a:r>
          </a:p>
        </p:txBody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PoljeZBesedilom 2">
            <a:extLst>
              <a:ext uri="{FF2B5EF4-FFF2-40B4-BE49-F238E27FC236}">
                <a16:creationId xmlns:a16="http://schemas.microsoft.com/office/drawing/2014/main" id="{F3683328-EF73-49DB-B2D6-FBA719A051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sl-SI" altLang="sl-SI" sz="7200"/>
              <a:t>PODNEBJE</a:t>
            </a:r>
          </a:p>
        </p:txBody>
      </p:sp>
      <p:sp>
        <p:nvSpPr>
          <p:cNvPr id="7171" name="PoljeZBesedilom 1">
            <a:extLst>
              <a:ext uri="{FF2B5EF4-FFF2-40B4-BE49-F238E27FC236}">
                <a16:creationId xmlns:a16="http://schemas.microsoft.com/office/drawing/2014/main" id="{038C3B2B-D670-427A-A128-97E8F881E3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7938" y="2379663"/>
            <a:ext cx="658812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sl-SI" altLang="sl-SI" sz="2800"/>
              <a:t>Zmerno celinsko podnebje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sl-SI" altLang="sl-SI" sz="2800"/>
              <a:t>Povprečna letna temperatura:  8.4°C 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sl-SI" altLang="sl-SI" sz="2800"/>
              <a:t>Povprečna zimska temperatura:  0°C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sl-SI" altLang="sl-SI" sz="2800"/>
              <a:t>Povprečna poletna temperatura:  16°C</a:t>
            </a:r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Slika 1">
            <a:extLst>
              <a:ext uri="{FF2B5EF4-FFF2-40B4-BE49-F238E27FC236}">
                <a16:creationId xmlns:a16="http://schemas.microsoft.com/office/drawing/2014/main" id="{3CF9A194-DD3E-43CB-A2B1-7123BB854E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3860800"/>
            <a:ext cx="4381500" cy="268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Slika 2">
            <a:extLst>
              <a:ext uri="{FF2B5EF4-FFF2-40B4-BE49-F238E27FC236}">
                <a16:creationId xmlns:a16="http://schemas.microsoft.com/office/drawing/2014/main" id="{AF2ACBFE-18BA-47D8-A398-1249235B7B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3" y="503238"/>
            <a:ext cx="4381500" cy="271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PoljeZBesedilom 3">
            <a:extLst>
              <a:ext uri="{FF2B5EF4-FFF2-40B4-BE49-F238E27FC236}">
                <a16:creationId xmlns:a16="http://schemas.microsoft.com/office/drawing/2014/main" id="{6B53541E-BA00-47C2-AE8F-C2A4612B1C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263" y="503238"/>
            <a:ext cx="29527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sl-SI" altLang="sl-SI" sz="2400"/>
              <a:t>Temperaturni klimogram Postojne</a:t>
            </a:r>
          </a:p>
        </p:txBody>
      </p:sp>
      <p:sp>
        <p:nvSpPr>
          <p:cNvPr id="8197" name="PoljeZBesedilom 4">
            <a:extLst>
              <a:ext uri="{FF2B5EF4-FFF2-40B4-BE49-F238E27FC236}">
                <a16:creationId xmlns:a16="http://schemas.microsoft.com/office/drawing/2014/main" id="{1165BF47-E1F4-43E6-812F-7CAABF9AC5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5716588"/>
            <a:ext cx="2736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sl-SI" altLang="sl-SI" sz="2400"/>
              <a:t>Padavinski klimogram Postojne</a:t>
            </a:r>
          </a:p>
        </p:txBody>
      </p:sp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PoljeZBesedilom 1">
            <a:extLst>
              <a:ext uri="{FF2B5EF4-FFF2-40B4-BE49-F238E27FC236}">
                <a16:creationId xmlns:a16="http://schemas.microsoft.com/office/drawing/2014/main" id="{D5B1F558-AFC9-4B06-A128-BD9C81A3DD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sl-SI" altLang="sl-SI" sz="7200"/>
              <a:t>PREBIVALSTVO</a:t>
            </a:r>
          </a:p>
        </p:txBody>
      </p:sp>
      <p:sp>
        <p:nvSpPr>
          <p:cNvPr id="9219" name="PoljeZBesedilom 2">
            <a:extLst>
              <a:ext uri="{FF2B5EF4-FFF2-40B4-BE49-F238E27FC236}">
                <a16:creationId xmlns:a16="http://schemas.microsoft.com/office/drawing/2014/main" id="{B4C32956-26F4-4C7C-B137-24892E5DEF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0" y="2060575"/>
            <a:ext cx="6985000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sl-SI" altLang="sl-SI" sz="2800"/>
              <a:t>Število prebivalcev: 15.623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altLang="sl-SI" sz="2800"/>
              <a:t>Število moških: 7.910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altLang="sl-SI" sz="2800"/>
              <a:t>Število žensk: 7.723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altLang="sl-SI" sz="2800"/>
              <a:t>Število prebivalcev na km</a:t>
            </a:r>
            <a:r>
              <a:rPr lang="sl-SI" altLang="sl-SI" sz="2800" baseline="30000"/>
              <a:t>2</a:t>
            </a:r>
            <a:r>
              <a:rPr lang="sl-SI" altLang="sl-SI" sz="2800"/>
              <a:t> : 53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altLang="sl-SI" sz="2800"/>
              <a:t>Število zaposlenih: 5.554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altLang="sl-SI" sz="2800"/>
              <a:t>Število registriranih brezposelnih oseb: 554</a:t>
            </a:r>
            <a:br>
              <a:rPr lang="sl-SI" altLang="sl-SI" sz="2800"/>
            </a:br>
            <a:br>
              <a:rPr lang="sl-SI" altLang="sl-SI" sz="2800"/>
            </a:br>
            <a:r>
              <a:rPr lang="sl-SI" altLang="sl-SI" sz="2800"/>
              <a:t> </a:t>
            </a:r>
            <a:br>
              <a:rPr lang="sl-SI" altLang="sl-SI" sz="2800"/>
            </a:br>
            <a:endParaRPr lang="sl-SI" altLang="sl-SI" sz="2800"/>
          </a:p>
        </p:txBody>
      </p:sp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Slika 1">
            <a:extLst>
              <a:ext uri="{FF2B5EF4-FFF2-40B4-BE49-F238E27FC236}">
                <a16:creationId xmlns:a16="http://schemas.microsoft.com/office/drawing/2014/main" id="{A9DA9B26-6621-44AA-9C0D-38DB51FDC2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15888"/>
            <a:ext cx="6219825" cy="591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PoljeZBesedilom 2">
            <a:extLst>
              <a:ext uri="{FF2B5EF4-FFF2-40B4-BE49-F238E27FC236}">
                <a16:creationId xmlns:a16="http://schemas.microsoft.com/office/drawing/2014/main" id="{BBC3B3C1-39C4-4CB3-A300-D722D01279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4313" y="6078538"/>
            <a:ext cx="62214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sl-SI" altLang="sl-SI" sz="2400"/>
              <a:t>Starostna piramida Postojne</a:t>
            </a:r>
          </a:p>
        </p:txBody>
      </p: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484</Words>
  <Application>Microsoft Office PowerPoint</Application>
  <PresentationFormat>On-screen Show (4:3)</PresentationFormat>
  <Paragraphs>97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Arial</vt:lpstr>
      <vt:lpstr>Calibri</vt:lpstr>
      <vt:lpstr>Officeova tema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2019-05-31T08:40:49Z</dcterms:created>
  <dcterms:modified xsi:type="dcterms:W3CDTF">2019-05-31T08:40:49Z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