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9" r:id="rId10"/>
    <p:sldId id="263" r:id="rId11"/>
    <p:sldId id="265" r:id="rId12"/>
    <p:sldId id="266" r:id="rId13"/>
    <p:sldId id="267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54" d="100"/>
          <a:sy n="154" d="100"/>
        </p:scale>
        <p:origin x="161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15D511B1-A085-414D-B223-213CC23FE950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11CA3E5E-95AC-45B5-A628-07DD2F794900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162CF114-C182-4D61-9320-570467A0450C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A22A4DEF-BB9E-498A-BC2C-93C94B40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6B49-4301-4752-A49F-FF54CEA768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112E50E4-2861-4367-8FC7-0D78F8F12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CE979-F7DE-442D-995F-B661D27A9A6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42E28464-4C04-470F-A1EC-103FDFEBB1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6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64E50D5-EFCC-4384-8F53-F78AFD03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4C0A-7755-4CF2-8CD9-E72D0482D4C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C2E469EB-B5D4-4E21-9A30-D558B455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50B7728-5480-4578-929F-16741BAA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F53A2-F8F3-4D12-9435-8EEAE16791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419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D8D9986-7A1D-4D63-B0C7-34FA0A93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304C-9D8F-47E2-BE6F-903A140132B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E9DB9CFA-A771-4CC1-B5A2-DD89FEC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1847568-8DFD-4B8D-B947-F5703C4A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6127-7317-4664-9317-A35719C0EE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356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60C69B51-470A-48C7-BE44-2E626240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9CE8-3CBD-4715-BB8D-D915C5E1CF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5D65CD07-4FD1-4453-B771-3280F40A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77E9968-46BD-4E2E-A04A-635FF9C9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5D61B-E865-415F-BBE1-37F1CD07D5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07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0E01E61D-1670-48C4-A77D-3C31817B555A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A26AA65-DBB0-4549-8911-86D6A506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1AF4-43E1-4A0B-B744-C9A464D38F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BB6171A-6AB4-42F2-9AB4-B7C5EB92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833D39E-6D80-4C15-B223-F7D8260E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9350C-C102-4D23-BEE3-757F2C7802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5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A7D3A7C8-342C-4FB7-BEB5-66B15098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9AB4-2314-4F32-9F67-D5B2885C2D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092918A9-BAF8-4B27-9179-7819FEB1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C97804C0-64C0-4770-A717-A41774B4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1085E-1A1D-426E-B3DC-F7A837D83A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24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4B85049B-DA02-4F59-A249-99F93D3E2086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81EF2C5C-1997-449E-ACFD-A334F6E60DC1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625CC032-7959-41B9-A922-8CA520DF1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B9C180-2C53-40AA-8504-0788B2A9994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7A14A16B-B6AE-4133-83AA-CA78EC43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CA1A5341-C9B0-4105-9643-BBC69BDAC2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43E2-A0C4-429D-9ACA-45A5DE1132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63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7EEDB906-B89D-4562-A89F-7DF5A9EC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6649-9365-440C-A012-FF40A0DA85C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F84E56F0-5222-4B58-B1E8-B1950E7F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C18A3CBF-8773-4332-A06A-C3D41A80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BE5A-E6E5-40AD-90BA-FAF3AFD827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102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D0C27EB5-D03C-4F72-BB48-D4B034C7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EF43-194C-4E33-9DB4-8DDFBA4A6F2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4372EB03-3256-4E87-B98C-477AD8E3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1A17E640-F45B-4168-AFFA-1AF294EB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D691-E5FA-452C-8501-206099BBA8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413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D3F56B82-D3A4-4CBD-95E6-8FABA1D0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6182-F13E-4B79-9C23-28FB461358F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22604712-FEA6-447B-9E29-4C7EF11E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D35526-420E-44EC-8516-A04C14F4EB5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DB4B8E7B-B825-4A07-9D46-3D24F492B4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5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1FDE2841-E443-417B-9CFB-2F60A45C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B33F-2822-4B6B-B09A-372EC0DD9A8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4387151F-A570-4AB3-AF04-0C59C9862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BD8A0-755C-4BB2-B9FD-B99B5E6DCCC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8851464E-0132-4127-B5FC-0C65F9B6E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528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DA17E2EF-ACC2-4C1C-BC2A-B2D6CD85C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E15D0E39-6115-4BEA-A95E-60222991D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C6B909-3E8F-4255-9EAD-F118C06939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F9E7D9B0-DEC9-4EB0-AE85-8804B81A8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59162CAB-50DA-46A5-82F1-7C4719613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B194C4E0-1DB3-4D37-9B14-8B443F591D9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2E0BBA8D-0E88-4CF1-83A5-F05D21A9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82828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C9C9C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mvic.org/projekti/projektno_delo/2007/2d/sok/potresi/opozarjanj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lc.discovery.com/convergence/quakes/interactives/makeaquak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30D8576C-5C03-4E38-A62D-0D75D8ED4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305800" cy="14144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2D5DAA-8808-4BAB-8614-C69FBE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7200" b="1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POTRESI</a:t>
            </a:r>
          </a:p>
        </p:txBody>
      </p:sp>
      <p:pic>
        <p:nvPicPr>
          <p:cNvPr id="4" name="Slika 3" descr="potres kitajska.jpg">
            <a:extLst>
              <a:ext uri="{FF2B5EF4-FFF2-40B4-BE49-F238E27FC236}">
                <a16:creationId xmlns:a16="http://schemas.microsoft.com/office/drawing/2014/main" id="{5ED437FF-6F27-4391-A0E3-D95DD3CE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1857375"/>
            <a:ext cx="6429375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045FF0CE-C302-4D90-9987-D2BB994A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/>
              <a:t>Potres pri Beljaku</a:t>
            </a:r>
          </a:p>
          <a:p>
            <a:r>
              <a:rPr lang="sl-SI" altLang="sl-SI" sz="4000"/>
              <a:t>25. januar 1348 med 14. in 15. uro</a:t>
            </a:r>
          </a:p>
          <a:p>
            <a:r>
              <a:rPr lang="sl-SI" altLang="sl-SI" sz="4000"/>
              <a:t>Hipocenter-&gt;globina 7km </a:t>
            </a:r>
          </a:p>
          <a:p>
            <a:r>
              <a:rPr lang="sl-SI" altLang="sl-SI" sz="4000"/>
              <a:t>Magnituda 6,5</a:t>
            </a:r>
          </a:p>
          <a:p>
            <a:r>
              <a:rPr lang="sl-SI" altLang="sl-SI" sz="4000"/>
              <a:t>Poroča tudi Valvasor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B546372-0402-4158-B721-2E3EA959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VELIKI KOROŠKI POTRES</a:t>
            </a: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grada vsebine 3" descr="potres1348.jpg">
            <a:extLst>
              <a:ext uri="{FF2B5EF4-FFF2-40B4-BE49-F238E27FC236}">
                <a16:creationId xmlns:a16="http://schemas.microsoft.com/office/drawing/2014/main" id="{FE4959B9-0E68-4600-8525-7454EF712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357188"/>
            <a:ext cx="3929063" cy="6070600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D4439B1C-6F90-4EB4-B7F9-F687ECFD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grada vsebine 3" descr="karta_maksimalnih_intenzitet_potresov_slovenije.jpg">
            <a:extLst>
              <a:ext uri="{FF2B5EF4-FFF2-40B4-BE49-F238E27FC236}">
                <a16:creationId xmlns:a16="http://schemas.microsoft.com/office/drawing/2014/main" id="{9FCB12CA-2FE4-477C-8072-873AB73C5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214438"/>
            <a:ext cx="8247063" cy="5143500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79177E04-EDC6-4084-A2B8-F463C458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7200"/>
              <a:t>SLOVENIJA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grada vsebine 3" descr="cunami.jpg">
            <a:extLst>
              <a:ext uri="{FF2B5EF4-FFF2-40B4-BE49-F238E27FC236}">
                <a16:creationId xmlns:a16="http://schemas.microsoft.com/office/drawing/2014/main" id="{76B5C5C2-5859-401C-898E-E9C81583B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2571750" cy="1695450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7526314B-FAA8-43D1-8BEF-A823A1AF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/>
              <a:t>TSUNAMI </a:t>
            </a:r>
          </a:p>
        </p:txBody>
      </p:sp>
      <p:pic>
        <p:nvPicPr>
          <p:cNvPr id="19460" name="Slika 4" descr="tsunami.jpg">
            <a:extLst>
              <a:ext uri="{FF2B5EF4-FFF2-40B4-BE49-F238E27FC236}">
                <a16:creationId xmlns:a16="http://schemas.microsoft.com/office/drawing/2014/main" id="{E63FFE35-CA22-4EC2-8BB3-7470DC61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55022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Slika 5" descr="tsunami_wave_coming_now_too_late.jpg">
            <a:extLst>
              <a:ext uri="{FF2B5EF4-FFF2-40B4-BE49-F238E27FC236}">
                <a16:creationId xmlns:a16="http://schemas.microsoft.com/office/drawing/2014/main" id="{93A5613A-71E9-49AF-BF0A-0A7F5FA25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86125"/>
            <a:ext cx="214312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grada vsebine 3" descr="moaixl6.jpg">
            <a:extLst>
              <a:ext uri="{FF2B5EF4-FFF2-40B4-BE49-F238E27FC236}">
                <a16:creationId xmlns:a16="http://schemas.microsoft.com/office/drawing/2014/main" id="{D09CA5C3-06E9-4267-B329-ED5024839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3429000"/>
            <a:ext cx="5562600" cy="2933700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658D49F5-EC7E-493F-8F37-09F3990D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484" name="Slika 4" descr="hilton-maldives_gr_show.jpg">
            <a:extLst>
              <a:ext uri="{FF2B5EF4-FFF2-40B4-BE49-F238E27FC236}">
                <a16:creationId xmlns:a16="http://schemas.microsoft.com/office/drawing/2014/main" id="{58437489-C99A-4423-B52E-EFE00F3A4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57188"/>
            <a:ext cx="39290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1">
            <a:extLst>
              <a:ext uri="{FF2B5EF4-FFF2-40B4-BE49-F238E27FC236}">
                <a16:creationId xmlns:a16="http://schemas.microsoft.com/office/drawing/2014/main" id="{B9FD9F3A-9948-4B7D-A225-932D2D23B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 i="1" u="sng"/>
              <a:t>Normalni prelomi</a:t>
            </a:r>
          </a:p>
          <a:p>
            <a:r>
              <a:rPr lang="sl-SI" altLang="sl-SI" sz="3600" i="1" u="sng"/>
              <a:t>Reverzni prelomi</a:t>
            </a:r>
          </a:p>
          <a:p>
            <a:r>
              <a:rPr lang="sl-SI" altLang="sl-SI" sz="3600" i="1" u="sng"/>
              <a:t>Zmični prelomi</a:t>
            </a:r>
          </a:p>
          <a:p>
            <a:r>
              <a:rPr lang="sl-SI" altLang="sl-SI" sz="3200"/>
              <a:t>PRELOM SVETEGA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200"/>
              <a:t>ANDREJA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5DCA44F-1784-47F1-9D59-F17BF431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/>
              <a:t>PRELOMI</a:t>
            </a:r>
          </a:p>
        </p:txBody>
      </p:sp>
      <p:pic>
        <p:nvPicPr>
          <p:cNvPr id="21508" name="Slika 3" descr="zemljo1.jpg">
            <a:extLst>
              <a:ext uri="{FF2B5EF4-FFF2-40B4-BE49-F238E27FC236}">
                <a16:creationId xmlns:a16="http://schemas.microsoft.com/office/drawing/2014/main" id="{2FA6856B-0356-46FC-B7D0-3337C6C8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71688"/>
            <a:ext cx="42481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C2935B4-44F7-417D-AB44-E045BF27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Varnostni ukrepi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800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DROP, COVER AND HOLD 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18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DBA2985-7B14-4346-9449-BA7154B5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>
                <a:solidFill>
                  <a:srgbClr val="FF0000"/>
                </a:solidFill>
              </a:rPr>
              <a:t>POZOR!!!</a:t>
            </a:r>
          </a:p>
        </p:txBody>
      </p:sp>
      <p:pic>
        <p:nvPicPr>
          <p:cNvPr id="22532" name="Slika 3" descr="earthquakes1-4x3.jpg">
            <a:extLst>
              <a:ext uri="{FF2B5EF4-FFF2-40B4-BE49-F238E27FC236}">
                <a16:creationId xmlns:a16="http://schemas.microsoft.com/office/drawing/2014/main" id="{A0A42BF0-4DB8-4D54-8684-024C5F674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71750"/>
            <a:ext cx="35242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Slika 4" descr="Potres.jpg">
            <a:extLst>
              <a:ext uri="{FF2B5EF4-FFF2-40B4-BE49-F238E27FC236}">
                <a16:creationId xmlns:a16="http://schemas.microsoft.com/office/drawing/2014/main" id="{6E2951E2-78B8-4C2B-8FDB-1285D256C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322388"/>
            <a:ext cx="3857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Slika 5" descr="pomoč.jpg">
            <a:extLst>
              <a:ext uri="{FF2B5EF4-FFF2-40B4-BE49-F238E27FC236}">
                <a16:creationId xmlns:a16="http://schemas.microsoft.com/office/drawing/2014/main" id="{EBC69F52-225E-4D50-93CB-00B0C7367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000500"/>
            <a:ext cx="3643313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vsebine 1">
            <a:extLst>
              <a:ext uri="{FF2B5EF4-FFF2-40B4-BE49-F238E27FC236}">
                <a16:creationId xmlns:a16="http://schemas.microsoft.com/office/drawing/2014/main" id="{11DB2B1F-B5CA-4F60-B320-6D1BD089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10125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http://sl.wikipedia.org/wiki/Potres ,</a:t>
            </a:r>
            <a:r>
              <a:rPr lang="sl-SI" altLang="sl-SI">
                <a:solidFill>
                  <a:schemeClr val="tx2"/>
                </a:solidFill>
                <a:hlinkClick r:id="rId2"/>
              </a:rPr>
              <a:t>6.1.2010</a:t>
            </a:r>
          </a:p>
          <a:p>
            <a:r>
              <a:rPr lang="sl-SI" altLang="sl-SI">
                <a:hlinkClick r:id="rId2"/>
              </a:rPr>
              <a:t>http://www.gimvic.org/projekti/projektno_delo/2007/2d/sok/potresi/opozarjanje.htm</a:t>
            </a:r>
            <a:r>
              <a:rPr lang="sl-SI" altLang="sl-SI"/>
              <a:t>, 7.1.2010</a:t>
            </a:r>
          </a:p>
          <a:p>
            <a:r>
              <a:rPr lang="sl-SI" altLang="sl-SI"/>
              <a:t>Walker, Jane, 1992, Naravne nesreče: Potresi,Ljubljana: DZS</a:t>
            </a:r>
          </a:p>
          <a:p>
            <a:r>
              <a:rPr lang="sl-SI" altLang="sl-SI"/>
              <a:t>Morris,Niel,2003,Naravne katastrofe: Potresi,Ljubljana:Svetilnik</a:t>
            </a:r>
          </a:p>
          <a:p>
            <a:r>
              <a:rPr lang="sl-SI" altLang="sl-SI"/>
              <a:t> Cunder Karmen, Hajdinjak Boris, Kandrič Boris,dr. Kurbus Terezija,2001,Obča geografija za 1. letnik. gimnazij, Ljubljana: Založba Mladinska knjiga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C710EC9-12EF-409B-AC60-B52623D4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LITERATURA:</a:t>
            </a:r>
          </a:p>
        </p:txBody>
      </p:sp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098BB2A0-69BB-45BD-AC23-F8CFE3AA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Tresenje zemeljske skorje-&gt;povzročajo premiki litosferskih plošč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FE7EDAE-9269-4F2F-B298-430A747D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/>
              <a:t>KAJ JE POTRES?</a:t>
            </a:r>
          </a:p>
        </p:txBody>
      </p:sp>
      <p:pic>
        <p:nvPicPr>
          <p:cNvPr id="8196" name="Slika 3" descr="tectonic.gif">
            <a:extLst>
              <a:ext uri="{FF2B5EF4-FFF2-40B4-BE49-F238E27FC236}">
                <a16:creationId xmlns:a16="http://schemas.microsoft.com/office/drawing/2014/main" id="{59357C2D-963D-457E-9A5F-2E085A0E7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00250"/>
            <a:ext cx="707548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1">
            <a:extLst>
              <a:ext uri="{FF2B5EF4-FFF2-40B4-BE49-F238E27FC236}">
                <a16:creationId xmlns:a16="http://schemas.microsoft.com/office/drawing/2014/main" id="{5415F8AD-3E88-44A5-B775-B123C9A3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24500"/>
          </a:xfrm>
        </p:spPr>
        <p:txBody>
          <a:bodyPr/>
          <a:lstStyle/>
          <a:p>
            <a:r>
              <a:rPr lang="sl-SI" altLang="sl-SI" sz="3200"/>
              <a:t>HIPOCENTER= izhodišče potresa</a:t>
            </a:r>
          </a:p>
          <a:p>
            <a:r>
              <a:rPr lang="sl-SI" altLang="sl-SI" sz="3200"/>
              <a:t>EPICENTER= točka navpično od hipocentra</a:t>
            </a:r>
          </a:p>
          <a:p>
            <a:endParaRPr lang="sl-SI" altLang="sl-SI" sz="20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3CA0244-A099-402B-83A5-F0C5F864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9220" name="Slika 4" descr="seizmograf.jpg">
            <a:extLst>
              <a:ext uri="{FF2B5EF4-FFF2-40B4-BE49-F238E27FC236}">
                <a16:creationId xmlns:a16="http://schemas.microsoft.com/office/drawing/2014/main" id="{9C12CAE3-959E-436B-8DBC-33C3ACB3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31432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5" descr="240px-Epicenter.png">
            <a:extLst>
              <a:ext uri="{FF2B5EF4-FFF2-40B4-BE49-F238E27FC236}">
                <a16:creationId xmlns:a16="http://schemas.microsoft.com/office/drawing/2014/main" id="{927D1CE1-DDED-4D2A-933C-2E7640D1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857375"/>
            <a:ext cx="52054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F02E347D-1A07-49AB-B0F9-87E77128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/>
              <a:t>Charles Francis Richter</a:t>
            </a:r>
          </a:p>
          <a:p>
            <a:r>
              <a:rPr lang="sl-SI" altLang="sl-SI" sz="4000"/>
              <a:t>Magnituda= mera energije,ki se sprosti med potresom</a:t>
            </a:r>
          </a:p>
          <a:p>
            <a:r>
              <a:rPr lang="sl-SI" altLang="sl-SI" sz="4000"/>
              <a:t>12-stopenjska evropska makroseizmetična lestvica</a:t>
            </a:r>
          </a:p>
          <a:p>
            <a:endParaRPr lang="sl-SI" altLang="sl-SI" sz="40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E5214CF-B18D-40FD-9B2C-048EAF98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POTRESNE LESTVICE</a:t>
            </a:r>
          </a:p>
        </p:txBody>
      </p:sp>
      <p:pic>
        <p:nvPicPr>
          <p:cNvPr id="10244" name="Slika 3" descr="richter_3.jpg">
            <a:extLst>
              <a:ext uri="{FF2B5EF4-FFF2-40B4-BE49-F238E27FC236}">
                <a16:creationId xmlns:a16="http://schemas.microsoft.com/office/drawing/2014/main" id="{E7637822-0D7F-4557-915D-ACFB6909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1990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0EAB0E4-E68B-4D45-A600-90AACBEF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KAKO NASTANE POTRES?</a:t>
            </a:r>
          </a:p>
        </p:txBody>
      </p:sp>
      <p:sp>
        <p:nvSpPr>
          <p:cNvPr id="11267" name="Ograda vsebine 4">
            <a:extLst>
              <a:ext uri="{FF2B5EF4-FFF2-40B4-BE49-F238E27FC236}">
                <a16:creationId xmlns:a16="http://schemas.microsoft.com/office/drawing/2014/main" id="{7297B876-4FBA-47EB-913C-9FB8ED412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VULKANSKI</a:t>
            </a:r>
          </a:p>
          <a:p>
            <a:r>
              <a:rPr lang="sl-SI" altLang="sl-SI"/>
              <a:t>UMETNI</a:t>
            </a:r>
          </a:p>
          <a:p>
            <a:r>
              <a:rPr lang="sl-SI" altLang="sl-SI"/>
              <a:t>TEKTONSKEGA IZVORA</a:t>
            </a:r>
          </a:p>
          <a:p>
            <a:r>
              <a:rPr lang="sl-SI" altLang="sl-SI"/>
              <a:t>UDORNI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1268" name="Slika 5" descr="sestava_zemlje.png">
            <a:extLst>
              <a:ext uri="{FF2B5EF4-FFF2-40B4-BE49-F238E27FC236}">
                <a16:creationId xmlns:a16="http://schemas.microsoft.com/office/drawing/2014/main" id="{32938065-1BD2-4469-960C-2FA861B48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3929063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29E3022-C0C0-429C-A070-C3C81C7C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POTRESNA  OBMOČJA</a:t>
            </a: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2028BEFB-0647-41F9-952B-828B1EF67F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428750"/>
            <a:ext cx="7643812" cy="4929188"/>
          </a:xfrm>
        </p:spPr>
      </p:pic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0985AB1-EFB9-4A92-B8AA-7E9830EA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3315" name="Picture 1" descr="C:\Users\cotl\Desktop\10 največjih.jpg">
            <a:extLst>
              <a:ext uri="{FF2B5EF4-FFF2-40B4-BE49-F238E27FC236}">
                <a16:creationId xmlns:a16="http://schemas.microsoft.com/office/drawing/2014/main" id="{884C9FB6-6970-4371-B777-3CAEB8F48E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785813"/>
            <a:ext cx="8001000" cy="5376862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12D5E2A9-EFAE-47FE-B384-0937A77C0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/>
              <a:t>22. maj  1960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D603AC1-C2CF-4FAE-85BB-9F81E363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POTRES V ČILAH</a:t>
            </a:r>
          </a:p>
        </p:txBody>
      </p:sp>
      <p:pic>
        <p:nvPicPr>
          <p:cNvPr id="14340" name="Slika 3" descr="chile-earthquake-radius.jpg">
            <a:extLst>
              <a:ext uri="{FF2B5EF4-FFF2-40B4-BE49-F238E27FC236}">
                <a16:creationId xmlns:a16="http://schemas.microsoft.com/office/drawing/2014/main" id="{D0DAEFFD-612F-4E46-A6AB-A40D818D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57375"/>
            <a:ext cx="4000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2005_earthquake_valdivia.jpg">
            <a:extLst>
              <a:ext uri="{FF2B5EF4-FFF2-40B4-BE49-F238E27FC236}">
                <a16:creationId xmlns:a16="http://schemas.microsoft.com/office/drawing/2014/main" id="{E71A7C1A-4DBB-4EBB-920E-01AD7578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43497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1D042A37-7D99-4CA0-A7D7-A2686A4D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hlinkClick r:id="rId2"/>
              </a:rPr>
              <a:t>http://tlc.discovery.com/convergence/quakes/interactives/makeaquake.html</a:t>
            </a:r>
            <a:r>
              <a:rPr lang="sl-SI" altLang="sl-SI"/>
              <a:t>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8EB121C-B529-453A-B34C-0E792698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224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Constantia</vt:lpstr>
      <vt:lpstr>Wingdings 2</vt:lpstr>
      <vt:lpstr>Papir</vt:lpstr>
      <vt:lpstr>POTRESI</vt:lpstr>
      <vt:lpstr>KAJ JE POTRES?</vt:lpstr>
      <vt:lpstr>PowerPoint Presentation</vt:lpstr>
      <vt:lpstr>POTRESNE LESTVICE</vt:lpstr>
      <vt:lpstr>KAKO NASTANE POTRES?</vt:lpstr>
      <vt:lpstr>POTRESNA  OBMOČJA</vt:lpstr>
      <vt:lpstr>PowerPoint Presentation</vt:lpstr>
      <vt:lpstr>POTRES V ČILAH</vt:lpstr>
      <vt:lpstr>PowerPoint Presentation</vt:lpstr>
      <vt:lpstr>VELIKI KOROŠKI POTRES</vt:lpstr>
      <vt:lpstr>PowerPoint Presentation</vt:lpstr>
      <vt:lpstr>SLOVENIJA</vt:lpstr>
      <vt:lpstr>TSUNAMI </vt:lpstr>
      <vt:lpstr>PowerPoint Presentation</vt:lpstr>
      <vt:lpstr>PRELOMI</vt:lpstr>
      <vt:lpstr>POZOR!!!</vt:lpstr>
      <vt:lpstr>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2019-05-31T08:40:49Z</dcterms:created>
  <dcterms:modified xsi:type="dcterms:W3CDTF">2019-05-31T08:40:49Z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