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Lst>
  <p:notesMasterIdLst>
    <p:notesMasterId r:id="rId20"/>
  </p:notesMasterIdLst>
  <p:handoutMasterIdLst>
    <p:handoutMasterId r:id="rId21"/>
  </p:handoutMasterIdLst>
  <p:sldIdLst>
    <p:sldId id="27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DD0FD32-AFA8-40CD-A498-C969D3BA6F2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sl-SI" altLang="sl-SI"/>
          </a:p>
        </p:txBody>
      </p:sp>
      <p:sp>
        <p:nvSpPr>
          <p:cNvPr id="22531" name="Rectangle 3">
            <a:extLst>
              <a:ext uri="{FF2B5EF4-FFF2-40B4-BE49-F238E27FC236}">
                <a16:creationId xmlns:a16="http://schemas.microsoft.com/office/drawing/2014/main" id="{81954FD1-9D93-49A9-B72C-8309B341206D}"/>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sl-SI" altLang="sl-SI"/>
          </a:p>
        </p:txBody>
      </p:sp>
      <p:sp>
        <p:nvSpPr>
          <p:cNvPr id="22532" name="Rectangle 4">
            <a:extLst>
              <a:ext uri="{FF2B5EF4-FFF2-40B4-BE49-F238E27FC236}">
                <a16:creationId xmlns:a16="http://schemas.microsoft.com/office/drawing/2014/main" id="{87F0F9DC-3BCB-4EFE-AD6B-69B6579A32E1}"/>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sl-SI" altLang="sl-SI"/>
          </a:p>
        </p:txBody>
      </p:sp>
      <p:sp>
        <p:nvSpPr>
          <p:cNvPr id="22533" name="Rectangle 5">
            <a:extLst>
              <a:ext uri="{FF2B5EF4-FFF2-40B4-BE49-F238E27FC236}">
                <a16:creationId xmlns:a16="http://schemas.microsoft.com/office/drawing/2014/main" id="{CB01D156-775E-4009-BD1F-C4DFE96503ED}"/>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0B5683E6-BCDF-4466-9464-E4AC4952EED9}" type="slidenum">
              <a:rPr lang="sl-SI" altLang="sl-SI"/>
              <a:pPr/>
              <a:t>‹#›</a:t>
            </a:fld>
            <a:endParaRPr lang="sl-SI" alt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551C698-FAC3-4089-BE81-AC60262CF3A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sl-SI" altLang="sl-SI"/>
          </a:p>
        </p:txBody>
      </p:sp>
      <p:sp>
        <p:nvSpPr>
          <p:cNvPr id="21507" name="Rectangle 3">
            <a:extLst>
              <a:ext uri="{FF2B5EF4-FFF2-40B4-BE49-F238E27FC236}">
                <a16:creationId xmlns:a16="http://schemas.microsoft.com/office/drawing/2014/main" id="{FBC970E8-8698-4EED-A219-613AED29177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sl-SI" altLang="sl-SI"/>
          </a:p>
        </p:txBody>
      </p:sp>
      <p:sp>
        <p:nvSpPr>
          <p:cNvPr id="21508" name="Rectangle 4">
            <a:extLst>
              <a:ext uri="{FF2B5EF4-FFF2-40B4-BE49-F238E27FC236}">
                <a16:creationId xmlns:a16="http://schemas.microsoft.com/office/drawing/2014/main" id="{B2D1B478-B36F-4D0B-A99E-35FCA24814D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C181561E-12D7-4014-9797-E6495EBD3C6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p>
        </p:txBody>
      </p:sp>
      <p:sp>
        <p:nvSpPr>
          <p:cNvPr id="21510" name="Rectangle 6">
            <a:extLst>
              <a:ext uri="{FF2B5EF4-FFF2-40B4-BE49-F238E27FC236}">
                <a16:creationId xmlns:a16="http://schemas.microsoft.com/office/drawing/2014/main" id="{9DD03E8C-D257-4C1E-9718-5A1DA47A426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sl-SI" altLang="sl-SI"/>
          </a:p>
        </p:txBody>
      </p:sp>
      <p:sp>
        <p:nvSpPr>
          <p:cNvPr id="21511" name="Rectangle 7">
            <a:extLst>
              <a:ext uri="{FF2B5EF4-FFF2-40B4-BE49-F238E27FC236}">
                <a16:creationId xmlns:a16="http://schemas.microsoft.com/office/drawing/2014/main" id="{58AB1D72-3201-404B-BF6B-A0B6F2AE0AA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3A5A301E-415B-492F-BF09-98AD32579DC0}"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E10ED9-C879-4A97-927E-395AD2A256EE}"/>
              </a:ext>
            </a:extLst>
          </p:cNvPr>
          <p:cNvSpPr>
            <a:spLocks noGrp="1" noChangeArrowheads="1"/>
          </p:cNvSpPr>
          <p:nvPr>
            <p:ph type="sldNum" sz="quarter" idx="5"/>
          </p:nvPr>
        </p:nvSpPr>
        <p:spPr>
          <a:ln/>
        </p:spPr>
        <p:txBody>
          <a:bodyPr/>
          <a:lstStyle/>
          <a:p>
            <a:fld id="{73F8C699-4D70-4AEB-B32D-6F1887ECA22D}" type="slidenum">
              <a:rPr lang="sl-SI" altLang="sl-SI"/>
              <a:pPr/>
              <a:t>2</a:t>
            </a:fld>
            <a:endParaRPr lang="sl-SI" altLang="sl-SI"/>
          </a:p>
        </p:txBody>
      </p:sp>
      <p:sp>
        <p:nvSpPr>
          <p:cNvPr id="23554" name="Rectangle 2">
            <a:extLst>
              <a:ext uri="{FF2B5EF4-FFF2-40B4-BE49-F238E27FC236}">
                <a16:creationId xmlns:a16="http://schemas.microsoft.com/office/drawing/2014/main" id="{D44AC515-0AAB-4E5F-A5A1-65839788F167}"/>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5B519B6-020D-41BA-9BB0-E66477F3EAB8}"/>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075B2EB-024D-4E76-960F-8420077DD2F5}"/>
              </a:ext>
            </a:extLst>
          </p:cNvPr>
          <p:cNvSpPr>
            <a:spLocks noGrp="1" noChangeArrowheads="1"/>
          </p:cNvSpPr>
          <p:nvPr>
            <p:ph type="sldNum" sz="quarter" idx="5"/>
          </p:nvPr>
        </p:nvSpPr>
        <p:spPr>
          <a:ln/>
        </p:spPr>
        <p:txBody>
          <a:bodyPr/>
          <a:lstStyle/>
          <a:p>
            <a:fld id="{830D3505-4F2C-4AAB-B220-FD804A7E3A5E}" type="slidenum">
              <a:rPr lang="sl-SI" altLang="sl-SI"/>
              <a:pPr/>
              <a:t>11</a:t>
            </a:fld>
            <a:endParaRPr lang="sl-SI" altLang="sl-SI"/>
          </a:p>
        </p:txBody>
      </p:sp>
      <p:sp>
        <p:nvSpPr>
          <p:cNvPr id="32770" name="Rectangle 2">
            <a:extLst>
              <a:ext uri="{FF2B5EF4-FFF2-40B4-BE49-F238E27FC236}">
                <a16:creationId xmlns:a16="http://schemas.microsoft.com/office/drawing/2014/main" id="{4BDB14C5-78BF-4E03-8E0D-00329BC73ABE}"/>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3C78245F-0243-4749-BC6C-13DD8FE2B85C}"/>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743B949-5B7B-412B-9514-E00ACE26E50C}"/>
              </a:ext>
            </a:extLst>
          </p:cNvPr>
          <p:cNvSpPr>
            <a:spLocks noGrp="1" noChangeArrowheads="1"/>
          </p:cNvSpPr>
          <p:nvPr>
            <p:ph type="sldNum" sz="quarter" idx="5"/>
          </p:nvPr>
        </p:nvSpPr>
        <p:spPr>
          <a:ln/>
        </p:spPr>
        <p:txBody>
          <a:bodyPr/>
          <a:lstStyle/>
          <a:p>
            <a:fld id="{525E0D4B-033D-4E9B-8F7A-38E313C6F19F}" type="slidenum">
              <a:rPr lang="sl-SI" altLang="sl-SI"/>
              <a:pPr/>
              <a:t>12</a:t>
            </a:fld>
            <a:endParaRPr lang="sl-SI" altLang="sl-SI"/>
          </a:p>
        </p:txBody>
      </p:sp>
      <p:sp>
        <p:nvSpPr>
          <p:cNvPr id="33794" name="Rectangle 2">
            <a:extLst>
              <a:ext uri="{FF2B5EF4-FFF2-40B4-BE49-F238E27FC236}">
                <a16:creationId xmlns:a16="http://schemas.microsoft.com/office/drawing/2014/main" id="{B563A31F-AD68-4874-BCAD-BE35A3799290}"/>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C837A5E4-639B-412F-B902-768B99D59572}"/>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042A94-2E15-439F-8F8D-8B7999748804}"/>
              </a:ext>
            </a:extLst>
          </p:cNvPr>
          <p:cNvSpPr>
            <a:spLocks noGrp="1" noChangeArrowheads="1"/>
          </p:cNvSpPr>
          <p:nvPr>
            <p:ph type="sldNum" sz="quarter" idx="5"/>
          </p:nvPr>
        </p:nvSpPr>
        <p:spPr>
          <a:ln/>
        </p:spPr>
        <p:txBody>
          <a:bodyPr/>
          <a:lstStyle/>
          <a:p>
            <a:fld id="{FD811598-506A-4720-90B0-E131C1AEEA1A}" type="slidenum">
              <a:rPr lang="sl-SI" altLang="sl-SI"/>
              <a:pPr/>
              <a:t>13</a:t>
            </a:fld>
            <a:endParaRPr lang="sl-SI" altLang="sl-SI"/>
          </a:p>
        </p:txBody>
      </p:sp>
      <p:sp>
        <p:nvSpPr>
          <p:cNvPr id="34818" name="Rectangle 2">
            <a:extLst>
              <a:ext uri="{FF2B5EF4-FFF2-40B4-BE49-F238E27FC236}">
                <a16:creationId xmlns:a16="http://schemas.microsoft.com/office/drawing/2014/main" id="{805E02EB-F21E-4951-8AF8-0FE32288804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BE34A4FF-B4AB-413B-B09C-55F87B5781CB}"/>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A79AF4-92ED-43FA-BFCD-E61DF41D38D9}"/>
              </a:ext>
            </a:extLst>
          </p:cNvPr>
          <p:cNvSpPr>
            <a:spLocks noGrp="1" noChangeArrowheads="1"/>
          </p:cNvSpPr>
          <p:nvPr>
            <p:ph type="sldNum" sz="quarter" idx="5"/>
          </p:nvPr>
        </p:nvSpPr>
        <p:spPr>
          <a:ln/>
        </p:spPr>
        <p:txBody>
          <a:bodyPr/>
          <a:lstStyle/>
          <a:p>
            <a:fld id="{0914A663-F9D7-41F4-B4B2-A199958614FC}" type="slidenum">
              <a:rPr lang="sl-SI" altLang="sl-SI"/>
              <a:pPr/>
              <a:t>14</a:t>
            </a:fld>
            <a:endParaRPr lang="sl-SI" altLang="sl-SI"/>
          </a:p>
        </p:txBody>
      </p:sp>
      <p:sp>
        <p:nvSpPr>
          <p:cNvPr id="35842" name="Rectangle 2">
            <a:extLst>
              <a:ext uri="{FF2B5EF4-FFF2-40B4-BE49-F238E27FC236}">
                <a16:creationId xmlns:a16="http://schemas.microsoft.com/office/drawing/2014/main" id="{379E91E7-D141-4864-8C8B-84F13E2A81AF}"/>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C432A77D-4B83-4495-A7F0-4B2B284277F8}"/>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8771EB-4C7B-4597-AAD0-CAAB37617FE8}"/>
              </a:ext>
            </a:extLst>
          </p:cNvPr>
          <p:cNvSpPr>
            <a:spLocks noGrp="1" noChangeArrowheads="1"/>
          </p:cNvSpPr>
          <p:nvPr>
            <p:ph type="sldNum" sz="quarter" idx="5"/>
          </p:nvPr>
        </p:nvSpPr>
        <p:spPr>
          <a:ln/>
        </p:spPr>
        <p:txBody>
          <a:bodyPr/>
          <a:lstStyle/>
          <a:p>
            <a:fld id="{38E048BC-6715-494D-BE66-19FCA0656538}" type="slidenum">
              <a:rPr lang="sl-SI" altLang="sl-SI"/>
              <a:pPr/>
              <a:t>15</a:t>
            </a:fld>
            <a:endParaRPr lang="sl-SI" altLang="sl-SI"/>
          </a:p>
        </p:txBody>
      </p:sp>
      <p:sp>
        <p:nvSpPr>
          <p:cNvPr id="36866" name="Rectangle 2">
            <a:extLst>
              <a:ext uri="{FF2B5EF4-FFF2-40B4-BE49-F238E27FC236}">
                <a16:creationId xmlns:a16="http://schemas.microsoft.com/office/drawing/2014/main" id="{DC838A5D-9AB4-4135-9723-389F8AFC339B}"/>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8A20F740-A778-47BD-A02D-009E8C8041EF}"/>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639010-BEF1-4AB3-AAA3-D5510D5A1BA3}"/>
              </a:ext>
            </a:extLst>
          </p:cNvPr>
          <p:cNvSpPr>
            <a:spLocks noGrp="1" noChangeArrowheads="1"/>
          </p:cNvSpPr>
          <p:nvPr>
            <p:ph type="sldNum" sz="quarter" idx="5"/>
          </p:nvPr>
        </p:nvSpPr>
        <p:spPr>
          <a:ln/>
        </p:spPr>
        <p:txBody>
          <a:bodyPr/>
          <a:lstStyle/>
          <a:p>
            <a:fld id="{1C3D3B55-1303-46F5-8EE7-CA8583FFBB1E}" type="slidenum">
              <a:rPr lang="sl-SI" altLang="sl-SI"/>
              <a:pPr/>
              <a:t>16</a:t>
            </a:fld>
            <a:endParaRPr lang="sl-SI" altLang="sl-SI"/>
          </a:p>
        </p:txBody>
      </p:sp>
      <p:sp>
        <p:nvSpPr>
          <p:cNvPr id="37890" name="Rectangle 2">
            <a:extLst>
              <a:ext uri="{FF2B5EF4-FFF2-40B4-BE49-F238E27FC236}">
                <a16:creationId xmlns:a16="http://schemas.microsoft.com/office/drawing/2014/main" id="{B9455D4E-7132-4FC0-BC82-5D445DE78AD4}"/>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97DC686D-5E5E-4CE2-A428-26E0E180108C}"/>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ECA056-FA0A-4DAF-B6C1-B0EFBFA18D6C}"/>
              </a:ext>
            </a:extLst>
          </p:cNvPr>
          <p:cNvSpPr>
            <a:spLocks noGrp="1" noChangeArrowheads="1"/>
          </p:cNvSpPr>
          <p:nvPr>
            <p:ph type="sldNum" sz="quarter" idx="5"/>
          </p:nvPr>
        </p:nvSpPr>
        <p:spPr>
          <a:ln/>
        </p:spPr>
        <p:txBody>
          <a:bodyPr/>
          <a:lstStyle/>
          <a:p>
            <a:fld id="{E16D7100-527F-47CA-A153-EE6C3F7AAF5A}" type="slidenum">
              <a:rPr lang="sl-SI" altLang="sl-SI"/>
              <a:pPr/>
              <a:t>17</a:t>
            </a:fld>
            <a:endParaRPr lang="sl-SI" altLang="sl-SI"/>
          </a:p>
        </p:txBody>
      </p:sp>
      <p:sp>
        <p:nvSpPr>
          <p:cNvPr id="40962" name="Rectangle 2">
            <a:extLst>
              <a:ext uri="{FF2B5EF4-FFF2-40B4-BE49-F238E27FC236}">
                <a16:creationId xmlns:a16="http://schemas.microsoft.com/office/drawing/2014/main" id="{4655DC93-7F3D-4507-B106-37A35424E74B}"/>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E368C720-0038-4E53-85E0-AD3F4C15385F}"/>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7536B8-0B57-440A-A138-1910A616D07F}"/>
              </a:ext>
            </a:extLst>
          </p:cNvPr>
          <p:cNvSpPr>
            <a:spLocks noGrp="1" noChangeArrowheads="1"/>
          </p:cNvSpPr>
          <p:nvPr>
            <p:ph type="sldNum" sz="quarter" idx="5"/>
          </p:nvPr>
        </p:nvSpPr>
        <p:spPr>
          <a:ln/>
        </p:spPr>
        <p:txBody>
          <a:bodyPr/>
          <a:lstStyle/>
          <a:p>
            <a:fld id="{9ACD7D06-9CC3-4AF9-86C4-BA7FED49F240}" type="slidenum">
              <a:rPr lang="sl-SI" altLang="sl-SI"/>
              <a:pPr/>
              <a:t>18</a:t>
            </a:fld>
            <a:endParaRPr lang="sl-SI" altLang="sl-SI"/>
          </a:p>
        </p:txBody>
      </p:sp>
      <p:sp>
        <p:nvSpPr>
          <p:cNvPr id="41986" name="Rectangle 2">
            <a:extLst>
              <a:ext uri="{FF2B5EF4-FFF2-40B4-BE49-F238E27FC236}">
                <a16:creationId xmlns:a16="http://schemas.microsoft.com/office/drawing/2014/main" id="{91F88A43-AEC3-4C8F-8A1E-62DCB120E18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1B8FA276-B5B1-4FC9-8D51-790BFECAB394}"/>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C1D6A4-AD73-4ED8-A88A-AB8C8B530FFD}"/>
              </a:ext>
            </a:extLst>
          </p:cNvPr>
          <p:cNvSpPr>
            <a:spLocks noGrp="1" noChangeArrowheads="1"/>
          </p:cNvSpPr>
          <p:nvPr>
            <p:ph type="sldNum" sz="quarter" idx="5"/>
          </p:nvPr>
        </p:nvSpPr>
        <p:spPr>
          <a:ln/>
        </p:spPr>
        <p:txBody>
          <a:bodyPr/>
          <a:lstStyle/>
          <a:p>
            <a:fld id="{DE97E95C-51AD-4130-A5EA-DA3C65F8DF61}" type="slidenum">
              <a:rPr lang="sl-SI" altLang="sl-SI"/>
              <a:pPr/>
              <a:t>3</a:t>
            </a:fld>
            <a:endParaRPr lang="sl-SI" altLang="sl-SI"/>
          </a:p>
        </p:txBody>
      </p:sp>
      <p:sp>
        <p:nvSpPr>
          <p:cNvPr id="24578" name="Rectangle 2">
            <a:extLst>
              <a:ext uri="{FF2B5EF4-FFF2-40B4-BE49-F238E27FC236}">
                <a16:creationId xmlns:a16="http://schemas.microsoft.com/office/drawing/2014/main" id="{4917F594-EB3C-4273-88FD-588699802305}"/>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7784EAC1-ECB2-4298-82D0-ED38B6FCE06C}"/>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7AF4A8-9EDC-4141-98D0-B13CAD404DF2}"/>
              </a:ext>
            </a:extLst>
          </p:cNvPr>
          <p:cNvSpPr>
            <a:spLocks noGrp="1" noChangeArrowheads="1"/>
          </p:cNvSpPr>
          <p:nvPr>
            <p:ph type="sldNum" sz="quarter" idx="5"/>
          </p:nvPr>
        </p:nvSpPr>
        <p:spPr>
          <a:ln/>
        </p:spPr>
        <p:txBody>
          <a:bodyPr/>
          <a:lstStyle/>
          <a:p>
            <a:fld id="{E098AE19-8303-41B7-89D7-E9F9D181406F}" type="slidenum">
              <a:rPr lang="sl-SI" altLang="sl-SI"/>
              <a:pPr/>
              <a:t>4</a:t>
            </a:fld>
            <a:endParaRPr lang="sl-SI" altLang="sl-SI"/>
          </a:p>
        </p:txBody>
      </p:sp>
      <p:sp>
        <p:nvSpPr>
          <p:cNvPr id="25602" name="Rectangle 2">
            <a:extLst>
              <a:ext uri="{FF2B5EF4-FFF2-40B4-BE49-F238E27FC236}">
                <a16:creationId xmlns:a16="http://schemas.microsoft.com/office/drawing/2014/main" id="{1481025D-F0FD-4F9F-B0AC-25D19394F79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2073354C-925F-480B-81D8-36DDE42D5CAC}"/>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7F1C38-8C21-4945-8125-AF3B04C69BB2}"/>
              </a:ext>
            </a:extLst>
          </p:cNvPr>
          <p:cNvSpPr>
            <a:spLocks noGrp="1" noChangeArrowheads="1"/>
          </p:cNvSpPr>
          <p:nvPr>
            <p:ph type="sldNum" sz="quarter" idx="5"/>
          </p:nvPr>
        </p:nvSpPr>
        <p:spPr>
          <a:ln/>
        </p:spPr>
        <p:txBody>
          <a:bodyPr/>
          <a:lstStyle/>
          <a:p>
            <a:fld id="{F472FFA3-5008-44DC-A815-EA97F782F66E}" type="slidenum">
              <a:rPr lang="sl-SI" altLang="sl-SI"/>
              <a:pPr/>
              <a:t>5</a:t>
            </a:fld>
            <a:endParaRPr lang="sl-SI" altLang="sl-SI"/>
          </a:p>
        </p:txBody>
      </p:sp>
      <p:sp>
        <p:nvSpPr>
          <p:cNvPr id="26626" name="Rectangle 2">
            <a:extLst>
              <a:ext uri="{FF2B5EF4-FFF2-40B4-BE49-F238E27FC236}">
                <a16:creationId xmlns:a16="http://schemas.microsoft.com/office/drawing/2014/main" id="{E906FEB7-C36A-4E9F-913B-A3FC575C918D}"/>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D306B335-A329-4551-91C2-224CC23CFADC}"/>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A3C36B-53F8-4C1C-A201-8C4DC882F2E6}"/>
              </a:ext>
            </a:extLst>
          </p:cNvPr>
          <p:cNvSpPr>
            <a:spLocks noGrp="1" noChangeArrowheads="1"/>
          </p:cNvSpPr>
          <p:nvPr>
            <p:ph type="sldNum" sz="quarter" idx="5"/>
          </p:nvPr>
        </p:nvSpPr>
        <p:spPr>
          <a:ln/>
        </p:spPr>
        <p:txBody>
          <a:bodyPr/>
          <a:lstStyle/>
          <a:p>
            <a:fld id="{CE39D628-AA91-4EAB-B1CC-5AF608D3AA4B}" type="slidenum">
              <a:rPr lang="sl-SI" altLang="sl-SI"/>
              <a:pPr/>
              <a:t>6</a:t>
            </a:fld>
            <a:endParaRPr lang="sl-SI" altLang="sl-SI"/>
          </a:p>
        </p:txBody>
      </p:sp>
      <p:sp>
        <p:nvSpPr>
          <p:cNvPr id="27650" name="Rectangle 2">
            <a:extLst>
              <a:ext uri="{FF2B5EF4-FFF2-40B4-BE49-F238E27FC236}">
                <a16:creationId xmlns:a16="http://schemas.microsoft.com/office/drawing/2014/main" id="{25D1DAB5-8CAE-4A96-A890-1C5F57AF0434}"/>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C798711A-313A-4836-A7D5-47C2FF49E950}"/>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BA10A1-E6C6-4E82-8B44-FAC7693E4433}"/>
              </a:ext>
            </a:extLst>
          </p:cNvPr>
          <p:cNvSpPr>
            <a:spLocks noGrp="1" noChangeArrowheads="1"/>
          </p:cNvSpPr>
          <p:nvPr>
            <p:ph type="sldNum" sz="quarter" idx="5"/>
          </p:nvPr>
        </p:nvSpPr>
        <p:spPr>
          <a:ln/>
        </p:spPr>
        <p:txBody>
          <a:bodyPr/>
          <a:lstStyle/>
          <a:p>
            <a:fld id="{DC32D7EB-4D74-4F0A-AED8-DBD368276B86}" type="slidenum">
              <a:rPr lang="sl-SI" altLang="sl-SI"/>
              <a:pPr/>
              <a:t>7</a:t>
            </a:fld>
            <a:endParaRPr lang="sl-SI" altLang="sl-SI"/>
          </a:p>
        </p:txBody>
      </p:sp>
      <p:sp>
        <p:nvSpPr>
          <p:cNvPr id="28674" name="Rectangle 2">
            <a:extLst>
              <a:ext uri="{FF2B5EF4-FFF2-40B4-BE49-F238E27FC236}">
                <a16:creationId xmlns:a16="http://schemas.microsoft.com/office/drawing/2014/main" id="{463E9D33-F98F-4575-8440-953CE0658F15}"/>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FFE42702-A4F9-4316-8D79-71AA4061E9EF}"/>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8AB260-35AA-495F-87A7-F491D60CCFD1}"/>
              </a:ext>
            </a:extLst>
          </p:cNvPr>
          <p:cNvSpPr>
            <a:spLocks noGrp="1" noChangeArrowheads="1"/>
          </p:cNvSpPr>
          <p:nvPr>
            <p:ph type="sldNum" sz="quarter" idx="5"/>
          </p:nvPr>
        </p:nvSpPr>
        <p:spPr>
          <a:ln/>
        </p:spPr>
        <p:txBody>
          <a:bodyPr/>
          <a:lstStyle/>
          <a:p>
            <a:fld id="{5C066A9C-D72C-4690-971E-EF50308CC261}" type="slidenum">
              <a:rPr lang="sl-SI" altLang="sl-SI"/>
              <a:pPr/>
              <a:t>8</a:t>
            </a:fld>
            <a:endParaRPr lang="sl-SI" altLang="sl-SI"/>
          </a:p>
        </p:txBody>
      </p:sp>
      <p:sp>
        <p:nvSpPr>
          <p:cNvPr id="29698" name="Rectangle 2">
            <a:extLst>
              <a:ext uri="{FF2B5EF4-FFF2-40B4-BE49-F238E27FC236}">
                <a16:creationId xmlns:a16="http://schemas.microsoft.com/office/drawing/2014/main" id="{D63EC334-9532-4612-B7BA-8D21A15429CE}"/>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355E8ABE-097C-4993-9433-840CFAEC20CE}"/>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E864E3-1978-494D-ABB8-D71008ACA9CC}"/>
              </a:ext>
            </a:extLst>
          </p:cNvPr>
          <p:cNvSpPr>
            <a:spLocks noGrp="1" noChangeArrowheads="1"/>
          </p:cNvSpPr>
          <p:nvPr>
            <p:ph type="sldNum" sz="quarter" idx="5"/>
          </p:nvPr>
        </p:nvSpPr>
        <p:spPr>
          <a:ln/>
        </p:spPr>
        <p:txBody>
          <a:bodyPr/>
          <a:lstStyle/>
          <a:p>
            <a:fld id="{1F0B01F1-3440-4266-931E-EC1B945BD54C}" type="slidenum">
              <a:rPr lang="sl-SI" altLang="sl-SI"/>
              <a:pPr/>
              <a:t>9</a:t>
            </a:fld>
            <a:endParaRPr lang="sl-SI" altLang="sl-SI"/>
          </a:p>
        </p:txBody>
      </p:sp>
      <p:sp>
        <p:nvSpPr>
          <p:cNvPr id="30722" name="Rectangle 2">
            <a:extLst>
              <a:ext uri="{FF2B5EF4-FFF2-40B4-BE49-F238E27FC236}">
                <a16:creationId xmlns:a16="http://schemas.microsoft.com/office/drawing/2014/main" id="{4E94F347-6C12-41FD-AC3E-025B1D9949E6}"/>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2CEC6218-0793-46A8-B9FA-8091E3D3DE9E}"/>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F91EDDB-5E9B-44A8-9955-6B3D3F57E8D8}"/>
              </a:ext>
            </a:extLst>
          </p:cNvPr>
          <p:cNvSpPr>
            <a:spLocks noGrp="1" noChangeArrowheads="1"/>
          </p:cNvSpPr>
          <p:nvPr>
            <p:ph type="sldNum" sz="quarter" idx="5"/>
          </p:nvPr>
        </p:nvSpPr>
        <p:spPr>
          <a:ln/>
        </p:spPr>
        <p:txBody>
          <a:bodyPr/>
          <a:lstStyle/>
          <a:p>
            <a:fld id="{919BBCC1-15F8-424D-9321-665B7CF1660A}" type="slidenum">
              <a:rPr lang="sl-SI" altLang="sl-SI"/>
              <a:pPr/>
              <a:t>10</a:t>
            </a:fld>
            <a:endParaRPr lang="sl-SI" altLang="sl-SI"/>
          </a:p>
        </p:txBody>
      </p:sp>
      <p:sp>
        <p:nvSpPr>
          <p:cNvPr id="31746" name="Rectangle 2">
            <a:extLst>
              <a:ext uri="{FF2B5EF4-FFF2-40B4-BE49-F238E27FC236}">
                <a16:creationId xmlns:a16="http://schemas.microsoft.com/office/drawing/2014/main" id="{4EAC6564-F973-46E2-B689-ECD816D176EB}"/>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E3D1DB55-FE95-423D-A7F4-5A2B52DB1DAA}"/>
              </a:ext>
            </a:extLst>
          </p:cNvPr>
          <p:cNvSpPr>
            <a:spLocks noGrp="1" noChangeArrowheads="1"/>
          </p:cNvSpPr>
          <p:nvPr>
            <p:ph type="body" idx="1"/>
          </p:nvPr>
        </p:nvSpPr>
        <p:spPr/>
        <p:txBody>
          <a:bodyPr/>
          <a:lstStyle/>
          <a:p>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EE786AA-3CB6-48A5-A8A5-CCF15AC94B77}"/>
              </a:ext>
            </a:extLst>
          </p:cNvPr>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sl-SI" altLang="sl-SI" noProof="0"/>
              <a:t>Kliknite, če želite urediti slog naslova matrice</a:t>
            </a:r>
          </a:p>
        </p:txBody>
      </p:sp>
      <p:sp>
        <p:nvSpPr>
          <p:cNvPr id="89091" name="Rectangle 3">
            <a:extLst>
              <a:ext uri="{FF2B5EF4-FFF2-40B4-BE49-F238E27FC236}">
                <a16:creationId xmlns:a16="http://schemas.microsoft.com/office/drawing/2014/main" id="{6A44B659-7DD3-4A34-8502-1F692AEC98B7}"/>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sl-SI" altLang="sl-SI" noProof="0"/>
              <a:t>Kliknite, če želite urediti slog podnaslova matrice</a:t>
            </a:r>
          </a:p>
        </p:txBody>
      </p:sp>
      <p:sp>
        <p:nvSpPr>
          <p:cNvPr id="89092" name="Freeform 4">
            <a:extLst>
              <a:ext uri="{FF2B5EF4-FFF2-40B4-BE49-F238E27FC236}">
                <a16:creationId xmlns:a16="http://schemas.microsoft.com/office/drawing/2014/main" id="{1E9FFD4A-B3BC-48BC-A751-7AC180C8C0E6}"/>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89093" name="Rectangle 5">
            <a:extLst>
              <a:ext uri="{FF2B5EF4-FFF2-40B4-BE49-F238E27FC236}">
                <a16:creationId xmlns:a16="http://schemas.microsoft.com/office/drawing/2014/main" id="{E47EFDC7-A953-43D7-9782-134DB666CC74}"/>
              </a:ext>
            </a:extLst>
          </p:cNvPr>
          <p:cNvSpPr>
            <a:spLocks noGrp="1" noChangeArrowheads="1"/>
          </p:cNvSpPr>
          <p:nvPr>
            <p:ph type="ftr" sz="quarter" idx="3"/>
          </p:nvPr>
        </p:nvSpPr>
        <p:spPr/>
        <p:txBody>
          <a:bodyPr/>
          <a:lstStyle>
            <a:lvl1pPr>
              <a:defRPr/>
            </a:lvl1pPr>
          </a:lstStyle>
          <a:p>
            <a:endParaRPr lang="sl-SI" altLang="sl-SI"/>
          </a:p>
        </p:txBody>
      </p:sp>
      <p:sp>
        <p:nvSpPr>
          <p:cNvPr id="89094" name="Rectangle 6">
            <a:extLst>
              <a:ext uri="{FF2B5EF4-FFF2-40B4-BE49-F238E27FC236}">
                <a16:creationId xmlns:a16="http://schemas.microsoft.com/office/drawing/2014/main" id="{A666F827-66F6-4A71-A20F-CB3F3E03BF88}"/>
              </a:ext>
            </a:extLst>
          </p:cNvPr>
          <p:cNvSpPr>
            <a:spLocks noGrp="1" noChangeArrowheads="1"/>
          </p:cNvSpPr>
          <p:nvPr>
            <p:ph type="sldNum" sz="quarter" idx="4"/>
          </p:nvPr>
        </p:nvSpPr>
        <p:spPr/>
        <p:txBody>
          <a:bodyPr/>
          <a:lstStyle>
            <a:lvl1pPr>
              <a:defRPr/>
            </a:lvl1pPr>
          </a:lstStyle>
          <a:p>
            <a:fld id="{64E4DB6D-58F7-4847-8CEA-F59BCF361721}" type="slidenum">
              <a:rPr lang="sl-SI" altLang="sl-SI"/>
              <a:pPr/>
              <a:t>‹#›</a:t>
            </a:fld>
            <a:endParaRPr lang="sl-SI" altLang="sl-SI"/>
          </a:p>
        </p:txBody>
      </p:sp>
      <p:sp>
        <p:nvSpPr>
          <p:cNvPr id="89095" name="Rectangle 7">
            <a:extLst>
              <a:ext uri="{FF2B5EF4-FFF2-40B4-BE49-F238E27FC236}">
                <a16:creationId xmlns:a16="http://schemas.microsoft.com/office/drawing/2014/main" id="{0A0F1C8D-C6BA-4208-9838-0EDE090E2707}"/>
              </a:ext>
            </a:extLst>
          </p:cNvPr>
          <p:cNvSpPr>
            <a:spLocks noGrp="1" noChangeArrowheads="1"/>
          </p:cNvSpPr>
          <p:nvPr>
            <p:ph type="dt" sz="quarter" idx="2"/>
          </p:nvPr>
        </p:nvSpPr>
        <p:spPr/>
        <p:txBody>
          <a:bodyPr/>
          <a:lstStyle>
            <a:lvl1pPr>
              <a:defRPr/>
            </a:lvl1pPr>
          </a:lstStyle>
          <a:p>
            <a:endParaRPr lang="sl-SI" altLang="sl-SI"/>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768" decel="100000"/>
                                        <p:tgtEl>
                                          <p:spTgt spid="89090"/>
                                        </p:tgtEl>
                                      </p:cBhvr>
                                    </p:animEffect>
                                    <p:animScale>
                                      <p:cBhvr>
                                        <p:cTn id="8" dur="768" decel="100000"/>
                                        <p:tgtEl>
                                          <p:spTgt spid="89090"/>
                                        </p:tgtEl>
                                      </p:cBhvr>
                                      <p:from x="10000" y="10000"/>
                                      <p:to x="200000" y="450000"/>
                                    </p:animScale>
                                    <p:animScale>
                                      <p:cBhvr>
                                        <p:cTn id="9" dur="1230" accel="100000" fill="hold">
                                          <p:stCondLst>
                                            <p:cond delay="768"/>
                                          </p:stCondLst>
                                        </p:cTn>
                                        <p:tgtEl>
                                          <p:spTgt spid="89090"/>
                                        </p:tgtEl>
                                      </p:cBhvr>
                                      <p:from x="200000" y="450000"/>
                                      <p:to x="100000" y="100000"/>
                                    </p:animScale>
                                    <p:set>
                                      <p:cBhvr>
                                        <p:cTn id="10" dur="768" fill="hold"/>
                                        <p:tgtEl>
                                          <p:spTgt spid="89090"/>
                                        </p:tgtEl>
                                        <p:attrNameLst>
                                          <p:attrName>ppt_x</p:attrName>
                                        </p:attrNameLst>
                                      </p:cBhvr>
                                      <p:to>
                                        <p:strVal val="(0.5)"/>
                                      </p:to>
                                    </p:set>
                                    <p:anim from="(0.5)" to="(#ppt_x)" calcmode="lin" valueType="num">
                                      <p:cBhvr>
                                        <p:cTn id="11" dur="1230" accel="100000" fill="hold">
                                          <p:stCondLst>
                                            <p:cond delay="768"/>
                                          </p:stCondLst>
                                        </p:cTn>
                                        <p:tgtEl>
                                          <p:spTgt spid="89090"/>
                                        </p:tgtEl>
                                        <p:attrNameLst>
                                          <p:attrName>ppt_x</p:attrName>
                                        </p:attrNameLst>
                                      </p:cBhvr>
                                    </p:anim>
                                    <p:set>
                                      <p:cBhvr>
                                        <p:cTn id="12" dur="768" fill="hold"/>
                                        <p:tgtEl>
                                          <p:spTgt spid="89090"/>
                                        </p:tgtEl>
                                        <p:attrNameLst>
                                          <p:attrName>ppt_y</p:attrName>
                                        </p:attrNameLst>
                                      </p:cBhvr>
                                      <p:to>
                                        <p:strVal val="(#ppt_y+0.4)"/>
                                      </p:to>
                                    </p:set>
                                    <p:anim from="(#ppt_y+0.4)" to="(#ppt_y)" calcmode="lin" valueType="num">
                                      <p:cBhvr>
                                        <p:cTn id="13" dur="1230" accel="100000" fill="hold">
                                          <p:stCondLst>
                                            <p:cond delay="768"/>
                                          </p:stCondLst>
                                        </p:cTn>
                                        <p:tgtEl>
                                          <p:spTgt spid="8909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9091">
                                            <p:txEl>
                                              <p:pRg st="0" end="0"/>
                                            </p:txEl>
                                          </p:spTgt>
                                        </p:tgtEl>
                                        <p:attrNameLst>
                                          <p:attrName>style.visibility</p:attrName>
                                        </p:attrNameLst>
                                      </p:cBhvr>
                                      <p:to>
                                        <p:strVal val="visible"/>
                                      </p:to>
                                    </p:set>
                                    <p:anim calcmode="lin" valueType="num">
                                      <p:cBhvr>
                                        <p:cTn id="18"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890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tmplLst>
          <p:tmpl lvl="1">
            <p:tnLst>
              <p:par>
                <p:cTn presetID="53" presetClass="entr" presetSubtype="0" fill="hold" nodeType="clickEffect">
                  <p:stCondLst>
                    <p:cond delay="0"/>
                  </p:stCondLst>
                  <p:childTnLst>
                    <p:set>
                      <p:cBhvr>
                        <p:cTn dur="1" fill="hold">
                          <p:stCondLst>
                            <p:cond delay="0"/>
                          </p:stCondLst>
                        </p:cTn>
                        <p:tgtEl>
                          <p:spTgt spid="89091"/>
                        </p:tgtEl>
                        <p:attrNameLst>
                          <p:attrName>style.visibility</p:attrName>
                        </p:attrNameLst>
                      </p:cBhvr>
                      <p:to>
                        <p:strVal val="visible"/>
                      </p:to>
                    </p:set>
                    <p:anim calcmode="lin" valueType="num">
                      <p:cBhvr>
                        <p:cTn dur="500" fill="hold"/>
                        <p:tgtEl>
                          <p:spTgt spid="89091"/>
                        </p:tgtEl>
                        <p:attrNameLst>
                          <p:attrName>ppt_w</p:attrName>
                        </p:attrNameLst>
                      </p:cBhvr>
                      <p:tavLst>
                        <p:tav tm="0">
                          <p:val>
                            <p:fltVal val="0"/>
                          </p:val>
                        </p:tav>
                        <p:tav tm="100000">
                          <p:val>
                            <p:strVal val="#ppt_w"/>
                          </p:val>
                        </p:tav>
                      </p:tavLst>
                    </p:anim>
                    <p:anim calcmode="lin" valueType="num">
                      <p:cBhvr>
                        <p:cTn dur="500" fill="hold"/>
                        <p:tgtEl>
                          <p:spTgt spid="89091"/>
                        </p:tgtEl>
                        <p:attrNameLst>
                          <p:attrName>ppt_h</p:attrName>
                        </p:attrNameLst>
                      </p:cBhvr>
                      <p:tavLst>
                        <p:tav tm="0">
                          <p:val>
                            <p:fltVal val="0"/>
                          </p:val>
                        </p:tav>
                        <p:tav tm="100000">
                          <p:val>
                            <p:strVal val="#ppt_h"/>
                          </p:val>
                        </p:tav>
                      </p:tavLst>
                    </p:anim>
                    <p:animEffect transition="in" filter="fade">
                      <p:cBhvr>
                        <p:cTn dur="500"/>
                        <p:tgtEl>
                          <p:spTgt spid="8909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C5CA1-56A3-4D0F-A444-3F8CA95E3C38}"/>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3FEE0716-2390-4CB5-AC20-F807B36E7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B569773-8C7E-47D8-8517-28A707FB710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D92B8D5-C451-489F-8FF9-EDA586B850C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EE9F721-9AFD-4969-AEEC-EA3984748A97}"/>
              </a:ext>
            </a:extLst>
          </p:cNvPr>
          <p:cNvSpPr>
            <a:spLocks noGrp="1"/>
          </p:cNvSpPr>
          <p:nvPr>
            <p:ph type="sldNum" sz="quarter" idx="12"/>
          </p:nvPr>
        </p:nvSpPr>
        <p:spPr/>
        <p:txBody>
          <a:bodyPr/>
          <a:lstStyle>
            <a:lvl1pPr>
              <a:defRPr/>
            </a:lvl1pPr>
          </a:lstStyle>
          <a:p>
            <a:fld id="{78260CE6-027E-44B8-AE45-848640F79715}" type="slidenum">
              <a:rPr lang="sl-SI" altLang="sl-SI"/>
              <a:pPr/>
              <a:t>‹#›</a:t>
            </a:fld>
            <a:endParaRPr lang="sl-SI" altLang="sl-SI"/>
          </a:p>
        </p:txBody>
      </p:sp>
    </p:spTree>
    <p:extLst>
      <p:ext uri="{BB962C8B-B14F-4D97-AF65-F5344CB8AC3E}">
        <p14:creationId xmlns:p14="http://schemas.microsoft.com/office/powerpoint/2010/main" val="1504146058"/>
      </p:ext>
    </p:extLst>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DADB9-D8F6-4EEA-B362-659D8F3D6FB7}"/>
              </a:ext>
            </a:extLst>
          </p:cNvPr>
          <p:cNvSpPr>
            <a:spLocks noGrp="1"/>
          </p:cNvSpPr>
          <p:nvPr>
            <p:ph type="title" orient="vert"/>
          </p:nvPr>
        </p:nvSpPr>
        <p:spPr>
          <a:xfrm>
            <a:off x="6629400" y="292100"/>
            <a:ext cx="2057400" cy="57277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B95177C-4532-4DB6-B80F-A2656CB565DA}"/>
              </a:ext>
            </a:extLst>
          </p:cNvPr>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3D9AEEF-C317-420E-941F-ADAC651C1E9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6A216A5D-017F-4CA6-8EB2-84F457DFEBE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08F00A5-71F7-46B0-BEA1-36D9F6D5439C}"/>
              </a:ext>
            </a:extLst>
          </p:cNvPr>
          <p:cNvSpPr>
            <a:spLocks noGrp="1"/>
          </p:cNvSpPr>
          <p:nvPr>
            <p:ph type="sldNum" sz="quarter" idx="12"/>
          </p:nvPr>
        </p:nvSpPr>
        <p:spPr/>
        <p:txBody>
          <a:bodyPr/>
          <a:lstStyle>
            <a:lvl1pPr>
              <a:defRPr/>
            </a:lvl1pPr>
          </a:lstStyle>
          <a:p>
            <a:fld id="{933623AA-903B-4B6B-A736-1326199573F1}" type="slidenum">
              <a:rPr lang="sl-SI" altLang="sl-SI"/>
              <a:pPr/>
              <a:t>‹#›</a:t>
            </a:fld>
            <a:endParaRPr lang="sl-SI" altLang="sl-SI"/>
          </a:p>
        </p:txBody>
      </p:sp>
    </p:spTree>
    <p:extLst>
      <p:ext uri="{BB962C8B-B14F-4D97-AF65-F5344CB8AC3E}">
        <p14:creationId xmlns:p14="http://schemas.microsoft.com/office/powerpoint/2010/main" val="241740188"/>
      </p:ext>
    </p:extLst>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4580-0C2E-49C9-BAE2-C6D320ECA831}"/>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4086EE74-F102-44B8-BB8D-3E1BA1D101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83D7F22-9843-4D2B-8ED0-2FE4F483E18B}"/>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C4AA7A1-6CA1-4491-BE22-69377DBAB0C9}"/>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68FF39C-CB00-45BB-A82E-9BD7CD9C634D}"/>
              </a:ext>
            </a:extLst>
          </p:cNvPr>
          <p:cNvSpPr>
            <a:spLocks noGrp="1"/>
          </p:cNvSpPr>
          <p:nvPr>
            <p:ph type="sldNum" sz="quarter" idx="12"/>
          </p:nvPr>
        </p:nvSpPr>
        <p:spPr/>
        <p:txBody>
          <a:bodyPr/>
          <a:lstStyle>
            <a:lvl1pPr>
              <a:defRPr/>
            </a:lvl1pPr>
          </a:lstStyle>
          <a:p>
            <a:fld id="{20683337-4798-40AA-B1A4-FEB6F1A9F869}" type="slidenum">
              <a:rPr lang="sl-SI" altLang="sl-SI"/>
              <a:pPr/>
              <a:t>‹#›</a:t>
            </a:fld>
            <a:endParaRPr lang="sl-SI" altLang="sl-SI"/>
          </a:p>
        </p:txBody>
      </p:sp>
    </p:spTree>
    <p:extLst>
      <p:ext uri="{BB962C8B-B14F-4D97-AF65-F5344CB8AC3E}">
        <p14:creationId xmlns:p14="http://schemas.microsoft.com/office/powerpoint/2010/main" val="1203925742"/>
      </p:ext>
    </p:extLst>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D5C8F-70D8-4EB0-A038-F1A565881F2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C9B8192A-EAA0-473E-B8AC-09AF3F45674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D67C92E-9228-467A-96FD-A66BA2ACFB48}"/>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5C909635-F487-419C-BA35-C2337EEEB01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1C392B7-5470-4340-A48D-939B925E24C5}"/>
              </a:ext>
            </a:extLst>
          </p:cNvPr>
          <p:cNvSpPr>
            <a:spLocks noGrp="1"/>
          </p:cNvSpPr>
          <p:nvPr>
            <p:ph type="sldNum" sz="quarter" idx="12"/>
          </p:nvPr>
        </p:nvSpPr>
        <p:spPr/>
        <p:txBody>
          <a:bodyPr/>
          <a:lstStyle>
            <a:lvl1pPr>
              <a:defRPr/>
            </a:lvl1pPr>
          </a:lstStyle>
          <a:p>
            <a:fld id="{9D2ECF9A-50F2-4653-8B3F-CE46BF2F42B6}" type="slidenum">
              <a:rPr lang="sl-SI" altLang="sl-SI"/>
              <a:pPr/>
              <a:t>‹#›</a:t>
            </a:fld>
            <a:endParaRPr lang="sl-SI" altLang="sl-SI"/>
          </a:p>
        </p:txBody>
      </p:sp>
    </p:spTree>
    <p:extLst>
      <p:ext uri="{BB962C8B-B14F-4D97-AF65-F5344CB8AC3E}">
        <p14:creationId xmlns:p14="http://schemas.microsoft.com/office/powerpoint/2010/main" val="37971333"/>
      </p:ext>
    </p:extLst>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132E-1E28-4647-8A75-01F35D0F9EC1}"/>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DF317CD-90E2-4D18-B8FA-89735CD03455}"/>
              </a:ext>
            </a:extLst>
          </p:cNvPr>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11CA31C1-AF58-4786-8383-6AAFC481B6B7}"/>
              </a:ext>
            </a:extLst>
          </p:cNvPr>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F2CD98DE-7AC2-4F50-85DB-BBB3C104E650}"/>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D13CAEA-52DE-483C-AF02-6F1C50D37424}"/>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9C93322-EA0F-4D64-9D2C-1052F7A2E25A}"/>
              </a:ext>
            </a:extLst>
          </p:cNvPr>
          <p:cNvSpPr>
            <a:spLocks noGrp="1"/>
          </p:cNvSpPr>
          <p:nvPr>
            <p:ph type="sldNum" sz="quarter" idx="12"/>
          </p:nvPr>
        </p:nvSpPr>
        <p:spPr/>
        <p:txBody>
          <a:bodyPr/>
          <a:lstStyle>
            <a:lvl1pPr>
              <a:defRPr/>
            </a:lvl1pPr>
          </a:lstStyle>
          <a:p>
            <a:fld id="{EA8D7853-1150-43DF-AE4F-0EA802B63BAE}" type="slidenum">
              <a:rPr lang="sl-SI" altLang="sl-SI"/>
              <a:pPr/>
              <a:t>‹#›</a:t>
            </a:fld>
            <a:endParaRPr lang="sl-SI" altLang="sl-SI"/>
          </a:p>
        </p:txBody>
      </p:sp>
    </p:spTree>
    <p:extLst>
      <p:ext uri="{BB962C8B-B14F-4D97-AF65-F5344CB8AC3E}">
        <p14:creationId xmlns:p14="http://schemas.microsoft.com/office/powerpoint/2010/main" val="91126078"/>
      </p:ext>
    </p:extLst>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C072F-3A6E-4042-9617-69B1C90DBDC5}"/>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D7A734D9-CA3D-4933-BB3A-D84A39A19A6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AB7F8-ECFD-48D2-AF7A-6ACE08B885C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CB3DBBC5-E1A9-4B08-9237-75EE2B13E08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AB9559-F5ED-4813-BDA8-87CEE18511E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AA071C97-724C-40E8-A94D-08AF17504171}"/>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48CB262F-3AAD-4B6B-9FE8-E5C0169B4031}"/>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0B874359-C4AE-43B2-BFB6-8AF3F97BEE32}"/>
              </a:ext>
            </a:extLst>
          </p:cNvPr>
          <p:cNvSpPr>
            <a:spLocks noGrp="1"/>
          </p:cNvSpPr>
          <p:nvPr>
            <p:ph type="sldNum" sz="quarter" idx="12"/>
          </p:nvPr>
        </p:nvSpPr>
        <p:spPr/>
        <p:txBody>
          <a:bodyPr/>
          <a:lstStyle>
            <a:lvl1pPr>
              <a:defRPr/>
            </a:lvl1pPr>
          </a:lstStyle>
          <a:p>
            <a:fld id="{C688570F-E66A-498D-8F71-07AFE6CDDF07}" type="slidenum">
              <a:rPr lang="sl-SI" altLang="sl-SI"/>
              <a:pPr/>
              <a:t>‹#›</a:t>
            </a:fld>
            <a:endParaRPr lang="sl-SI" altLang="sl-SI"/>
          </a:p>
        </p:txBody>
      </p:sp>
    </p:spTree>
    <p:extLst>
      <p:ext uri="{BB962C8B-B14F-4D97-AF65-F5344CB8AC3E}">
        <p14:creationId xmlns:p14="http://schemas.microsoft.com/office/powerpoint/2010/main" val="1784075883"/>
      </p:ext>
    </p:extLst>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A7B78-CDE1-4433-A447-3A7F4CD84BFE}"/>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1A1B0564-B8BB-4ADD-A8AC-B89683A20082}"/>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4A334150-B089-408B-8456-70B7CA4AFE6C}"/>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9FE565EF-6C7F-48AD-A214-F697459E325F}"/>
              </a:ext>
            </a:extLst>
          </p:cNvPr>
          <p:cNvSpPr>
            <a:spLocks noGrp="1"/>
          </p:cNvSpPr>
          <p:nvPr>
            <p:ph type="sldNum" sz="quarter" idx="12"/>
          </p:nvPr>
        </p:nvSpPr>
        <p:spPr/>
        <p:txBody>
          <a:bodyPr/>
          <a:lstStyle>
            <a:lvl1pPr>
              <a:defRPr/>
            </a:lvl1pPr>
          </a:lstStyle>
          <a:p>
            <a:fld id="{864EACA5-9961-4C1F-B6BE-6ABFA54D26F9}" type="slidenum">
              <a:rPr lang="sl-SI" altLang="sl-SI"/>
              <a:pPr/>
              <a:t>‹#›</a:t>
            </a:fld>
            <a:endParaRPr lang="sl-SI" altLang="sl-SI"/>
          </a:p>
        </p:txBody>
      </p:sp>
    </p:spTree>
    <p:extLst>
      <p:ext uri="{BB962C8B-B14F-4D97-AF65-F5344CB8AC3E}">
        <p14:creationId xmlns:p14="http://schemas.microsoft.com/office/powerpoint/2010/main" val="195769699"/>
      </p:ext>
    </p:extLst>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31B50-8645-4C76-9D38-6DADF849CC33}"/>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C6C0B087-2F27-429C-817B-2DBA34F9FF11}"/>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581FC96F-CE3E-481B-86E4-3AFE63E0010B}"/>
              </a:ext>
            </a:extLst>
          </p:cNvPr>
          <p:cNvSpPr>
            <a:spLocks noGrp="1"/>
          </p:cNvSpPr>
          <p:nvPr>
            <p:ph type="sldNum" sz="quarter" idx="12"/>
          </p:nvPr>
        </p:nvSpPr>
        <p:spPr/>
        <p:txBody>
          <a:bodyPr/>
          <a:lstStyle>
            <a:lvl1pPr>
              <a:defRPr/>
            </a:lvl1pPr>
          </a:lstStyle>
          <a:p>
            <a:fld id="{0E0C2A78-C8E1-4D40-83F6-D975FAC9F68A}" type="slidenum">
              <a:rPr lang="sl-SI" altLang="sl-SI"/>
              <a:pPr/>
              <a:t>‹#›</a:t>
            </a:fld>
            <a:endParaRPr lang="sl-SI" altLang="sl-SI"/>
          </a:p>
        </p:txBody>
      </p:sp>
    </p:spTree>
    <p:extLst>
      <p:ext uri="{BB962C8B-B14F-4D97-AF65-F5344CB8AC3E}">
        <p14:creationId xmlns:p14="http://schemas.microsoft.com/office/powerpoint/2010/main" val="3855789574"/>
      </p:ext>
    </p:extLst>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DA27-CC86-45A3-982F-A02DE3B0D69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35AEE9C3-1FD7-4EBD-B0A1-F66BF976200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2F213940-E855-49E4-AED9-5D27144986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A144AA-D261-47F2-9C82-6733CDD03376}"/>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35B8DF3-FE6B-4F32-9E67-4B08FA48C6A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D9355676-A628-4428-96F5-E13BEDFAB3BA}"/>
              </a:ext>
            </a:extLst>
          </p:cNvPr>
          <p:cNvSpPr>
            <a:spLocks noGrp="1"/>
          </p:cNvSpPr>
          <p:nvPr>
            <p:ph type="sldNum" sz="quarter" idx="12"/>
          </p:nvPr>
        </p:nvSpPr>
        <p:spPr/>
        <p:txBody>
          <a:bodyPr/>
          <a:lstStyle>
            <a:lvl1pPr>
              <a:defRPr/>
            </a:lvl1pPr>
          </a:lstStyle>
          <a:p>
            <a:fld id="{1287E6C8-24A7-46D5-84CE-2BA3F9BA8E31}" type="slidenum">
              <a:rPr lang="sl-SI" altLang="sl-SI"/>
              <a:pPr/>
              <a:t>‹#›</a:t>
            </a:fld>
            <a:endParaRPr lang="sl-SI" altLang="sl-SI"/>
          </a:p>
        </p:txBody>
      </p:sp>
    </p:spTree>
    <p:extLst>
      <p:ext uri="{BB962C8B-B14F-4D97-AF65-F5344CB8AC3E}">
        <p14:creationId xmlns:p14="http://schemas.microsoft.com/office/powerpoint/2010/main" val="1612483963"/>
      </p:ext>
    </p:extLst>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AB62-2819-4DDB-BCD1-17E074E40C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2205BE67-5BCC-4210-8569-C1A6F432BB7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26BBE7A8-47C7-4C1F-9657-07D93D49A17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46F9FA-63CC-4A92-A559-AC964FBDDB3F}"/>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ACFEFFD2-6C6F-4D73-9502-947416F9BCB4}"/>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6AAB697-2AC5-4ECE-80C7-819A40C30EBF}"/>
              </a:ext>
            </a:extLst>
          </p:cNvPr>
          <p:cNvSpPr>
            <a:spLocks noGrp="1"/>
          </p:cNvSpPr>
          <p:nvPr>
            <p:ph type="sldNum" sz="quarter" idx="12"/>
          </p:nvPr>
        </p:nvSpPr>
        <p:spPr/>
        <p:txBody>
          <a:bodyPr/>
          <a:lstStyle>
            <a:lvl1pPr>
              <a:defRPr/>
            </a:lvl1pPr>
          </a:lstStyle>
          <a:p>
            <a:fld id="{E842881F-5C02-4DA2-97D2-4B884C62D4F2}" type="slidenum">
              <a:rPr lang="sl-SI" altLang="sl-SI"/>
              <a:pPr/>
              <a:t>‹#›</a:t>
            </a:fld>
            <a:endParaRPr lang="sl-SI" altLang="sl-SI"/>
          </a:p>
        </p:txBody>
      </p:sp>
    </p:spTree>
    <p:extLst>
      <p:ext uri="{BB962C8B-B14F-4D97-AF65-F5344CB8AC3E}">
        <p14:creationId xmlns:p14="http://schemas.microsoft.com/office/powerpoint/2010/main" val="1536344462"/>
      </p:ext>
    </p:extLst>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4B15E64F-FB9D-431A-A5A0-8043E8B59C0C}"/>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88067" name="Rectangle 3">
            <a:extLst>
              <a:ext uri="{FF2B5EF4-FFF2-40B4-BE49-F238E27FC236}">
                <a16:creationId xmlns:a16="http://schemas.microsoft.com/office/drawing/2014/main" id="{187553AE-F7FF-4961-A9BA-B77E07AF6323}"/>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88068" name="Rectangle 4">
            <a:extLst>
              <a:ext uri="{FF2B5EF4-FFF2-40B4-BE49-F238E27FC236}">
                <a16:creationId xmlns:a16="http://schemas.microsoft.com/office/drawing/2014/main" id="{5ECAAEB0-81F8-427D-853D-C5C9F65EEA0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88069" name="Rectangle 5">
            <a:extLst>
              <a:ext uri="{FF2B5EF4-FFF2-40B4-BE49-F238E27FC236}">
                <a16:creationId xmlns:a16="http://schemas.microsoft.com/office/drawing/2014/main" id="{F53C67E2-33C8-4024-A968-30FBF7D8288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88070" name="Rectangle 6">
            <a:extLst>
              <a:ext uri="{FF2B5EF4-FFF2-40B4-BE49-F238E27FC236}">
                <a16:creationId xmlns:a16="http://schemas.microsoft.com/office/drawing/2014/main" id="{A2F803A4-72BA-42C6-BE63-9841654A027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DD4984EC-5F89-4636-AF0A-A8C401E495B6}"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fade">
                                      <p:cBhvr>
                                        <p:cTn id="7" dur="768" decel="100000"/>
                                        <p:tgtEl>
                                          <p:spTgt spid="88066"/>
                                        </p:tgtEl>
                                      </p:cBhvr>
                                    </p:animEffect>
                                    <p:animScale>
                                      <p:cBhvr>
                                        <p:cTn id="8" dur="768" decel="100000"/>
                                        <p:tgtEl>
                                          <p:spTgt spid="88066"/>
                                        </p:tgtEl>
                                      </p:cBhvr>
                                      <p:from x="10000" y="10000"/>
                                      <p:to x="200000" y="450000"/>
                                    </p:animScale>
                                    <p:animScale>
                                      <p:cBhvr>
                                        <p:cTn id="9" dur="1230" accel="100000" fill="hold">
                                          <p:stCondLst>
                                            <p:cond delay="768"/>
                                          </p:stCondLst>
                                        </p:cTn>
                                        <p:tgtEl>
                                          <p:spTgt spid="88066"/>
                                        </p:tgtEl>
                                      </p:cBhvr>
                                      <p:from x="200000" y="450000"/>
                                      <p:to x="100000" y="100000"/>
                                    </p:animScale>
                                    <p:set>
                                      <p:cBhvr>
                                        <p:cTn id="10" dur="768" fill="hold"/>
                                        <p:tgtEl>
                                          <p:spTgt spid="88066"/>
                                        </p:tgtEl>
                                        <p:attrNameLst>
                                          <p:attrName>ppt_x</p:attrName>
                                        </p:attrNameLst>
                                      </p:cBhvr>
                                      <p:to>
                                        <p:strVal val="(0.5)"/>
                                      </p:to>
                                    </p:set>
                                    <p:anim from="(0.5)" to="(#ppt_x)" calcmode="lin" valueType="num">
                                      <p:cBhvr>
                                        <p:cTn id="11" dur="1230" accel="100000" fill="hold">
                                          <p:stCondLst>
                                            <p:cond delay="768"/>
                                          </p:stCondLst>
                                        </p:cTn>
                                        <p:tgtEl>
                                          <p:spTgt spid="88066"/>
                                        </p:tgtEl>
                                        <p:attrNameLst>
                                          <p:attrName>ppt_x</p:attrName>
                                        </p:attrNameLst>
                                      </p:cBhvr>
                                    </p:anim>
                                    <p:set>
                                      <p:cBhvr>
                                        <p:cTn id="12" dur="768" fill="hold"/>
                                        <p:tgtEl>
                                          <p:spTgt spid="88066"/>
                                        </p:tgtEl>
                                        <p:attrNameLst>
                                          <p:attrName>ppt_y</p:attrName>
                                        </p:attrNameLst>
                                      </p:cBhvr>
                                      <p:to>
                                        <p:strVal val="(#ppt_y+0.4)"/>
                                      </p:to>
                                    </p:set>
                                    <p:anim from="(#ppt_y+0.4)" to="(#ppt_y)" calcmode="lin" valueType="num">
                                      <p:cBhvr>
                                        <p:cTn id="13" dur="1230" accel="100000" fill="hold">
                                          <p:stCondLst>
                                            <p:cond delay="768"/>
                                          </p:stCondLst>
                                        </p:cTn>
                                        <p:tgtEl>
                                          <p:spTgt spid="8806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8067">
                                            <p:txEl>
                                              <p:pRg st="0" end="0"/>
                                            </p:txEl>
                                          </p:spTgt>
                                        </p:tgtEl>
                                        <p:attrNameLst>
                                          <p:attrName>style.visibility</p:attrName>
                                        </p:attrNameLst>
                                      </p:cBhvr>
                                      <p:to>
                                        <p:strVal val="visible"/>
                                      </p:to>
                                    </p:set>
                                    <p:anim calcmode="lin" valueType="num">
                                      <p:cBhvr>
                                        <p:cTn id="18" dur="500" fill="hold"/>
                                        <p:tgtEl>
                                          <p:spTgt spid="8806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8806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88067">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88067">
                                            <p:txEl>
                                              <p:pRg st="1" end="1"/>
                                            </p:txEl>
                                          </p:spTgt>
                                        </p:tgtEl>
                                        <p:attrNameLst>
                                          <p:attrName>style.visibility</p:attrName>
                                        </p:attrNameLst>
                                      </p:cBhvr>
                                      <p:to>
                                        <p:strVal val="visible"/>
                                      </p:to>
                                    </p:set>
                                    <p:anim calcmode="lin" valueType="num">
                                      <p:cBhvr>
                                        <p:cTn id="23" dur="500" fill="hold"/>
                                        <p:tgtEl>
                                          <p:spTgt spid="8806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8806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88067">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88067">
                                            <p:txEl>
                                              <p:pRg st="2" end="2"/>
                                            </p:txEl>
                                          </p:spTgt>
                                        </p:tgtEl>
                                        <p:attrNameLst>
                                          <p:attrName>style.visibility</p:attrName>
                                        </p:attrNameLst>
                                      </p:cBhvr>
                                      <p:to>
                                        <p:strVal val="visible"/>
                                      </p:to>
                                    </p:set>
                                    <p:anim calcmode="lin" valueType="num">
                                      <p:cBhvr>
                                        <p:cTn id="28" dur="500" fill="hold"/>
                                        <p:tgtEl>
                                          <p:spTgt spid="8806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806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8067">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88067">
                                            <p:txEl>
                                              <p:pRg st="3" end="3"/>
                                            </p:txEl>
                                          </p:spTgt>
                                        </p:tgtEl>
                                        <p:attrNameLst>
                                          <p:attrName>style.visibility</p:attrName>
                                        </p:attrNameLst>
                                      </p:cBhvr>
                                      <p:to>
                                        <p:strVal val="visible"/>
                                      </p:to>
                                    </p:set>
                                    <p:anim calcmode="lin" valueType="num">
                                      <p:cBhvr>
                                        <p:cTn id="33" dur="500" fill="hold"/>
                                        <p:tgtEl>
                                          <p:spTgt spid="8806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8806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88067">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88067">
                                            <p:txEl>
                                              <p:pRg st="4" end="4"/>
                                            </p:txEl>
                                          </p:spTgt>
                                        </p:tgtEl>
                                        <p:attrNameLst>
                                          <p:attrName>style.visibility</p:attrName>
                                        </p:attrNameLst>
                                      </p:cBhvr>
                                      <p:to>
                                        <p:strVal val="visible"/>
                                      </p:to>
                                    </p:set>
                                    <p:anim calcmode="lin" valueType="num">
                                      <p:cBhvr>
                                        <p:cTn id="38" dur="500" fill="hold"/>
                                        <p:tgtEl>
                                          <p:spTgt spid="8806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8806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88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tmplLst>
          <p:tmpl lvl="1">
            <p:tnLst>
              <p:par>
                <p:cTn presetID="53" presetClass="entr" presetSubtype="0" fill="hold" nodeType="clickEffect">
                  <p:stCondLst>
                    <p:cond delay="0"/>
                  </p:stCondLst>
                  <p:childTnLst>
                    <p:set>
                      <p:cBhvr>
                        <p:cTn dur="1" fill="hold">
                          <p:stCondLst>
                            <p:cond delay="0"/>
                          </p:stCondLst>
                        </p:cTn>
                        <p:tgtEl>
                          <p:spTgt spid="88067"/>
                        </p:tgtEl>
                        <p:attrNameLst>
                          <p:attrName>style.visibility</p:attrName>
                        </p:attrNameLst>
                      </p:cBhvr>
                      <p:to>
                        <p:strVal val="visible"/>
                      </p:to>
                    </p:set>
                    <p:anim calcmode="lin" valueType="num">
                      <p:cBhvr>
                        <p:cTn dur="500" fill="hold"/>
                        <p:tgtEl>
                          <p:spTgt spid="88067"/>
                        </p:tgtEl>
                        <p:attrNameLst>
                          <p:attrName>ppt_w</p:attrName>
                        </p:attrNameLst>
                      </p:cBhvr>
                      <p:tavLst>
                        <p:tav tm="0">
                          <p:val>
                            <p:fltVal val="0"/>
                          </p:val>
                        </p:tav>
                        <p:tav tm="100000">
                          <p:val>
                            <p:strVal val="#ppt_w"/>
                          </p:val>
                        </p:tav>
                      </p:tavLst>
                    </p:anim>
                    <p:anim calcmode="lin" valueType="num">
                      <p:cBhvr>
                        <p:cTn dur="500" fill="hold"/>
                        <p:tgtEl>
                          <p:spTgt spid="88067"/>
                        </p:tgtEl>
                        <p:attrNameLst>
                          <p:attrName>ppt_h</p:attrName>
                        </p:attrNameLst>
                      </p:cBhvr>
                      <p:tavLst>
                        <p:tav tm="0">
                          <p:val>
                            <p:fltVal val="0"/>
                          </p:val>
                        </p:tav>
                        <p:tav tm="100000">
                          <p:val>
                            <p:strVal val="#ppt_h"/>
                          </p:val>
                        </p:tav>
                      </p:tavLst>
                    </p:anim>
                    <p:animEffect transition="in" filter="fade">
                      <p:cBhvr>
                        <p:cTn dur="500"/>
                        <p:tgtEl>
                          <p:spTgt spid="88067"/>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88067"/>
                        </p:tgtEl>
                        <p:attrNameLst>
                          <p:attrName>style.visibility</p:attrName>
                        </p:attrNameLst>
                      </p:cBhvr>
                      <p:to>
                        <p:strVal val="visible"/>
                      </p:to>
                    </p:set>
                    <p:anim calcmode="lin" valueType="num">
                      <p:cBhvr>
                        <p:cTn dur="500" fill="hold"/>
                        <p:tgtEl>
                          <p:spTgt spid="88067"/>
                        </p:tgtEl>
                        <p:attrNameLst>
                          <p:attrName>ppt_w</p:attrName>
                        </p:attrNameLst>
                      </p:cBhvr>
                      <p:tavLst>
                        <p:tav tm="0">
                          <p:val>
                            <p:fltVal val="0"/>
                          </p:val>
                        </p:tav>
                        <p:tav tm="100000">
                          <p:val>
                            <p:strVal val="#ppt_w"/>
                          </p:val>
                        </p:tav>
                      </p:tavLst>
                    </p:anim>
                    <p:anim calcmode="lin" valueType="num">
                      <p:cBhvr>
                        <p:cTn dur="500" fill="hold"/>
                        <p:tgtEl>
                          <p:spTgt spid="88067"/>
                        </p:tgtEl>
                        <p:attrNameLst>
                          <p:attrName>ppt_h</p:attrName>
                        </p:attrNameLst>
                      </p:cBhvr>
                      <p:tavLst>
                        <p:tav tm="0">
                          <p:val>
                            <p:fltVal val="0"/>
                          </p:val>
                        </p:tav>
                        <p:tav tm="100000">
                          <p:val>
                            <p:strVal val="#ppt_h"/>
                          </p:val>
                        </p:tav>
                      </p:tavLst>
                    </p:anim>
                    <p:animEffect transition="in" filter="fade">
                      <p:cBhvr>
                        <p:cTn dur="500"/>
                        <p:tgtEl>
                          <p:spTgt spid="88067"/>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88067"/>
                        </p:tgtEl>
                        <p:attrNameLst>
                          <p:attrName>style.visibility</p:attrName>
                        </p:attrNameLst>
                      </p:cBhvr>
                      <p:to>
                        <p:strVal val="visible"/>
                      </p:to>
                    </p:set>
                    <p:anim calcmode="lin" valueType="num">
                      <p:cBhvr>
                        <p:cTn dur="500" fill="hold"/>
                        <p:tgtEl>
                          <p:spTgt spid="88067"/>
                        </p:tgtEl>
                        <p:attrNameLst>
                          <p:attrName>ppt_w</p:attrName>
                        </p:attrNameLst>
                      </p:cBhvr>
                      <p:tavLst>
                        <p:tav tm="0">
                          <p:val>
                            <p:fltVal val="0"/>
                          </p:val>
                        </p:tav>
                        <p:tav tm="100000">
                          <p:val>
                            <p:strVal val="#ppt_w"/>
                          </p:val>
                        </p:tav>
                      </p:tavLst>
                    </p:anim>
                    <p:anim calcmode="lin" valueType="num">
                      <p:cBhvr>
                        <p:cTn dur="500" fill="hold"/>
                        <p:tgtEl>
                          <p:spTgt spid="88067"/>
                        </p:tgtEl>
                        <p:attrNameLst>
                          <p:attrName>ppt_h</p:attrName>
                        </p:attrNameLst>
                      </p:cBhvr>
                      <p:tavLst>
                        <p:tav tm="0">
                          <p:val>
                            <p:fltVal val="0"/>
                          </p:val>
                        </p:tav>
                        <p:tav tm="100000">
                          <p:val>
                            <p:strVal val="#ppt_h"/>
                          </p:val>
                        </p:tav>
                      </p:tavLst>
                    </p:anim>
                    <p:animEffect transition="in" filter="fade">
                      <p:cBhvr>
                        <p:cTn dur="500"/>
                        <p:tgtEl>
                          <p:spTgt spid="88067"/>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88067"/>
                        </p:tgtEl>
                        <p:attrNameLst>
                          <p:attrName>style.visibility</p:attrName>
                        </p:attrNameLst>
                      </p:cBhvr>
                      <p:to>
                        <p:strVal val="visible"/>
                      </p:to>
                    </p:set>
                    <p:anim calcmode="lin" valueType="num">
                      <p:cBhvr>
                        <p:cTn dur="500" fill="hold"/>
                        <p:tgtEl>
                          <p:spTgt spid="88067"/>
                        </p:tgtEl>
                        <p:attrNameLst>
                          <p:attrName>ppt_w</p:attrName>
                        </p:attrNameLst>
                      </p:cBhvr>
                      <p:tavLst>
                        <p:tav tm="0">
                          <p:val>
                            <p:fltVal val="0"/>
                          </p:val>
                        </p:tav>
                        <p:tav tm="100000">
                          <p:val>
                            <p:strVal val="#ppt_w"/>
                          </p:val>
                        </p:tav>
                      </p:tavLst>
                    </p:anim>
                    <p:anim calcmode="lin" valueType="num">
                      <p:cBhvr>
                        <p:cTn dur="500" fill="hold"/>
                        <p:tgtEl>
                          <p:spTgt spid="88067"/>
                        </p:tgtEl>
                        <p:attrNameLst>
                          <p:attrName>ppt_h</p:attrName>
                        </p:attrNameLst>
                      </p:cBhvr>
                      <p:tavLst>
                        <p:tav tm="0">
                          <p:val>
                            <p:fltVal val="0"/>
                          </p:val>
                        </p:tav>
                        <p:tav tm="100000">
                          <p:val>
                            <p:strVal val="#ppt_h"/>
                          </p:val>
                        </p:tav>
                      </p:tavLst>
                    </p:anim>
                    <p:animEffect transition="in" filter="fade">
                      <p:cBhvr>
                        <p:cTn dur="500"/>
                        <p:tgtEl>
                          <p:spTgt spid="88067"/>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88067"/>
                        </p:tgtEl>
                        <p:attrNameLst>
                          <p:attrName>style.visibility</p:attrName>
                        </p:attrNameLst>
                      </p:cBhvr>
                      <p:to>
                        <p:strVal val="visible"/>
                      </p:to>
                    </p:set>
                    <p:anim calcmode="lin" valueType="num">
                      <p:cBhvr>
                        <p:cTn dur="500" fill="hold"/>
                        <p:tgtEl>
                          <p:spTgt spid="88067"/>
                        </p:tgtEl>
                        <p:attrNameLst>
                          <p:attrName>ppt_w</p:attrName>
                        </p:attrNameLst>
                      </p:cBhvr>
                      <p:tavLst>
                        <p:tav tm="0">
                          <p:val>
                            <p:fltVal val="0"/>
                          </p:val>
                        </p:tav>
                        <p:tav tm="100000">
                          <p:val>
                            <p:strVal val="#ppt_w"/>
                          </p:val>
                        </p:tav>
                      </p:tavLst>
                    </p:anim>
                    <p:anim calcmode="lin" valueType="num">
                      <p:cBhvr>
                        <p:cTn dur="500" fill="hold"/>
                        <p:tgtEl>
                          <p:spTgt spid="88067"/>
                        </p:tgtEl>
                        <p:attrNameLst>
                          <p:attrName>ppt_h</p:attrName>
                        </p:attrNameLst>
                      </p:cBhvr>
                      <p:tavLst>
                        <p:tav tm="0">
                          <p:val>
                            <p:fltVal val="0"/>
                          </p:val>
                        </p:tav>
                        <p:tav tm="100000">
                          <p:val>
                            <p:strVal val="#ppt_h"/>
                          </p:val>
                        </p:tav>
                      </p:tavLst>
                    </p:anim>
                    <p:animEffect transition="in" filter="fade">
                      <p:cBhvr>
                        <p:cTn dur="500"/>
                        <p:tgtEl>
                          <p:spTgt spid="88067"/>
                        </p:tgtEl>
                      </p:cBhvr>
                    </p:animEffect>
                  </p:childTnLst>
                </p:cTn>
              </p:par>
            </p:tnLst>
          </p:tmpl>
        </p:tmplLst>
      </p:bldP>
    </p:bldLst>
  </p:timing>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828FA84B-B7CA-4A7A-A40C-A78D987FED50}"/>
              </a:ext>
            </a:extLst>
          </p:cNvPr>
          <p:cNvSpPr>
            <a:spLocks noGrp="1" noChangeArrowheads="1"/>
          </p:cNvSpPr>
          <p:nvPr>
            <p:ph type="title"/>
          </p:nvPr>
        </p:nvSpPr>
        <p:spPr>
          <a:xfrm>
            <a:off x="457200" y="277813"/>
            <a:ext cx="8229600" cy="2071687"/>
          </a:xfrm>
        </p:spPr>
        <p:txBody>
          <a:bodyPr/>
          <a:lstStyle/>
          <a:p>
            <a:r>
              <a:rPr lang="sl-SI" altLang="sl-SI" sz="9600">
                <a:solidFill>
                  <a:schemeClr val="bg2"/>
                </a:solidFill>
                <a:latin typeface="Comic Sans MS" panose="030F0702030302020204" pitchFamily="66" charset="0"/>
              </a:rPr>
              <a:t>PREKMURJE</a:t>
            </a:r>
          </a:p>
        </p:txBody>
      </p:sp>
      <p:pic>
        <p:nvPicPr>
          <p:cNvPr id="75780" name="Picture 4">
            <a:extLst>
              <a:ext uri="{FF2B5EF4-FFF2-40B4-BE49-F238E27FC236}">
                <a16:creationId xmlns:a16="http://schemas.microsoft.com/office/drawing/2014/main" id="{FA156458-D0D9-45F1-94B1-DE26B49FA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565400"/>
            <a:ext cx="331311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fade">
                                      <p:cBhvr>
                                        <p:cTn id="7" dur="2000"/>
                                        <p:tgtEl>
                                          <p:spTgt spid="75780"/>
                                        </p:tgtEl>
                                      </p:cBhvr>
                                    </p:animEffect>
                                    <p:anim calcmode="lin" valueType="num">
                                      <p:cBhvr>
                                        <p:cTn id="8" dur="2000" fill="hold"/>
                                        <p:tgtEl>
                                          <p:spTgt spid="75780"/>
                                        </p:tgtEl>
                                        <p:attrNameLst>
                                          <p:attrName>style.rotation</p:attrName>
                                        </p:attrNameLst>
                                      </p:cBhvr>
                                      <p:tavLst>
                                        <p:tav tm="0">
                                          <p:val>
                                            <p:fltVal val="720"/>
                                          </p:val>
                                        </p:tav>
                                        <p:tav tm="100000">
                                          <p:val>
                                            <p:fltVal val="0"/>
                                          </p:val>
                                        </p:tav>
                                      </p:tavLst>
                                    </p:anim>
                                    <p:anim calcmode="lin" valueType="num">
                                      <p:cBhvr>
                                        <p:cTn id="9" dur="2000" fill="hold"/>
                                        <p:tgtEl>
                                          <p:spTgt spid="75780"/>
                                        </p:tgtEl>
                                        <p:attrNameLst>
                                          <p:attrName>ppt_h</p:attrName>
                                        </p:attrNameLst>
                                      </p:cBhvr>
                                      <p:tavLst>
                                        <p:tav tm="0">
                                          <p:val>
                                            <p:fltVal val="0"/>
                                          </p:val>
                                        </p:tav>
                                        <p:tav tm="100000">
                                          <p:val>
                                            <p:strVal val="#ppt_h"/>
                                          </p:val>
                                        </p:tav>
                                      </p:tavLst>
                                    </p:anim>
                                    <p:anim calcmode="lin" valueType="num">
                                      <p:cBhvr>
                                        <p:cTn id="10" dur="2000" fill="hold"/>
                                        <p:tgtEl>
                                          <p:spTgt spid="7578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7B9781E2-E581-4F96-83E3-160F1D4AF98E}"/>
              </a:ext>
            </a:extLst>
          </p:cNvPr>
          <p:cNvSpPr>
            <a:spLocks noChangeArrowheads="1"/>
          </p:cNvSpPr>
          <p:nvPr/>
        </p:nvSpPr>
        <p:spPr bwMode="auto">
          <a:xfrm>
            <a:off x="0" y="620713"/>
            <a:ext cx="9144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sl-SI" altLang="sl-SI">
                <a:latin typeface="Comic Sans MS" panose="030F0702030302020204" pitchFamily="66" charset="0"/>
              </a:rPr>
              <a:t>Aktivni oddih predstavljajo številni</a:t>
            </a:r>
            <a:r>
              <a:rPr lang="sl-SI" altLang="sl-SI" b="1">
                <a:latin typeface="Comic Sans MS" panose="030F0702030302020204" pitchFamily="66" charset="0"/>
              </a:rPr>
              <a:t> kmečki turizmi.</a:t>
            </a:r>
            <a:r>
              <a:rPr lang="sl-SI" altLang="sl-SI">
                <a:latin typeface="Comic Sans MS" panose="030F0702030302020204" pitchFamily="66" charset="0"/>
              </a:rPr>
              <a:t> Pokrajina, kjer je mnogo kolesarskih stez, poljskih kolovozov, športnih objektov in kopališč, je idealna za </a:t>
            </a:r>
            <a:r>
              <a:rPr lang="sl-SI" altLang="sl-SI" b="1">
                <a:latin typeface="Comic Sans MS" panose="030F0702030302020204" pitchFamily="66" charset="0"/>
              </a:rPr>
              <a:t>družinski turizem</a:t>
            </a:r>
            <a:r>
              <a:rPr lang="sl-SI" altLang="sl-SI">
                <a:latin typeface="Comic Sans MS" panose="030F0702030302020204" pitchFamily="66" charset="0"/>
              </a:rPr>
              <a:t>. </a:t>
            </a:r>
          </a:p>
          <a:p>
            <a:pPr algn="ctr"/>
            <a:r>
              <a:rPr lang="sl-SI" altLang="sl-SI">
                <a:latin typeface="Comic Sans MS" panose="030F0702030302020204" pitchFamily="66" charset="0"/>
              </a:rPr>
              <a:t>Gozdovi, travniki in polja so polni divjadi, poljskih zajcev, srnjadi, fazanov, divjih rac ... , potoki in številne gramoznice pa skrivajo ribje bogastvo. To bogastvo že leta poznajo italijanski lovci, ki so tukaj obudili </a:t>
            </a:r>
            <a:r>
              <a:rPr lang="sl-SI" altLang="sl-SI" b="1">
                <a:latin typeface="Comic Sans MS" panose="030F0702030302020204" pitchFamily="66" charset="0"/>
              </a:rPr>
              <a:t>lovski turizem</a:t>
            </a:r>
            <a:r>
              <a:rPr lang="sl-SI" altLang="sl-SI">
                <a:latin typeface="Comic Sans MS" panose="030F0702030302020204" pitchFamily="66" charset="0"/>
              </a:rPr>
              <a:t>.</a:t>
            </a:r>
          </a:p>
        </p:txBody>
      </p:sp>
      <p:pic>
        <p:nvPicPr>
          <p:cNvPr id="14342" name="Picture 6" descr="Fazan">
            <a:extLst>
              <a:ext uri="{FF2B5EF4-FFF2-40B4-BE49-F238E27FC236}">
                <a16:creationId xmlns:a16="http://schemas.microsoft.com/office/drawing/2014/main" id="{CAD8EDF0-45B8-4A58-AFE7-6D8BE914F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040063"/>
            <a:ext cx="3529013" cy="3306762"/>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poljski zajec">
            <a:extLst>
              <a:ext uri="{FF2B5EF4-FFF2-40B4-BE49-F238E27FC236}">
                <a16:creationId xmlns:a16="http://schemas.microsoft.com/office/drawing/2014/main" id="{7ECC3E4A-FE5C-49D7-AF65-7FC80DAC785D}"/>
              </a:ext>
            </a:extLst>
          </p:cNvPr>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3924300" y="2997200"/>
            <a:ext cx="4987925" cy="3325813"/>
          </a:xfrm>
          <a:prstGeom prst="rect">
            <a:avLst/>
          </a:prstGeom>
          <a:noFill/>
          <a:extLst>
            <a:ext uri="{909E8E84-426E-40DD-AFC4-6F175D3DCCD1}">
              <a14:hiddenFill xmlns:a14="http://schemas.microsoft.com/office/drawing/2010/main">
                <a:solidFill>
                  <a:srgbClr val="FFFFFF"/>
                </a:solidFill>
              </a14:hiddenFill>
            </a:ext>
          </a:extLst>
        </p:spPr>
      </p:pic>
      <p:sp>
        <p:nvSpPr>
          <p:cNvPr id="14343" name="Rectangle 7">
            <a:extLst>
              <a:ext uri="{FF2B5EF4-FFF2-40B4-BE49-F238E27FC236}">
                <a16:creationId xmlns:a16="http://schemas.microsoft.com/office/drawing/2014/main" id="{405DC09C-9449-4119-B7DA-C2B99F497591}"/>
              </a:ext>
            </a:extLst>
          </p:cNvPr>
          <p:cNvSpPr>
            <a:spLocks noChangeArrowheads="1"/>
          </p:cNvSpPr>
          <p:nvPr/>
        </p:nvSpPr>
        <p:spPr bwMode="auto">
          <a:xfrm>
            <a:off x="0" y="1311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14344" name="Rectangle 8">
            <a:extLst>
              <a:ext uri="{FF2B5EF4-FFF2-40B4-BE49-F238E27FC236}">
                <a16:creationId xmlns:a16="http://schemas.microsoft.com/office/drawing/2014/main" id="{63536B77-F8CE-49A8-BFF1-78979139F3FB}"/>
              </a:ext>
            </a:extLst>
          </p:cNvPr>
          <p:cNvSpPr>
            <a:spLocks noChangeArrowheads="1"/>
          </p:cNvSpPr>
          <p:nvPr/>
        </p:nvSpPr>
        <p:spPr bwMode="auto">
          <a:xfrm>
            <a:off x="4433888" y="3292475"/>
            <a:ext cx="276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sl-SI" altLang="sl-SI" sz="1200">
                <a:solidFill>
                  <a:srgbClr val="0000FF"/>
                </a:solidFill>
                <a:latin typeface="Comic Sans MS" panose="030F0702030302020204" pitchFamily="66" charset="0"/>
                <a:ea typeface="Times New Roman" panose="02020603050405020304" pitchFamily="18" charset="0"/>
                <a:cs typeface="Arial" panose="020B0604020202020204" pitchFamily="34" charset="0"/>
              </a:rPr>
              <a:t>  </a:t>
            </a:r>
            <a:endParaRPr lang="sl-SI" altLang="sl-SI">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2AC944C6-DADF-4382-B9B4-124300028AB7}"/>
              </a:ext>
            </a:extLst>
          </p:cNvPr>
          <p:cNvSpPr>
            <a:spLocks noChangeArrowheads="1"/>
          </p:cNvSpPr>
          <p:nvPr/>
        </p:nvSpPr>
        <p:spPr bwMode="auto">
          <a:xfrm>
            <a:off x="0" y="260350"/>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lgn="ctr"/>
            <a:r>
              <a:rPr lang="sl-SI" altLang="sl-SI">
                <a:latin typeface="Comic Sans MS" panose="030F0702030302020204" pitchFamily="66" charset="0"/>
              </a:rPr>
              <a:t>Skozi vse leto se vrstijo številne </a:t>
            </a:r>
            <a:r>
              <a:rPr lang="sl-SI" altLang="sl-SI" b="1">
                <a:latin typeface="Comic Sans MS" panose="030F0702030302020204" pitchFamily="66" charset="0"/>
              </a:rPr>
              <a:t>ETNOLOŠKE PRIREDITVE:</a:t>
            </a:r>
          </a:p>
          <a:p>
            <a:pPr algn="ctr"/>
            <a:endParaRPr lang="sl-SI" altLang="sl-SI">
              <a:latin typeface="Comic Sans MS" panose="030F0702030302020204" pitchFamily="66" charset="0"/>
            </a:endParaRPr>
          </a:p>
          <a:p>
            <a:pPr algn="ctr"/>
            <a:r>
              <a:rPr lang="sl-SI" altLang="sl-SI">
                <a:latin typeface="Comic Sans MS" panose="030F0702030302020204" pitchFamily="66" charset="0"/>
              </a:rPr>
              <a:t>- večdnevni </a:t>
            </a:r>
            <a:r>
              <a:rPr lang="sl-SI" altLang="sl-SI" b="1">
                <a:latin typeface="Comic Sans MS" panose="030F0702030302020204" pitchFamily="66" charset="0"/>
              </a:rPr>
              <a:t>folklorni festival </a:t>
            </a:r>
            <a:r>
              <a:rPr lang="sl-SI" altLang="sl-SI">
                <a:latin typeface="Comic Sans MS" panose="030F0702030302020204" pitchFamily="66" charset="0"/>
              </a:rPr>
              <a:t>v Beltincih, ki privablja nastopajoče iz celega sveta,</a:t>
            </a:r>
          </a:p>
        </p:txBody>
      </p:sp>
      <p:pic>
        <p:nvPicPr>
          <p:cNvPr id="15366" name="Picture 6" descr="pozvacin">
            <a:extLst>
              <a:ext uri="{FF2B5EF4-FFF2-40B4-BE49-F238E27FC236}">
                <a16:creationId xmlns:a16="http://schemas.microsoft.com/office/drawing/2014/main" id="{41B74320-338F-4B83-A759-2B45E181E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268413"/>
            <a:ext cx="1727200" cy="2303462"/>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Folklora">
            <a:extLst>
              <a:ext uri="{FF2B5EF4-FFF2-40B4-BE49-F238E27FC236}">
                <a16:creationId xmlns:a16="http://schemas.microsoft.com/office/drawing/2014/main" id="{A17CEF82-9C10-434A-AAA2-8BB2AC1D2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244600"/>
            <a:ext cx="3457575" cy="2319338"/>
          </a:xfrm>
          <a:prstGeom prst="rect">
            <a:avLst/>
          </a:prstGeom>
          <a:noFill/>
          <a:extLst>
            <a:ext uri="{909E8E84-426E-40DD-AFC4-6F175D3DCCD1}">
              <a14:hiddenFill xmlns:a14="http://schemas.microsoft.com/office/drawing/2010/main">
                <a:solidFill>
                  <a:srgbClr val="FFFFFF"/>
                </a:solidFill>
              </a14:hiddenFill>
            </a:ext>
          </a:extLst>
        </p:spPr>
      </p:pic>
      <p:sp>
        <p:nvSpPr>
          <p:cNvPr id="15367" name="Rectangle 7">
            <a:extLst>
              <a:ext uri="{FF2B5EF4-FFF2-40B4-BE49-F238E27FC236}">
                <a16:creationId xmlns:a16="http://schemas.microsoft.com/office/drawing/2014/main" id="{D47A5DE6-76A5-4D5D-A922-9CDF04749387}"/>
              </a:ext>
            </a:extLst>
          </p:cNvPr>
          <p:cNvSpPr>
            <a:spLocks noChangeArrowheads="1"/>
          </p:cNvSpPr>
          <p:nvPr/>
        </p:nvSpPr>
        <p:spPr bwMode="auto">
          <a:xfrm>
            <a:off x="0" y="1311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15368" name="Rectangle 8">
            <a:extLst>
              <a:ext uri="{FF2B5EF4-FFF2-40B4-BE49-F238E27FC236}">
                <a16:creationId xmlns:a16="http://schemas.microsoft.com/office/drawing/2014/main" id="{4E60A480-8464-4274-BF61-7F508BCB5407}"/>
              </a:ext>
            </a:extLst>
          </p:cNvPr>
          <p:cNvSpPr>
            <a:spLocks noChangeArrowheads="1"/>
          </p:cNvSpPr>
          <p:nvPr/>
        </p:nvSpPr>
        <p:spPr bwMode="auto">
          <a:xfrm>
            <a:off x="4386263" y="3292475"/>
            <a:ext cx="828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sl-SI" altLang="sl-SI" sz="1200">
                <a:solidFill>
                  <a:srgbClr val="0000FF"/>
                </a:solidFill>
                <a:latin typeface="Comic Sans MS" panose="030F0702030302020204" pitchFamily="66" charset="0"/>
                <a:ea typeface="Times New Roman" panose="02020603050405020304" pitchFamily="18" charset="0"/>
                <a:cs typeface="Arial" panose="020B0604020202020204" pitchFamily="34" charset="0"/>
              </a:rPr>
              <a:t>              </a:t>
            </a:r>
            <a:endParaRPr lang="sl-SI" altLang="sl-SI">
              <a:latin typeface="Arial" panose="020B0604020202020204" pitchFamily="34" charset="0"/>
              <a:ea typeface="Times New Roman" panose="02020603050405020304" pitchFamily="18" charset="0"/>
              <a:cs typeface="Arial" panose="020B0604020202020204" pitchFamily="34" charset="0"/>
            </a:endParaRPr>
          </a:p>
        </p:txBody>
      </p:sp>
      <p:sp>
        <p:nvSpPr>
          <p:cNvPr id="15369" name="Rectangle 9">
            <a:extLst>
              <a:ext uri="{FF2B5EF4-FFF2-40B4-BE49-F238E27FC236}">
                <a16:creationId xmlns:a16="http://schemas.microsoft.com/office/drawing/2014/main" id="{7D476884-F787-4323-A2F9-7BF616B02229}"/>
              </a:ext>
            </a:extLst>
          </p:cNvPr>
          <p:cNvSpPr>
            <a:spLocks noChangeArrowheads="1"/>
          </p:cNvSpPr>
          <p:nvPr/>
        </p:nvSpPr>
        <p:spPr bwMode="auto">
          <a:xfrm>
            <a:off x="0" y="3716338"/>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lgn="ctr">
              <a:buFont typeface="Comic Sans MS" panose="030F0702030302020204" pitchFamily="66" charset="0"/>
              <a:buChar char="-"/>
            </a:pPr>
            <a:r>
              <a:rPr lang="sl-SI" altLang="sl-SI" b="1">
                <a:latin typeface="Comic Sans MS" panose="030F0702030302020204" pitchFamily="66" charset="0"/>
              </a:rPr>
              <a:t> borovo gostüvanje </a:t>
            </a:r>
            <a:r>
              <a:rPr lang="sl-SI" altLang="sl-SI">
                <a:latin typeface="Comic Sans MS" panose="030F0702030302020204" pitchFamily="66" charset="0"/>
              </a:rPr>
              <a:t>v pustnem času,</a:t>
            </a:r>
          </a:p>
          <a:p>
            <a:pPr algn="ctr">
              <a:buFont typeface="Comic Sans MS" panose="030F0702030302020204" pitchFamily="66" charset="0"/>
              <a:buNone/>
            </a:pPr>
            <a:r>
              <a:rPr lang="sl-SI" altLang="sl-SI">
                <a:latin typeface="Comic Sans MS" panose="030F0702030302020204" pitchFamily="66" charset="0"/>
              </a:rPr>
              <a:t>kjer v kraju v katerem se ni poročilo nobeno dekle eno od njih poročijo z borom,</a:t>
            </a:r>
          </a:p>
        </p:txBody>
      </p:sp>
      <p:sp>
        <p:nvSpPr>
          <p:cNvPr id="15371" name="Rectangle 11">
            <a:extLst>
              <a:ext uri="{FF2B5EF4-FFF2-40B4-BE49-F238E27FC236}">
                <a16:creationId xmlns:a16="http://schemas.microsoft.com/office/drawing/2014/main" id="{16558E79-8E81-474F-B0B9-40B026F9D924}"/>
              </a:ext>
            </a:extLst>
          </p:cNvPr>
          <p:cNvSpPr>
            <a:spLocks noChangeArrowheads="1"/>
          </p:cNvSpPr>
          <p:nvPr/>
        </p:nvSpPr>
        <p:spPr bwMode="auto">
          <a:xfrm>
            <a:off x="-1143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15370" name="Picture 10" descr="borovo gostuvanje">
            <a:extLst>
              <a:ext uri="{FF2B5EF4-FFF2-40B4-BE49-F238E27FC236}">
                <a16:creationId xmlns:a16="http://schemas.microsoft.com/office/drawing/2014/main" id="{F52DF196-09D2-448E-852E-DAF187506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4581525"/>
            <a:ext cx="5418138" cy="1903413"/>
          </a:xfrm>
          <a:prstGeom prst="rect">
            <a:avLst/>
          </a:prstGeom>
          <a:noFill/>
          <a:extLst>
            <a:ext uri="{909E8E84-426E-40DD-AFC4-6F175D3DCCD1}">
              <a14:hiddenFill xmlns:a14="http://schemas.microsoft.com/office/drawing/2010/main">
                <a:solidFill>
                  <a:srgbClr val="FFFFFF"/>
                </a:solidFill>
              </a14:hiddenFill>
            </a:ext>
          </a:extLst>
        </p:spPr>
      </p:pic>
      <p:sp>
        <p:nvSpPr>
          <p:cNvPr id="15372" name="Rectangle 12">
            <a:extLst>
              <a:ext uri="{FF2B5EF4-FFF2-40B4-BE49-F238E27FC236}">
                <a16:creationId xmlns:a16="http://schemas.microsoft.com/office/drawing/2014/main" id="{30D23603-DE89-4B9B-9C13-8F09019FF0F2}"/>
              </a:ext>
            </a:extLst>
          </p:cNvPr>
          <p:cNvSpPr>
            <a:spLocks noChangeArrowheads="1"/>
          </p:cNvSpPr>
          <p:nvPr/>
        </p:nvSpPr>
        <p:spPr bwMode="auto">
          <a:xfrm>
            <a:off x="114300" y="411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ltLang="sl-SI">
              <a:latin typeface="Arial" panose="020B0604020202020204" pitchFamily="34" charset="0"/>
            </a:endParaRPr>
          </a:p>
        </p:txBody>
      </p:sp>
    </p:spTree>
  </p:cSld>
  <p:clrMapOvr>
    <a:masterClrMapping/>
  </p:clrMapOvr>
  <p:transition spd="slow">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93BB5ACC-53D7-4569-9261-791B0153036D}"/>
              </a:ext>
            </a:extLst>
          </p:cNvPr>
          <p:cNvSpPr>
            <a:spLocks noChangeArrowheads="1"/>
          </p:cNvSpPr>
          <p:nvPr/>
        </p:nvSpPr>
        <p:spPr bwMode="auto">
          <a:xfrm>
            <a:off x="0" y="476250"/>
            <a:ext cx="9144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lgn="ctr"/>
            <a:r>
              <a:rPr lang="sl-SI" altLang="sl-SI" b="1">
                <a:latin typeface="Comic Sans MS" panose="030F0702030302020204" pitchFamily="66" charset="0"/>
              </a:rPr>
              <a:t>- büjraški dnevi </a:t>
            </a:r>
            <a:r>
              <a:rPr lang="sl-SI" altLang="sl-SI">
                <a:latin typeface="Comic Sans MS" panose="030F0702030302020204" pitchFamily="66" charset="0"/>
              </a:rPr>
              <a:t>v Ižakovcih na Otoku ljubezni, kjer predstavijo kako so se domačini borili z naraslo vodo reke Mure,</a:t>
            </a:r>
          </a:p>
          <a:p>
            <a:pPr algn="ctr"/>
            <a:r>
              <a:rPr lang="sl-SI" altLang="sl-SI">
                <a:latin typeface="Comic Sans MS" panose="030F0702030302020204" pitchFamily="66" charset="0"/>
              </a:rPr>
              <a:t>- na Melincih predstavijo kako so nekoč izdelovali </a:t>
            </a:r>
            <a:r>
              <a:rPr lang="sl-SI" altLang="sl-SI" b="1">
                <a:latin typeface="Comic Sans MS" panose="030F0702030302020204" pitchFamily="66" charset="0"/>
              </a:rPr>
              <a:t>žgano opeko</a:t>
            </a:r>
            <a:r>
              <a:rPr lang="sl-SI" altLang="sl-SI">
                <a:latin typeface="Comic Sans MS" panose="030F0702030302020204" pitchFamily="66" charset="0"/>
              </a:rPr>
              <a:t>, pridelovali in predelovali  </a:t>
            </a:r>
            <a:r>
              <a:rPr lang="sl-SI" altLang="sl-SI" b="1">
                <a:latin typeface="Comic Sans MS" panose="030F0702030302020204" pitchFamily="66" charset="0"/>
              </a:rPr>
              <a:t>lan in konopljo,</a:t>
            </a:r>
            <a:endParaRPr lang="sl-SI" altLang="sl-SI">
              <a:latin typeface="Comic Sans MS" panose="030F0702030302020204" pitchFamily="66" charset="0"/>
            </a:endParaRPr>
          </a:p>
          <a:p>
            <a:pPr algn="ctr"/>
            <a:r>
              <a:rPr lang="sl-SI" altLang="sl-SI" b="1">
                <a:latin typeface="Comic Sans MS" panose="030F0702030302020204" pitchFamily="66" charset="0"/>
              </a:rPr>
              <a:t>- zbor čarovnic </a:t>
            </a:r>
            <a:r>
              <a:rPr lang="sl-SI" altLang="sl-SI">
                <a:latin typeface="Comic Sans MS" panose="030F0702030302020204" pitchFamily="66" charset="0"/>
              </a:rPr>
              <a:t>iz vse Slovenije v gradu Grad na noč čarovnic</a:t>
            </a:r>
          </a:p>
        </p:txBody>
      </p:sp>
      <p:pic>
        <p:nvPicPr>
          <p:cNvPr id="16389" name="Picture 5" descr="ČAROVNICE">
            <a:extLst>
              <a:ext uri="{FF2B5EF4-FFF2-40B4-BE49-F238E27FC236}">
                <a16:creationId xmlns:a16="http://schemas.microsoft.com/office/drawing/2014/main" id="{F5E9B4E6-A56A-494A-80EB-7D73D5DC9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989138"/>
            <a:ext cx="6121400"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1638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a:extLst>
              <a:ext uri="{FF2B5EF4-FFF2-40B4-BE49-F238E27FC236}">
                <a16:creationId xmlns:a16="http://schemas.microsoft.com/office/drawing/2014/main" id="{05601899-6FEE-4804-AEFD-FE0A33B49796}"/>
              </a:ext>
            </a:extLst>
          </p:cNvPr>
          <p:cNvSpPr>
            <a:spLocks noChangeArrowheads="1"/>
          </p:cNvSpPr>
          <p:nvPr/>
        </p:nvSpPr>
        <p:spPr bwMode="auto">
          <a:xfrm>
            <a:off x="0" y="836613"/>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lgn="ctr">
              <a:buFont typeface="Comic Sans MS" panose="030F0702030302020204" pitchFamily="66" charset="0"/>
              <a:buChar char="-"/>
            </a:pPr>
            <a:r>
              <a:rPr lang="sl-SI" altLang="sl-SI">
                <a:latin typeface="Comic Sans MS" panose="030F0702030302020204" pitchFamily="66" charset="0"/>
              </a:rPr>
              <a:t> jeseni </a:t>
            </a:r>
            <a:r>
              <a:rPr lang="sl-SI" altLang="sl-SI" b="1">
                <a:latin typeface="Comic Sans MS" panose="030F0702030302020204" pitchFamily="66" charset="0"/>
              </a:rPr>
              <a:t>trgatev </a:t>
            </a:r>
            <a:r>
              <a:rPr lang="sl-SI" altLang="sl-SI">
                <a:latin typeface="Comic Sans MS" panose="030F0702030302020204" pitchFamily="66" charset="0"/>
              </a:rPr>
              <a:t>v goricah in </a:t>
            </a:r>
            <a:r>
              <a:rPr lang="sl-SI" altLang="sl-SI" b="1">
                <a:latin typeface="Comic Sans MS" panose="030F0702030302020204" pitchFamily="66" charset="0"/>
              </a:rPr>
              <a:t>Martinovanje...</a:t>
            </a:r>
          </a:p>
        </p:txBody>
      </p:sp>
      <p:pic>
        <p:nvPicPr>
          <p:cNvPr id="17414" name="Picture 6" descr="trgatev01">
            <a:extLst>
              <a:ext uri="{FF2B5EF4-FFF2-40B4-BE49-F238E27FC236}">
                <a16:creationId xmlns:a16="http://schemas.microsoft.com/office/drawing/2014/main" id="{CA2D36D1-FE24-4511-A69C-083DF4FDA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00213"/>
            <a:ext cx="3889375" cy="2924175"/>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trgatev04">
            <a:extLst>
              <a:ext uri="{FF2B5EF4-FFF2-40B4-BE49-F238E27FC236}">
                <a16:creationId xmlns:a16="http://schemas.microsoft.com/office/drawing/2014/main" id="{C19F74FC-225C-4CDD-ADAE-64936A1D3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700213"/>
            <a:ext cx="3960812" cy="2955925"/>
          </a:xfrm>
          <a:prstGeom prst="rect">
            <a:avLst/>
          </a:prstGeom>
          <a:noFill/>
          <a:extLst>
            <a:ext uri="{909E8E84-426E-40DD-AFC4-6F175D3DCCD1}">
              <a14:hiddenFill xmlns:a14="http://schemas.microsoft.com/office/drawing/2010/main">
                <a:solidFill>
                  <a:srgbClr val="FFFFFF"/>
                </a:solidFill>
              </a14:hiddenFill>
            </a:ext>
          </a:extLst>
        </p:spPr>
      </p:pic>
      <p:sp>
        <p:nvSpPr>
          <p:cNvPr id="17415" name="Rectangle 7">
            <a:extLst>
              <a:ext uri="{FF2B5EF4-FFF2-40B4-BE49-F238E27FC236}">
                <a16:creationId xmlns:a16="http://schemas.microsoft.com/office/drawing/2014/main" id="{4F5CA778-3437-428F-9401-780ADAD0E0D6}"/>
              </a:ext>
            </a:extLst>
          </p:cNvPr>
          <p:cNvSpPr>
            <a:spLocks noChangeArrowheads="1"/>
          </p:cNvSpPr>
          <p:nvPr/>
        </p:nvSpPr>
        <p:spPr bwMode="auto">
          <a:xfrm>
            <a:off x="0" y="119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17416" name="Rectangle 8">
            <a:extLst>
              <a:ext uri="{FF2B5EF4-FFF2-40B4-BE49-F238E27FC236}">
                <a16:creationId xmlns:a16="http://schemas.microsoft.com/office/drawing/2014/main" id="{624F0EF0-C76D-44B4-B06F-239EDC40CB12}"/>
              </a:ext>
            </a:extLst>
          </p:cNvPr>
          <p:cNvSpPr>
            <a:spLocks noChangeArrowheads="1"/>
          </p:cNvSpPr>
          <p:nvPr/>
        </p:nvSpPr>
        <p:spPr bwMode="auto">
          <a:xfrm>
            <a:off x="0" y="3292475"/>
            <a:ext cx="276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sl-SI" altLang="sl-SI" sz="1200">
                <a:solidFill>
                  <a:srgbClr val="0000FF"/>
                </a:solidFill>
                <a:latin typeface="Comic Sans MS" panose="030F0702030302020204" pitchFamily="66" charset="0"/>
                <a:ea typeface="Times New Roman" panose="02020603050405020304" pitchFamily="18" charset="0"/>
                <a:cs typeface="Arial" panose="020B0604020202020204" pitchFamily="34" charset="0"/>
              </a:rPr>
              <a:t>  </a:t>
            </a:r>
            <a:endParaRPr lang="sl-SI" altLang="sl-SI">
              <a:latin typeface="Arial" panose="020B0604020202020204" pitchFamily="34" charset="0"/>
              <a:ea typeface="Times New Roman" panose="02020603050405020304" pitchFamily="18" charset="0"/>
              <a:cs typeface="Arial" panose="020B0604020202020204" pitchFamily="34" charset="0"/>
            </a:endParaRPr>
          </a:p>
        </p:txBody>
      </p:sp>
      <p:sp>
        <p:nvSpPr>
          <p:cNvPr id="17417" name="Rectangle 9">
            <a:extLst>
              <a:ext uri="{FF2B5EF4-FFF2-40B4-BE49-F238E27FC236}">
                <a16:creationId xmlns:a16="http://schemas.microsoft.com/office/drawing/2014/main" id="{67DAC5CC-7052-40E3-8C85-FA4218F39244}"/>
              </a:ext>
            </a:extLst>
          </p:cNvPr>
          <p:cNvSpPr>
            <a:spLocks noChangeArrowheads="1"/>
          </p:cNvSpPr>
          <p:nvPr/>
        </p:nvSpPr>
        <p:spPr bwMode="auto">
          <a:xfrm>
            <a:off x="0" y="4792663"/>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endParaRPr lang="sl-SI" altLang="sl-SI">
              <a:latin typeface="Comic Sans MS" panose="030F0702030302020204" pitchFamily="66" charset="0"/>
            </a:endParaRPr>
          </a:p>
        </p:txBody>
      </p:sp>
    </p:spTree>
  </p:cSld>
  <p:clrMapOvr>
    <a:masterClrMapping/>
  </p:clrMapOvr>
  <p:transition spd="slow">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a:extLst>
              <a:ext uri="{FF2B5EF4-FFF2-40B4-BE49-F238E27FC236}">
                <a16:creationId xmlns:a16="http://schemas.microsoft.com/office/drawing/2014/main" id="{1A54A593-C590-442A-BAC4-A47D6BEED022}"/>
              </a:ext>
            </a:extLst>
          </p:cNvPr>
          <p:cNvSpPr>
            <a:spLocks noChangeArrowheads="1"/>
          </p:cNvSpPr>
          <p:nvPr/>
        </p:nvSpPr>
        <p:spPr bwMode="auto">
          <a:xfrm>
            <a:off x="0" y="260350"/>
            <a:ext cx="9144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sl-SI" altLang="sl-SI">
                <a:latin typeface="Comic Sans MS" panose="030F0702030302020204" pitchFamily="66" charset="0"/>
              </a:rPr>
              <a:t>Turisti si radi ogledajo</a:t>
            </a:r>
            <a:r>
              <a:rPr lang="sl-SI" altLang="sl-SI" b="1">
                <a:latin typeface="Comic Sans MS" panose="030F0702030302020204" pitchFamily="66" charset="0"/>
              </a:rPr>
              <a:t> naravne značilnosti, </a:t>
            </a:r>
            <a:r>
              <a:rPr lang="sl-SI" altLang="sl-SI">
                <a:latin typeface="Comic Sans MS" panose="030F0702030302020204" pitchFamily="66" charset="0"/>
              </a:rPr>
              <a:t>kot je Mura s svojimi rokavi,  mlini, brodi, koliščem Bobri, gorice s tipičnimi zidanicami, </a:t>
            </a:r>
            <a:r>
              <a:rPr lang="sl-SI" altLang="sl-SI" b="1">
                <a:latin typeface="Comic Sans MS" panose="030F0702030302020204" pitchFamily="66" charset="0"/>
              </a:rPr>
              <a:t>zgodovinske in sakralne objekte </a:t>
            </a:r>
            <a:r>
              <a:rPr lang="sl-SI" altLang="sl-SI">
                <a:latin typeface="Comic Sans MS" panose="030F0702030302020204" pitchFamily="66" charset="0"/>
              </a:rPr>
              <a:t>kot so gradovi v Murski Soboti in Lendavi z muzejem, na Gradu, v Beltincih in Rakičanu, selška rotunda,  cerkve v Martjancih, Turnišču, Odrancih, Plečnikove v Bogojini ...</a:t>
            </a:r>
            <a:r>
              <a:rPr lang="sl-SI" altLang="sl-SI"/>
              <a:t> </a:t>
            </a:r>
          </a:p>
        </p:txBody>
      </p:sp>
      <p:pic>
        <p:nvPicPr>
          <p:cNvPr id="18440" name="Picture 8" descr="Grad v Murski Soboti">
            <a:extLst>
              <a:ext uri="{FF2B5EF4-FFF2-40B4-BE49-F238E27FC236}">
                <a16:creationId xmlns:a16="http://schemas.microsoft.com/office/drawing/2014/main" id="{2AAEB6B1-E204-44B7-9DF1-92C6C74F2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3455988" cy="2586037"/>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descr="grad">
            <a:extLst>
              <a:ext uri="{FF2B5EF4-FFF2-40B4-BE49-F238E27FC236}">
                <a16:creationId xmlns:a16="http://schemas.microsoft.com/office/drawing/2014/main" id="{57D191D0-DCEF-4909-8E0D-0F96D3D8F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2276475"/>
            <a:ext cx="4826000" cy="377507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plecnik">
            <a:extLst>
              <a:ext uri="{FF2B5EF4-FFF2-40B4-BE49-F238E27FC236}">
                <a16:creationId xmlns:a16="http://schemas.microsoft.com/office/drawing/2014/main" id="{25D513EA-C148-4ED2-BD88-2940569D74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149725"/>
            <a:ext cx="3455988" cy="2586038"/>
          </a:xfrm>
          <a:prstGeom prst="rect">
            <a:avLst/>
          </a:prstGeom>
          <a:noFill/>
          <a:extLst>
            <a:ext uri="{909E8E84-426E-40DD-AFC4-6F175D3DCCD1}">
              <a14:hiddenFill xmlns:a14="http://schemas.microsoft.com/office/drawing/2010/main">
                <a:solidFill>
                  <a:srgbClr val="FFFFFF"/>
                </a:solidFill>
              </a14:hiddenFill>
            </a:ext>
          </a:extLst>
        </p:spPr>
      </p:pic>
      <p:sp>
        <p:nvSpPr>
          <p:cNvPr id="18441" name="Rectangle 9">
            <a:extLst>
              <a:ext uri="{FF2B5EF4-FFF2-40B4-BE49-F238E27FC236}">
                <a16:creationId xmlns:a16="http://schemas.microsoft.com/office/drawing/2014/main" id="{41979796-2C7F-4320-BD07-694D5443756C}"/>
              </a:ext>
            </a:extLst>
          </p:cNvPr>
          <p:cNvSpPr>
            <a:spLocks noChangeArrowheads="1"/>
          </p:cNvSpPr>
          <p:nvPr/>
        </p:nvSpPr>
        <p:spPr bwMode="auto">
          <a:xfrm>
            <a:off x="0" y="-108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18442" name="Rectangle 10">
            <a:extLst>
              <a:ext uri="{FF2B5EF4-FFF2-40B4-BE49-F238E27FC236}">
                <a16:creationId xmlns:a16="http://schemas.microsoft.com/office/drawing/2014/main" id="{6CD8AD97-B492-4A52-885E-F0BC6B5A77BE}"/>
              </a:ext>
            </a:extLst>
          </p:cNvPr>
          <p:cNvSpPr>
            <a:spLocks noChangeArrowheads="1"/>
          </p:cNvSpPr>
          <p:nvPr/>
        </p:nvSpPr>
        <p:spPr bwMode="auto">
          <a:xfrm>
            <a:off x="4387850" y="898525"/>
            <a:ext cx="368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sl-SI" altLang="sl-SI" sz="1200">
                <a:solidFill>
                  <a:srgbClr val="0000FF"/>
                </a:solidFill>
                <a:latin typeface="Comic Sans MS" panose="030F0702030302020204" pitchFamily="66" charset="0"/>
                <a:ea typeface="Times New Roman" panose="02020603050405020304" pitchFamily="18" charset="0"/>
                <a:cs typeface="Arial" panose="020B0604020202020204" pitchFamily="34" charset="0"/>
              </a:rPr>
              <a:t>    </a:t>
            </a:r>
            <a:endParaRPr lang="sl-SI" altLang="sl-SI">
              <a:latin typeface="Arial" panose="020B0604020202020204" pitchFamily="34" charset="0"/>
              <a:ea typeface="Times New Roman" panose="02020603050405020304" pitchFamily="18" charset="0"/>
              <a:cs typeface="Arial" panose="020B0604020202020204" pitchFamily="34" charset="0"/>
            </a:endParaRPr>
          </a:p>
        </p:txBody>
      </p:sp>
      <p:sp>
        <p:nvSpPr>
          <p:cNvPr id="18443" name="Rectangle 11">
            <a:extLst>
              <a:ext uri="{FF2B5EF4-FFF2-40B4-BE49-F238E27FC236}">
                <a16:creationId xmlns:a16="http://schemas.microsoft.com/office/drawing/2014/main" id="{CBD3C7D4-2B4E-4131-A631-DAD813F85520}"/>
              </a:ext>
            </a:extLst>
          </p:cNvPr>
          <p:cNvSpPr>
            <a:spLocks noChangeArrowheads="1"/>
          </p:cNvSpPr>
          <p:nvPr/>
        </p:nvSpPr>
        <p:spPr bwMode="auto">
          <a:xfrm>
            <a:off x="4433888" y="3154363"/>
            <a:ext cx="2762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l-SI" altLang="sl-SI" sz="1200">
                <a:solidFill>
                  <a:srgbClr val="0000FF"/>
                </a:solidFill>
                <a:latin typeface="Comic Sans MS" panose="030F0702030302020204" pitchFamily="66" charset="0"/>
                <a:ea typeface="Times New Roman" panose="02020603050405020304" pitchFamily="18" charset="0"/>
                <a:cs typeface="Arial" panose="020B0604020202020204" pitchFamily="34" charset="0"/>
              </a:rPr>
              <a:t>  </a:t>
            </a:r>
            <a:endParaRPr lang="sl-SI" altLang="sl-SI" sz="900">
              <a:ea typeface="Times New Roman" panose="02020603050405020304" pitchFamily="18" charset="0"/>
              <a:cs typeface="Arial" panose="020B0604020202020204" pitchFamily="34" charset="0"/>
            </a:endParaRPr>
          </a:p>
          <a:p>
            <a:pPr eaLnBrk="0" hangingPunct="0"/>
            <a:endParaRPr lang="sl-SI" altLang="sl-SI">
              <a:latin typeface="Arial" panose="020B0604020202020204" pitchFamily="34" charset="0"/>
              <a:ea typeface="Times New Roman" panose="02020603050405020304" pitchFamily="18" charset="0"/>
              <a:cs typeface="Arial" panose="020B0604020202020204" pitchFamily="34" charset="0"/>
            </a:endParaRPr>
          </a:p>
        </p:txBody>
      </p:sp>
      <p:sp>
        <p:nvSpPr>
          <p:cNvPr id="18444" name="Rectangle 12">
            <a:extLst>
              <a:ext uri="{FF2B5EF4-FFF2-40B4-BE49-F238E27FC236}">
                <a16:creationId xmlns:a16="http://schemas.microsoft.com/office/drawing/2014/main" id="{EC102D23-06BE-473D-8893-875CD09F29F9}"/>
              </a:ext>
            </a:extLst>
          </p:cNvPr>
          <p:cNvSpPr>
            <a:spLocks noChangeArrowheads="1"/>
          </p:cNvSpPr>
          <p:nvPr/>
        </p:nvSpPr>
        <p:spPr bwMode="auto">
          <a:xfrm>
            <a:off x="4295775" y="5684838"/>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sl-SI" altLang="sl-SI" sz="1200">
                <a:solidFill>
                  <a:srgbClr val="0000FF"/>
                </a:solidFill>
                <a:latin typeface="Comic Sans MS" panose="030F0702030302020204" pitchFamily="66" charset="0"/>
                <a:ea typeface="Times New Roman" panose="02020603050405020304" pitchFamily="18" charset="0"/>
                <a:cs typeface="Arial" panose="020B0604020202020204" pitchFamily="34" charset="0"/>
              </a:rPr>
              <a:t>        </a:t>
            </a:r>
            <a:endParaRPr lang="sl-SI" altLang="sl-SI">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mlin001m">
            <a:extLst>
              <a:ext uri="{FF2B5EF4-FFF2-40B4-BE49-F238E27FC236}">
                <a16:creationId xmlns:a16="http://schemas.microsoft.com/office/drawing/2014/main" id="{7DBF0C26-3C1C-41E8-A849-A025961AD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716338"/>
            <a:ext cx="1481138" cy="2874962"/>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kolo">
            <a:extLst>
              <a:ext uri="{FF2B5EF4-FFF2-40B4-BE49-F238E27FC236}">
                <a16:creationId xmlns:a16="http://schemas.microsoft.com/office/drawing/2014/main" id="{E3343870-8DC6-497E-865E-898D041EC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716338"/>
            <a:ext cx="2165350" cy="288448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kukorcnjak">
            <a:extLst>
              <a:ext uri="{FF2B5EF4-FFF2-40B4-BE49-F238E27FC236}">
                <a16:creationId xmlns:a16="http://schemas.microsoft.com/office/drawing/2014/main" id="{72021A23-C942-407F-B9E2-69A2B14401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7175" y="3716338"/>
            <a:ext cx="2155825" cy="2874962"/>
          </a:xfrm>
          <a:prstGeom prst="rect">
            <a:avLst/>
          </a:prstGeom>
          <a:noFill/>
          <a:extLst>
            <a:ext uri="{909E8E84-426E-40DD-AFC4-6F175D3DCCD1}">
              <a14:hiddenFill xmlns:a14="http://schemas.microsoft.com/office/drawing/2010/main">
                <a:solidFill>
                  <a:srgbClr val="FFFFFF"/>
                </a:solidFill>
              </a14:hiddenFill>
            </a:ext>
          </a:extLst>
        </p:spPr>
      </p:pic>
      <p:sp>
        <p:nvSpPr>
          <p:cNvPr id="19464" name="Rectangle 8">
            <a:extLst>
              <a:ext uri="{FF2B5EF4-FFF2-40B4-BE49-F238E27FC236}">
                <a16:creationId xmlns:a16="http://schemas.microsoft.com/office/drawing/2014/main" id="{99979E1B-E86C-46B1-A2DD-96FF3CCACF11}"/>
              </a:ext>
            </a:extLst>
          </p:cNvPr>
          <p:cNvSpPr>
            <a:spLocks noChangeArrowheads="1"/>
          </p:cNvSpPr>
          <p:nvPr/>
        </p:nvSpPr>
        <p:spPr bwMode="auto">
          <a:xfrm>
            <a:off x="0" y="-1736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19465" name="Rectangle 9">
            <a:extLst>
              <a:ext uri="{FF2B5EF4-FFF2-40B4-BE49-F238E27FC236}">
                <a16:creationId xmlns:a16="http://schemas.microsoft.com/office/drawing/2014/main" id="{99EA41A2-3E0C-4579-B3E5-3254E01510D3}"/>
              </a:ext>
            </a:extLst>
          </p:cNvPr>
          <p:cNvSpPr>
            <a:spLocks noChangeArrowheads="1"/>
          </p:cNvSpPr>
          <p:nvPr/>
        </p:nvSpPr>
        <p:spPr bwMode="auto">
          <a:xfrm>
            <a:off x="395288" y="5095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ltLang="sl-SI">
              <a:latin typeface="Arial" panose="020B0604020202020204" pitchFamily="34" charset="0"/>
            </a:endParaRPr>
          </a:p>
        </p:txBody>
      </p:sp>
      <p:sp>
        <p:nvSpPr>
          <p:cNvPr id="19466" name="Rectangle 10">
            <a:extLst>
              <a:ext uri="{FF2B5EF4-FFF2-40B4-BE49-F238E27FC236}">
                <a16:creationId xmlns:a16="http://schemas.microsoft.com/office/drawing/2014/main" id="{ECE81796-6328-4BA2-AF84-5E7F018D5B14}"/>
              </a:ext>
            </a:extLst>
          </p:cNvPr>
          <p:cNvSpPr>
            <a:spLocks noChangeArrowheads="1"/>
          </p:cNvSpPr>
          <p:nvPr/>
        </p:nvSpPr>
        <p:spPr bwMode="auto">
          <a:xfrm>
            <a:off x="4364038" y="3006725"/>
            <a:ext cx="414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sl-SI" altLang="sl-SI" sz="1200">
                <a:solidFill>
                  <a:srgbClr val="0000FF"/>
                </a:solidFill>
                <a:latin typeface="Comic Sans MS" panose="030F0702030302020204" pitchFamily="66" charset="0"/>
                <a:ea typeface="Times New Roman" panose="02020603050405020304" pitchFamily="18" charset="0"/>
                <a:cs typeface="Arial" panose="020B0604020202020204" pitchFamily="34" charset="0"/>
              </a:rPr>
              <a:t>     </a:t>
            </a:r>
            <a:endParaRPr lang="sl-SI" altLang="sl-SI">
              <a:latin typeface="Arial" panose="020B0604020202020204" pitchFamily="34" charset="0"/>
              <a:ea typeface="Times New Roman" panose="02020603050405020304" pitchFamily="18" charset="0"/>
              <a:cs typeface="Arial" panose="020B0604020202020204" pitchFamily="34" charset="0"/>
            </a:endParaRPr>
          </a:p>
        </p:txBody>
      </p:sp>
      <p:sp>
        <p:nvSpPr>
          <p:cNvPr id="19467" name="Rectangle 11">
            <a:extLst>
              <a:ext uri="{FF2B5EF4-FFF2-40B4-BE49-F238E27FC236}">
                <a16:creationId xmlns:a16="http://schemas.microsoft.com/office/drawing/2014/main" id="{5656707F-5302-4FA3-AAE4-845F96DA5809}"/>
              </a:ext>
            </a:extLst>
          </p:cNvPr>
          <p:cNvSpPr>
            <a:spLocks noChangeArrowheads="1"/>
          </p:cNvSpPr>
          <p:nvPr/>
        </p:nvSpPr>
        <p:spPr bwMode="auto">
          <a:xfrm>
            <a:off x="4364038" y="5805488"/>
            <a:ext cx="414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sl-SI" altLang="sl-SI" sz="1200">
                <a:solidFill>
                  <a:srgbClr val="0000FF"/>
                </a:solidFill>
                <a:latin typeface="Comic Sans MS" panose="030F0702030302020204" pitchFamily="66" charset="0"/>
                <a:ea typeface="Times New Roman" panose="02020603050405020304" pitchFamily="18" charset="0"/>
                <a:cs typeface="Arial" panose="020B0604020202020204" pitchFamily="34" charset="0"/>
              </a:rPr>
              <a:t>     </a:t>
            </a:r>
            <a:endParaRPr lang="sl-SI" altLang="sl-SI">
              <a:latin typeface="Arial" panose="020B0604020202020204" pitchFamily="34" charset="0"/>
              <a:ea typeface="Times New Roman" panose="02020603050405020304" pitchFamily="18" charset="0"/>
              <a:cs typeface="Arial" panose="020B0604020202020204" pitchFamily="34" charset="0"/>
            </a:endParaRPr>
          </a:p>
        </p:txBody>
      </p:sp>
      <p:sp>
        <p:nvSpPr>
          <p:cNvPr id="19476" name="Rectangle 20">
            <a:extLst>
              <a:ext uri="{FF2B5EF4-FFF2-40B4-BE49-F238E27FC236}">
                <a16:creationId xmlns:a16="http://schemas.microsoft.com/office/drawing/2014/main" id="{917E37CA-6C42-44EC-B336-B829C14A24E5}"/>
              </a:ext>
            </a:extLst>
          </p:cNvPr>
          <p:cNvSpPr>
            <a:spLocks noGrp="1" noChangeArrowheads="1"/>
          </p:cNvSpPr>
          <p:nvPr>
            <p:ph type="title"/>
          </p:nvPr>
        </p:nvSpPr>
        <p:spPr>
          <a:xfrm>
            <a:off x="468313" y="0"/>
            <a:ext cx="369887" cy="3716338"/>
          </a:xfrm>
          <a:noFill/>
          <a:ln/>
        </p:spPr>
        <p:txBody>
          <a:bodyPr/>
          <a:lstStyle/>
          <a:p>
            <a:r>
              <a:rPr lang="sl-SI" altLang="sl-SI" b="1">
                <a:solidFill>
                  <a:schemeClr val="bg2"/>
                </a:solidFill>
                <a:latin typeface="Comic Sans MS" panose="030F0702030302020204" pitchFamily="66" charset="0"/>
              </a:rPr>
              <a:t>Mlini</a:t>
            </a:r>
          </a:p>
        </p:txBody>
      </p:sp>
      <p:sp>
        <p:nvSpPr>
          <p:cNvPr id="19477" name="Rectangle 21">
            <a:extLst>
              <a:ext uri="{FF2B5EF4-FFF2-40B4-BE49-F238E27FC236}">
                <a16:creationId xmlns:a16="http://schemas.microsoft.com/office/drawing/2014/main" id="{D5C1E6DE-7673-405D-9BF8-F441A00D2C8A}"/>
              </a:ext>
            </a:extLst>
          </p:cNvPr>
          <p:cNvSpPr>
            <a:spLocks noChangeArrowheads="1"/>
          </p:cNvSpPr>
          <p:nvPr/>
        </p:nvSpPr>
        <p:spPr bwMode="auto">
          <a:xfrm>
            <a:off x="7451725" y="0"/>
            <a:ext cx="504825" cy="37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effectLst>
                  <a:outerShdw blurRad="38100" dist="38100" dir="2700000" algn="tl">
                    <a:srgbClr val="000000"/>
                  </a:outerShdw>
                </a:effectLst>
                <a:latin typeface="Tahoma" panose="020B0604030504040204" pitchFamily="34" charset="0"/>
              </a:defRPr>
            </a:lvl1pPr>
            <a:lvl2pPr>
              <a:defRPr sz="4400">
                <a:solidFill>
                  <a:schemeClr val="tx2"/>
                </a:solidFill>
                <a:effectLst>
                  <a:outerShdw blurRad="38100" dist="38100" dir="2700000" algn="tl">
                    <a:srgbClr val="000000"/>
                  </a:outerShdw>
                </a:effectLst>
                <a:latin typeface="Tahoma" panose="020B0604030504040204" pitchFamily="34" charset="0"/>
              </a:defRPr>
            </a:lvl2pPr>
            <a:lvl3pPr>
              <a:defRPr sz="4400">
                <a:solidFill>
                  <a:schemeClr val="tx2"/>
                </a:solidFill>
                <a:effectLst>
                  <a:outerShdw blurRad="38100" dist="38100" dir="2700000" algn="tl">
                    <a:srgbClr val="000000"/>
                  </a:outerShdw>
                </a:effectLst>
                <a:latin typeface="Tahoma" panose="020B0604030504040204" pitchFamily="34" charset="0"/>
              </a:defRPr>
            </a:lvl3pPr>
            <a:lvl4pPr>
              <a:defRPr sz="4400">
                <a:solidFill>
                  <a:schemeClr val="tx2"/>
                </a:solidFill>
                <a:effectLst>
                  <a:outerShdw blurRad="38100" dist="38100" dir="2700000" algn="tl">
                    <a:srgbClr val="000000"/>
                  </a:outerShdw>
                </a:effectLst>
                <a:latin typeface="Tahoma" panose="020B0604030504040204" pitchFamily="34" charset="0"/>
              </a:defRPr>
            </a:lvl4pPr>
            <a:lvl5pPr>
              <a:defRPr sz="4400">
                <a:solidFill>
                  <a:schemeClr val="tx2"/>
                </a:solidFill>
                <a:effectLst>
                  <a:outerShdw blurRad="38100" dist="38100" dir="2700000" algn="tl">
                    <a:srgbClr val="000000"/>
                  </a:outerShdw>
                </a:effectLst>
                <a:latin typeface="Tahoma" panose="020B0604030504040204" pitchFamily="34"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sl-SI" altLang="sl-SI" b="1">
                <a:solidFill>
                  <a:schemeClr val="bg2"/>
                </a:solidFill>
                <a:latin typeface="Comic Sans MS" panose="030F0702030302020204" pitchFamily="66" charset="0"/>
              </a:rPr>
              <a:t>+</a:t>
            </a:r>
          </a:p>
        </p:txBody>
      </p:sp>
      <p:pic>
        <p:nvPicPr>
          <p:cNvPr id="19478" name="Picture 22" descr="PICT0075">
            <a:extLst>
              <a:ext uri="{FF2B5EF4-FFF2-40B4-BE49-F238E27FC236}">
                <a16:creationId xmlns:a16="http://schemas.microsoft.com/office/drawing/2014/main" id="{010A578E-6DC2-42E2-96E8-A604674233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333375"/>
            <a:ext cx="4103687" cy="307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9477"/>
                                        </p:tgtEl>
                                        <p:attrNameLst>
                                          <p:attrName>style.visibility</p:attrName>
                                        </p:attrNameLst>
                                      </p:cBhvr>
                                      <p:to>
                                        <p:strVal val="visible"/>
                                      </p:to>
                                    </p:set>
                                    <p:anim calcmode="lin" valueType="num">
                                      <p:cBhvr additive="base">
                                        <p:cTn id="7" dur="500" fill="hold"/>
                                        <p:tgtEl>
                                          <p:spTgt spid="19477"/>
                                        </p:tgtEl>
                                        <p:attrNameLst>
                                          <p:attrName>ppt_x</p:attrName>
                                        </p:attrNameLst>
                                      </p:cBhvr>
                                      <p:tavLst>
                                        <p:tav tm="0">
                                          <p:val>
                                            <p:strVal val="1+#ppt_w/2"/>
                                          </p:val>
                                        </p:tav>
                                        <p:tav tm="100000">
                                          <p:val>
                                            <p:strVal val="#ppt_x"/>
                                          </p:val>
                                        </p:tav>
                                      </p:tavLst>
                                    </p:anim>
                                    <p:anim calcmode="lin" valueType="num">
                                      <p:cBhvr additive="base">
                                        <p:cTn id="8" dur="500" fill="hold"/>
                                        <p:tgtEl>
                                          <p:spTgt spid="194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a:extLst>
              <a:ext uri="{FF2B5EF4-FFF2-40B4-BE49-F238E27FC236}">
                <a16:creationId xmlns:a16="http://schemas.microsoft.com/office/drawing/2014/main" id="{8EB1F464-077D-48D3-9341-7BC14FD5EBD9}"/>
              </a:ext>
            </a:extLst>
          </p:cNvPr>
          <p:cNvSpPr>
            <a:spLocks noChangeArrowheads="1"/>
          </p:cNvSpPr>
          <p:nvPr/>
        </p:nvSpPr>
        <p:spPr bwMode="auto">
          <a:xfrm>
            <a:off x="0" y="549275"/>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sl-SI" altLang="sl-SI">
                <a:solidFill>
                  <a:schemeClr val="tx2"/>
                </a:solidFill>
                <a:latin typeface="Comic Sans MS" panose="030F0702030302020204" pitchFamily="66" charset="0"/>
              </a:rPr>
              <a:t>Zadnja leta privablja s svojimi energetskimi točkami </a:t>
            </a:r>
            <a:r>
              <a:rPr lang="sl-SI" altLang="sl-SI" b="1">
                <a:solidFill>
                  <a:schemeClr val="tx2"/>
                </a:solidFill>
                <a:latin typeface="Comic Sans MS" panose="030F0702030302020204" pitchFamily="66" charset="0"/>
              </a:rPr>
              <a:t>Bukovniško jezero, </a:t>
            </a:r>
            <a:r>
              <a:rPr lang="sl-SI" altLang="sl-SI">
                <a:solidFill>
                  <a:schemeClr val="tx2"/>
                </a:solidFill>
                <a:latin typeface="Comic Sans MS" panose="030F0702030302020204" pitchFamily="66" charset="0"/>
              </a:rPr>
              <a:t>pred parimi leti pa so množično romali na Goričko radovedneži, ki so si ogledali </a:t>
            </a:r>
            <a:r>
              <a:rPr lang="sl-SI" altLang="sl-SI" b="1">
                <a:solidFill>
                  <a:schemeClr val="tx2"/>
                </a:solidFill>
                <a:latin typeface="Comic Sans MS" panose="030F0702030302020204" pitchFamily="66" charset="0"/>
              </a:rPr>
              <a:t>popoln sončni</a:t>
            </a:r>
            <a:r>
              <a:rPr lang="sl-SI" altLang="sl-SI">
                <a:solidFill>
                  <a:schemeClr val="tx2"/>
                </a:solidFill>
                <a:latin typeface="Comic Sans MS" panose="030F0702030302020204" pitchFamily="66" charset="0"/>
              </a:rPr>
              <a:t> </a:t>
            </a:r>
            <a:r>
              <a:rPr lang="sl-SI" altLang="sl-SI" b="1">
                <a:solidFill>
                  <a:schemeClr val="tx2"/>
                </a:solidFill>
                <a:latin typeface="Comic Sans MS" panose="030F0702030302020204" pitchFamily="66" charset="0"/>
              </a:rPr>
              <a:t>mrk.</a:t>
            </a:r>
          </a:p>
        </p:txBody>
      </p:sp>
      <p:pic>
        <p:nvPicPr>
          <p:cNvPr id="20486" name="Picture 6" descr="jezero_1">
            <a:extLst>
              <a:ext uri="{FF2B5EF4-FFF2-40B4-BE49-F238E27FC236}">
                <a16:creationId xmlns:a16="http://schemas.microsoft.com/office/drawing/2014/main" id="{F8152762-6011-443E-A8A4-009CAEA53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66900"/>
            <a:ext cx="4032250" cy="2722563"/>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mrk1999_5">
            <a:extLst>
              <a:ext uri="{FF2B5EF4-FFF2-40B4-BE49-F238E27FC236}">
                <a16:creationId xmlns:a16="http://schemas.microsoft.com/office/drawing/2014/main" id="{3219ADB7-EA8A-4491-8266-0C36D540C93A}"/>
              </a:ext>
            </a:extLst>
          </p:cNvPr>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4787900" y="1844675"/>
            <a:ext cx="4033838" cy="2792413"/>
          </a:xfrm>
          <a:prstGeom prst="rect">
            <a:avLst/>
          </a:prstGeom>
          <a:noFill/>
          <a:extLst>
            <a:ext uri="{909E8E84-426E-40DD-AFC4-6F175D3DCCD1}">
              <a14:hiddenFill xmlns:a14="http://schemas.microsoft.com/office/drawing/2010/main">
                <a:solidFill>
                  <a:srgbClr val="FFFFFF"/>
                </a:solidFill>
              </a14:hiddenFill>
            </a:ext>
          </a:extLst>
        </p:spPr>
      </p:pic>
      <p:sp>
        <p:nvSpPr>
          <p:cNvPr id="20487" name="Rectangle 7">
            <a:extLst>
              <a:ext uri="{FF2B5EF4-FFF2-40B4-BE49-F238E27FC236}">
                <a16:creationId xmlns:a16="http://schemas.microsoft.com/office/drawing/2014/main" id="{8E8342A6-48AF-4837-A6D6-F6DF35B48B3F}"/>
              </a:ext>
            </a:extLst>
          </p:cNvPr>
          <p:cNvSpPr>
            <a:spLocks noChangeArrowheads="1"/>
          </p:cNvSpPr>
          <p:nvPr/>
        </p:nvSpPr>
        <p:spPr bwMode="auto">
          <a:xfrm>
            <a:off x="0" y="149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20488" name="Rectangle 8">
            <a:extLst>
              <a:ext uri="{FF2B5EF4-FFF2-40B4-BE49-F238E27FC236}">
                <a16:creationId xmlns:a16="http://schemas.microsoft.com/office/drawing/2014/main" id="{6346C9E5-AA6B-45D5-A19D-D18D40F45CFB}"/>
              </a:ext>
            </a:extLst>
          </p:cNvPr>
          <p:cNvSpPr>
            <a:spLocks noChangeArrowheads="1"/>
          </p:cNvSpPr>
          <p:nvPr/>
        </p:nvSpPr>
        <p:spPr bwMode="auto">
          <a:xfrm>
            <a:off x="4413250" y="3292475"/>
            <a:ext cx="317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sl-SI" altLang="sl-SI" sz="1200" b="1">
                <a:solidFill>
                  <a:srgbClr val="0000FF"/>
                </a:solidFill>
                <a:latin typeface="Comic Sans MS" panose="030F0702030302020204" pitchFamily="66" charset="0"/>
                <a:ea typeface="Times New Roman" panose="02020603050405020304" pitchFamily="18" charset="0"/>
                <a:cs typeface="Arial" panose="020B0604020202020204" pitchFamily="34" charset="0"/>
              </a:rPr>
              <a:t>  </a:t>
            </a:r>
            <a:endParaRPr lang="sl-SI" altLang="sl-SI">
              <a:latin typeface="Arial" panose="020B0604020202020204" pitchFamily="34" charset="0"/>
              <a:ea typeface="Times New Roman" panose="02020603050405020304" pitchFamily="18" charset="0"/>
              <a:cs typeface="Arial" panose="020B0604020202020204" pitchFamily="34" charset="0"/>
            </a:endParaRPr>
          </a:p>
        </p:txBody>
      </p:sp>
      <p:sp>
        <p:nvSpPr>
          <p:cNvPr id="20489" name="Rectangle 9">
            <a:extLst>
              <a:ext uri="{FF2B5EF4-FFF2-40B4-BE49-F238E27FC236}">
                <a16:creationId xmlns:a16="http://schemas.microsoft.com/office/drawing/2014/main" id="{ED906344-807C-47F1-AF4C-2E4404BDE1DA}"/>
              </a:ext>
            </a:extLst>
          </p:cNvPr>
          <p:cNvSpPr>
            <a:spLocks noChangeArrowheads="1"/>
          </p:cNvSpPr>
          <p:nvPr/>
        </p:nvSpPr>
        <p:spPr bwMode="auto">
          <a:xfrm>
            <a:off x="0" y="5229225"/>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sl-SI" altLang="sl-SI">
                <a:solidFill>
                  <a:schemeClr val="tx2"/>
                </a:solidFill>
                <a:latin typeface="Comic Sans MS" panose="030F0702030302020204" pitchFamily="66" charset="0"/>
              </a:rPr>
              <a:t>Prekmurci so marljiv narod, skozi stoletja povezan z zemljo. Domačije  tudi če so stare, krasi mnogo cvetja, vaške in občinske skupnosti prirejajo tekmovanja za najlepše urejene domačije.</a:t>
            </a:r>
            <a:r>
              <a:rPr lang="sl-SI" altLang="sl-SI">
                <a:solidFill>
                  <a:schemeClr val="tx2"/>
                </a:solidFill>
                <a:effectLst>
                  <a:outerShdw blurRad="38100" dist="38100" dir="2700000" algn="tl">
                    <a:srgbClr val="000000"/>
                  </a:outerShdw>
                </a:effectLst>
                <a:latin typeface="Comic Sans MS" panose="030F0702030302020204" pitchFamily="66" charset="0"/>
              </a:rPr>
              <a:t> </a:t>
            </a:r>
          </a:p>
        </p:txBody>
      </p:sp>
    </p:spTree>
  </p:cSld>
  <p:clrMapOvr>
    <a:masterClrMapping/>
  </p:clrMapOvr>
  <p:transition spd="slow">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untitled">
            <a:extLst>
              <a:ext uri="{FF2B5EF4-FFF2-40B4-BE49-F238E27FC236}">
                <a16:creationId xmlns:a16="http://schemas.microsoft.com/office/drawing/2014/main" id="{EB3E1620-CC5B-4105-B6E1-7132DB89E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25538"/>
            <a:ext cx="4143375" cy="4897437"/>
          </a:xfrm>
          <a:prstGeom prst="rect">
            <a:avLst/>
          </a:prstGeom>
          <a:noFill/>
          <a:extLst>
            <a:ext uri="{909E8E84-426E-40DD-AFC4-6F175D3DCCD1}">
              <a14:hiddenFill xmlns:a14="http://schemas.microsoft.com/office/drawing/2010/main">
                <a:solidFill>
                  <a:srgbClr val="FFFFFF"/>
                </a:solidFill>
              </a14:hiddenFill>
            </a:ext>
          </a:extLst>
        </p:spPr>
      </p:pic>
      <p:sp>
        <p:nvSpPr>
          <p:cNvPr id="38916" name="Rectangle 4">
            <a:extLst>
              <a:ext uri="{FF2B5EF4-FFF2-40B4-BE49-F238E27FC236}">
                <a16:creationId xmlns:a16="http://schemas.microsoft.com/office/drawing/2014/main" id="{5D78B01F-6E88-43D0-A930-5F0AA3D14798}"/>
              </a:ext>
            </a:extLst>
          </p:cNvPr>
          <p:cNvSpPr>
            <a:spLocks noChangeArrowheads="1"/>
          </p:cNvSpPr>
          <p:nvPr/>
        </p:nvSpPr>
        <p:spPr bwMode="auto">
          <a:xfrm>
            <a:off x="3419475" y="495300"/>
            <a:ext cx="16811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sl-SI" altLang="sl-SI" sz="3200" b="1">
                <a:solidFill>
                  <a:schemeClr val="bg2"/>
                </a:solidFill>
                <a:effectLst>
                  <a:outerShdw blurRad="38100" dist="38100" dir="2700000" algn="tl">
                    <a:srgbClr val="000000"/>
                  </a:outerShdw>
                </a:effectLst>
                <a:latin typeface="Comic Sans MS" panose="030F0702030302020204" pitchFamily="66" charset="0"/>
              </a:rPr>
              <a:t>HRANA</a:t>
            </a:r>
          </a:p>
        </p:txBody>
      </p:sp>
      <p:sp>
        <p:nvSpPr>
          <p:cNvPr id="38917" name="Rectangle 5">
            <a:extLst>
              <a:ext uri="{FF2B5EF4-FFF2-40B4-BE49-F238E27FC236}">
                <a16:creationId xmlns:a16="http://schemas.microsoft.com/office/drawing/2014/main" id="{81DF3DA7-5638-4E3C-A0D5-9632BCE61400}"/>
              </a:ext>
            </a:extLst>
          </p:cNvPr>
          <p:cNvSpPr>
            <a:spLocks noChangeArrowheads="1"/>
          </p:cNvSpPr>
          <p:nvPr/>
        </p:nvSpPr>
        <p:spPr bwMode="auto">
          <a:xfrm>
            <a:off x="0" y="1844675"/>
            <a:ext cx="91440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sl-SI" altLang="sl-SI">
                <a:latin typeface="Comic Sans MS" panose="030F0702030302020204" pitchFamily="66" charset="0"/>
              </a:rPr>
              <a:t>Kdor je bil kdajkoli na tradicionalnem gostüvanju, kolinah, martinovanju ali osebnih  praznovanjih, ve, da je prehrana s stoletnimi madžarskimi vplivi ena najpestrejših v Sloveniji in tudi čez mejo: </a:t>
            </a:r>
          </a:p>
          <a:p>
            <a:pPr algn="ctr"/>
            <a:r>
              <a:rPr lang="sl-SI" altLang="sl-SI" b="1">
                <a:latin typeface="Comic Sans MS" panose="030F0702030302020204" pitchFamily="66" charset="0"/>
              </a:rPr>
              <a:t>- koline z bujto repo, prosenimi in ajdovimi  krvavicami </a:t>
            </a:r>
            <a:r>
              <a:rPr lang="sl-SI" altLang="sl-SI">
                <a:latin typeface="Comic Sans MS" panose="030F0702030302020204" pitchFamily="66" charset="0"/>
              </a:rPr>
              <a:t>( brez krvi ), </a:t>
            </a:r>
          </a:p>
          <a:p>
            <a:pPr algn="ctr"/>
            <a:r>
              <a:rPr lang="sl-SI" altLang="sl-SI">
                <a:latin typeface="Comic Sans MS" panose="030F0702030302020204" pitchFamily="66" charset="0"/>
              </a:rPr>
              <a:t>- domači narezki z</a:t>
            </a:r>
            <a:r>
              <a:rPr lang="sl-SI" altLang="sl-SI" b="1">
                <a:latin typeface="Comic Sans MS" panose="030F0702030302020204" pitchFamily="66" charset="0"/>
              </a:rPr>
              <a:t> mesom iz tünke, zabilom </a:t>
            </a:r>
            <a:r>
              <a:rPr lang="sl-SI" altLang="sl-SI">
                <a:latin typeface="Comic Sans MS" panose="030F0702030302020204" pitchFamily="66" charset="0"/>
              </a:rPr>
              <a:t>(zaseka)</a:t>
            </a:r>
            <a:r>
              <a:rPr lang="sl-SI" altLang="sl-SI" b="1">
                <a:latin typeface="Comic Sans MS" panose="030F0702030302020204" pitchFamily="66" charset="0"/>
              </a:rPr>
              <a:t> in ocvirki,</a:t>
            </a:r>
            <a:endParaRPr lang="sl-SI" altLang="sl-SI">
              <a:latin typeface="Comic Sans MS" panose="030F0702030302020204" pitchFamily="66" charset="0"/>
            </a:endParaRPr>
          </a:p>
          <a:p>
            <a:pPr algn="ctr"/>
            <a:r>
              <a:rPr lang="sl-SI" altLang="sl-SI" b="1">
                <a:latin typeface="Comic Sans MS" panose="030F0702030302020204" pitchFamily="66" charset="0"/>
              </a:rPr>
              <a:t>-</a:t>
            </a:r>
            <a:r>
              <a:rPr lang="sl-SI" altLang="sl-SI">
                <a:latin typeface="Comic Sans MS" panose="030F0702030302020204" pitchFamily="66" charset="0"/>
              </a:rPr>
              <a:t> jedi z nepogrešljivo mleto rdečo papriko kot je </a:t>
            </a:r>
            <a:r>
              <a:rPr lang="sl-SI" altLang="sl-SI" b="1">
                <a:latin typeface="Comic Sans MS" panose="030F0702030302020204" pitchFamily="66" charset="0"/>
              </a:rPr>
              <a:t>piščančji paprikaš, bograč </a:t>
            </a:r>
            <a:r>
              <a:rPr lang="sl-SI" altLang="sl-SI">
                <a:latin typeface="Comic Sans MS" panose="030F0702030302020204" pitchFamily="66" charset="0"/>
              </a:rPr>
              <a:t>z divjačino...</a:t>
            </a:r>
          </a:p>
          <a:p>
            <a:pPr algn="ctr"/>
            <a:r>
              <a:rPr lang="sl-SI" altLang="sl-SI" b="1">
                <a:latin typeface="Comic Sans MS" panose="030F0702030302020204" pitchFamily="66" charset="0"/>
              </a:rPr>
              <a:t>- </a:t>
            </a:r>
            <a:r>
              <a:rPr lang="sl-SI" altLang="sl-SI">
                <a:latin typeface="Comic Sans MS" panose="030F0702030302020204" pitchFamily="66" charset="0"/>
              </a:rPr>
              <a:t>mesne</a:t>
            </a:r>
            <a:r>
              <a:rPr lang="sl-SI" altLang="sl-SI" b="1">
                <a:latin typeface="Comic Sans MS" panose="030F0702030302020204" pitchFamily="66" charset="0"/>
              </a:rPr>
              <a:t> juhe z </a:t>
            </a:r>
            <a:r>
              <a:rPr lang="sl-SI" altLang="sl-SI">
                <a:latin typeface="Comic Sans MS" panose="030F0702030302020204" pitchFamily="66" charset="0"/>
              </a:rPr>
              <a:t>domačimi testeninami in </a:t>
            </a:r>
            <a:r>
              <a:rPr lang="sl-SI" altLang="sl-SI" b="1">
                <a:latin typeface="Comic Sans MS" panose="030F0702030302020204" pitchFamily="66" charset="0"/>
              </a:rPr>
              <a:t>jetrnimi knedli, ajdova in gobova</a:t>
            </a:r>
            <a:r>
              <a:rPr lang="sl-SI" altLang="sl-SI">
                <a:latin typeface="Comic Sans MS" panose="030F0702030302020204" pitchFamily="66" charset="0"/>
              </a:rPr>
              <a:t> </a:t>
            </a:r>
            <a:r>
              <a:rPr lang="sl-SI" altLang="sl-SI" b="1">
                <a:latin typeface="Comic Sans MS" panose="030F0702030302020204" pitchFamily="66" charset="0"/>
              </a:rPr>
              <a:t>smetanova juha,</a:t>
            </a:r>
            <a:endParaRPr lang="sl-SI" altLang="sl-SI">
              <a:latin typeface="Comic Sans MS" panose="030F0702030302020204" pitchFamily="66" charset="0"/>
            </a:endParaRPr>
          </a:p>
          <a:p>
            <a:pPr algn="ctr"/>
            <a:r>
              <a:rPr lang="sl-SI" altLang="sl-SI">
                <a:latin typeface="Comic Sans MS" panose="030F0702030302020204" pitchFamily="66" charset="0"/>
              </a:rPr>
              <a:t>- brezmesne jedi kot so </a:t>
            </a:r>
            <a:r>
              <a:rPr lang="sl-SI" altLang="sl-SI" b="1">
                <a:latin typeface="Comic Sans MS" panose="030F0702030302020204" pitchFamily="66" charset="0"/>
              </a:rPr>
              <a:t>dödoli </a:t>
            </a:r>
            <a:r>
              <a:rPr lang="sl-SI" altLang="sl-SI">
                <a:latin typeface="Comic Sans MS" panose="030F0702030302020204" pitchFamily="66" charset="0"/>
              </a:rPr>
              <a:t>( krompirjevi žganci ) in </a:t>
            </a:r>
            <a:r>
              <a:rPr lang="sl-SI" altLang="sl-SI" b="1">
                <a:latin typeface="Comic Sans MS" panose="030F0702030302020204" pitchFamily="66" charset="0"/>
              </a:rPr>
              <a:t>trganci </a:t>
            </a:r>
            <a:r>
              <a:rPr lang="sl-SI" altLang="sl-SI">
                <a:latin typeface="Comic Sans MS" panose="030F0702030302020204" pitchFamily="66" charset="0"/>
              </a:rPr>
              <a:t>s smetanovim prelivom, </a:t>
            </a:r>
            <a:r>
              <a:rPr lang="sl-SI" altLang="sl-SI" b="1">
                <a:latin typeface="Comic Sans MS" panose="030F0702030302020204" pitchFamily="66" charset="0"/>
              </a:rPr>
              <a:t>ajdova  kaša, mlečna  prosena kaša</a:t>
            </a:r>
            <a:r>
              <a:rPr lang="sl-SI" altLang="sl-SI">
                <a:latin typeface="Comic Sans MS" panose="030F0702030302020204" pitchFamily="66" charset="0"/>
              </a:rPr>
              <a:t>.</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0-#ppt_w/2"/>
                                          </p:val>
                                        </p:tav>
                                        <p:tav tm="100000">
                                          <p:val>
                                            <p:strVal val="#ppt_x"/>
                                          </p:val>
                                        </p:tav>
                                      </p:tavLst>
                                    </p:anim>
                                    <p:anim calcmode="lin" valueType="num">
                                      <p:cBhvr additive="base">
                                        <p:cTn id="8"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posolanke">
            <a:extLst>
              <a:ext uri="{FF2B5EF4-FFF2-40B4-BE49-F238E27FC236}">
                <a16:creationId xmlns:a16="http://schemas.microsoft.com/office/drawing/2014/main" id="{CA9BEBC9-53FC-47DB-A514-71E16595F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52738"/>
            <a:ext cx="3846513" cy="2586037"/>
          </a:xfrm>
          <a:prstGeom prst="rect">
            <a:avLst/>
          </a:prstGeom>
          <a:noFill/>
          <a:extLst>
            <a:ext uri="{909E8E84-426E-40DD-AFC4-6F175D3DCCD1}">
              <a14:hiddenFill xmlns:a14="http://schemas.microsoft.com/office/drawing/2010/main">
                <a:solidFill>
                  <a:srgbClr val="FFFFFF"/>
                </a:solidFill>
              </a14:hiddenFill>
            </a:ext>
          </a:extLst>
        </p:spPr>
      </p:pic>
      <p:sp>
        <p:nvSpPr>
          <p:cNvPr id="39940" name="Rectangle 4">
            <a:extLst>
              <a:ext uri="{FF2B5EF4-FFF2-40B4-BE49-F238E27FC236}">
                <a16:creationId xmlns:a16="http://schemas.microsoft.com/office/drawing/2014/main" id="{DDE9F817-643F-4E32-97A5-A4335140F3C6}"/>
              </a:ext>
            </a:extLst>
          </p:cNvPr>
          <p:cNvSpPr>
            <a:spLocks noChangeArrowheads="1"/>
          </p:cNvSpPr>
          <p:nvPr/>
        </p:nvSpPr>
        <p:spPr bwMode="auto">
          <a:xfrm>
            <a:off x="0" y="333375"/>
            <a:ext cx="9144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lgn="ctr"/>
            <a:r>
              <a:rPr lang="sl-SI" altLang="sl-SI">
                <a:latin typeface="Comic Sans MS" panose="030F0702030302020204" pitchFamily="66" charset="0"/>
              </a:rPr>
              <a:t>Da o </a:t>
            </a:r>
            <a:r>
              <a:rPr lang="sl-SI" altLang="sl-SI" b="1">
                <a:latin typeface="Comic Sans MS" panose="030F0702030302020204" pitchFamily="66" charset="0"/>
              </a:rPr>
              <a:t>SLADICAH</a:t>
            </a:r>
            <a:r>
              <a:rPr lang="sl-SI" altLang="sl-SI">
                <a:latin typeface="Comic Sans MS" panose="030F0702030302020204" pitchFamily="66" charset="0"/>
              </a:rPr>
              <a:t> sploh ne govorimo:</a:t>
            </a:r>
          </a:p>
          <a:p>
            <a:pPr algn="ctr"/>
            <a:r>
              <a:rPr lang="sl-SI" altLang="sl-SI">
                <a:latin typeface="Comic Sans MS" panose="030F0702030302020204" pitchFamily="66" charset="0"/>
              </a:rPr>
              <a:t>- je ni bogatejše kot</a:t>
            </a:r>
            <a:r>
              <a:rPr lang="sl-SI" altLang="sl-SI" b="1">
                <a:latin typeface="Comic Sans MS" panose="030F0702030302020204" pitchFamily="66" charset="0"/>
              </a:rPr>
              <a:t> prekmurska gibanica,               </a:t>
            </a:r>
            <a:endParaRPr lang="sl-SI" altLang="sl-SI">
              <a:latin typeface="Comic Sans MS" panose="030F0702030302020204" pitchFamily="66" charset="0"/>
            </a:endParaRPr>
          </a:p>
          <a:p>
            <a:pPr algn="ctr"/>
            <a:r>
              <a:rPr lang="sl-SI" altLang="sl-SI" b="1">
                <a:latin typeface="Comic Sans MS" panose="030F0702030302020204" pitchFamily="66" charset="0"/>
              </a:rPr>
              <a:t>- krapci </a:t>
            </a:r>
            <a:r>
              <a:rPr lang="sl-SI" altLang="sl-SI">
                <a:latin typeface="Comic Sans MS" panose="030F0702030302020204" pitchFamily="66" charset="0"/>
              </a:rPr>
              <a:t> s proseno kašo in skuto,</a:t>
            </a:r>
          </a:p>
          <a:p>
            <a:pPr algn="ctr"/>
            <a:r>
              <a:rPr lang="sl-SI" altLang="sl-SI" b="1">
                <a:latin typeface="Comic Sans MS" panose="030F0702030302020204" pitchFamily="66" charset="0"/>
              </a:rPr>
              <a:t>- posolonke,</a:t>
            </a:r>
            <a:endParaRPr lang="sl-SI" altLang="sl-SI">
              <a:latin typeface="Comic Sans MS" panose="030F0702030302020204" pitchFamily="66" charset="0"/>
            </a:endParaRPr>
          </a:p>
          <a:p>
            <a:pPr algn="ctr"/>
            <a:r>
              <a:rPr lang="sl-SI" altLang="sl-SI" b="1">
                <a:latin typeface="Comic Sans MS" panose="030F0702030302020204" pitchFamily="66" charset="0"/>
              </a:rPr>
              <a:t>- retaši </a:t>
            </a:r>
            <a:r>
              <a:rPr lang="sl-SI" altLang="sl-SI">
                <a:latin typeface="Comic Sans MS" panose="030F0702030302020204" pitchFamily="66" charset="0"/>
              </a:rPr>
              <a:t>( zavitki ) z različnimi nadevi, tudi z zeljem,</a:t>
            </a:r>
          </a:p>
          <a:p>
            <a:pPr algn="ctr"/>
            <a:r>
              <a:rPr lang="sl-SI" altLang="sl-SI" b="1">
                <a:latin typeface="Comic Sans MS" panose="030F0702030302020204" pitchFamily="66" charset="0"/>
              </a:rPr>
              <a:t>- makova potica,</a:t>
            </a:r>
            <a:endParaRPr lang="sl-SI" altLang="sl-SI">
              <a:latin typeface="Comic Sans MS" panose="030F0702030302020204" pitchFamily="66" charset="0"/>
            </a:endParaRPr>
          </a:p>
          <a:p>
            <a:pPr algn="ctr"/>
            <a:r>
              <a:rPr lang="sl-SI" altLang="sl-SI" b="1">
                <a:latin typeface="Comic Sans MS" panose="030F0702030302020204" pitchFamily="66" charset="0"/>
              </a:rPr>
              <a:t>- koruzne pogače,</a:t>
            </a:r>
            <a:endParaRPr lang="sl-SI" altLang="sl-SI">
              <a:latin typeface="Comic Sans MS" panose="030F0702030302020204" pitchFamily="66" charset="0"/>
            </a:endParaRPr>
          </a:p>
          <a:p>
            <a:pPr algn="ctr"/>
            <a:r>
              <a:rPr lang="sl-SI" altLang="sl-SI" b="1">
                <a:latin typeface="Comic Sans MS" panose="030F0702030302020204" pitchFamily="66" charset="0"/>
              </a:rPr>
              <a:t>- koruzne in ajdove zlevanke,</a:t>
            </a:r>
            <a:endParaRPr lang="sl-SI" altLang="sl-SI">
              <a:latin typeface="Comic Sans MS" panose="030F0702030302020204" pitchFamily="66" charset="0"/>
            </a:endParaRPr>
          </a:p>
          <a:p>
            <a:pPr algn="ctr"/>
            <a:r>
              <a:rPr lang="sl-SI" altLang="sl-SI" b="1">
                <a:latin typeface="Comic Sans MS" panose="030F0702030302020204" pitchFamily="66" charset="0"/>
              </a:rPr>
              <a:t>- ocvirkove fankice,</a:t>
            </a:r>
            <a:endParaRPr lang="sl-SI" altLang="sl-SI">
              <a:latin typeface="Comic Sans MS" panose="030F0702030302020204" pitchFamily="66" charset="0"/>
            </a:endParaRPr>
          </a:p>
          <a:p>
            <a:pPr algn="ctr"/>
            <a:r>
              <a:rPr lang="sl-SI" altLang="sl-SI" b="1">
                <a:latin typeface="Comic Sans MS" panose="030F0702030302020204" pitchFamily="66" charset="0"/>
              </a:rPr>
              <a:t>- pereci </a:t>
            </a:r>
            <a:r>
              <a:rPr lang="sl-SI" altLang="sl-SI">
                <a:latin typeface="Comic Sans MS" panose="030F0702030302020204" pitchFamily="66" charset="0"/>
              </a:rPr>
              <a:t>(preste)</a:t>
            </a:r>
            <a:r>
              <a:rPr lang="sl-SI" altLang="sl-SI" b="1">
                <a:latin typeface="Comic Sans MS" panose="030F0702030302020204" pitchFamily="66" charset="0"/>
              </a:rPr>
              <a:t>...</a:t>
            </a:r>
          </a:p>
        </p:txBody>
      </p:sp>
      <p:pic>
        <p:nvPicPr>
          <p:cNvPr id="39942" name="Picture 6" descr="untitled">
            <a:extLst>
              <a:ext uri="{FF2B5EF4-FFF2-40B4-BE49-F238E27FC236}">
                <a16:creationId xmlns:a16="http://schemas.microsoft.com/office/drawing/2014/main" id="{C8E77F8C-1517-4657-B664-9FF67439A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492375"/>
            <a:ext cx="2436812" cy="2879725"/>
          </a:xfrm>
          <a:prstGeom prst="rect">
            <a:avLst/>
          </a:prstGeom>
          <a:noFill/>
          <a:extLst>
            <a:ext uri="{909E8E84-426E-40DD-AFC4-6F175D3DCCD1}">
              <a14:hiddenFill xmlns:a14="http://schemas.microsoft.com/office/drawing/2010/main">
                <a:solidFill>
                  <a:srgbClr val="FFFFFF"/>
                </a:solidFill>
              </a14:hiddenFill>
            </a:ext>
          </a:extLst>
        </p:spPr>
      </p:pic>
      <p:sp>
        <p:nvSpPr>
          <p:cNvPr id="39943" name="Rectangle 7">
            <a:extLst>
              <a:ext uri="{FF2B5EF4-FFF2-40B4-BE49-F238E27FC236}">
                <a16:creationId xmlns:a16="http://schemas.microsoft.com/office/drawing/2014/main" id="{31A79BCF-F19B-4C77-873A-519E7B4081D1}"/>
              </a:ext>
            </a:extLst>
          </p:cNvPr>
          <p:cNvSpPr>
            <a:spLocks noChangeArrowheads="1"/>
          </p:cNvSpPr>
          <p:nvPr/>
        </p:nvSpPr>
        <p:spPr bwMode="auto">
          <a:xfrm>
            <a:off x="0" y="149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39944" name="Rectangle 8">
            <a:extLst>
              <a:ext uri="{FF2B5EF4-FFF2-40B4-BE49-F238E27FC236}">
                <a16:creationId xmlns:a16="http://schemas.microsoft.com/office/drawing/2014/main" id="{2645AED2-5A4F-4990-B05E-24004A3C5161}"/>
              </a:ext>
            </a:extLst>
          </p:cNvPr>
          <p:cNvSpPr>
            <a:spLocks noChangeArrowheads="1"/>
          </p:cNvSpPr>
          <p:nvPr/>
        </p:nvSpPr>
        <p:spPr bwMode="auto">
          <a:xfrm>
            <a:off x="4351338" y="3292475"/>
            <a:ext cx="441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sl-SI" altLang="sl-SI" sz="1200" b="1">
                <a:solidFill>
                  <a:srgbClr val="0000FF"/>
                </a:solidFill>
                <a:latin typeface="Arial" panose="020B0604020202020204" pitchFamily="34" charset="0"/>
                <a:ea typeface="Times New Roman" panose="02020603050405020304" pitchFamily="18" charset="0"/>
                <a:cs typeface="Arial" panose="020B0604020202020204" pitchFamily="34" charset="0"/>
              </a:rPr>
              <a:t>      </a:t>
            </a:r>
            <a:endParaRPr lang="sl-SI" altLang="sl-SI">
              <a:latin typeface="Arial" panose="020B0604020202020204" pitchFamily="34" charset="0"/>
              <a:ea typeface="Times New Roman" panose="02020603050405020304" pitchFamily="18" charset="0"/>
              <a:cs typeface="Arial" panose="020B0604020202020204" pitchFamily="34" charset="0"/>
            </a:endParaRPr>
          </a:p>
        </p:txBody>
      </p:sp>
      <p:sp>
        <p:nvSpPr>
          <p:cNvPr id="39945" name="Rectangle 9">
            <a:extLst>
              <a:ext uri="{FF2B5EF4-FFF2-40B4-BE49-F238E27FC236}">
                <a16:creationId xmlns:a16="http://schemas.microsoft.com/office/drawing/2014/main" id="{3E84421D-A69E-4202-B216-FDDC7751EF9B}"/>
              </a:ext>
            </a:extLst>
          </p:cNvPr>
          <p:cNvSpPr>
            <a:spLocks noChangeArrowheads="1"/>
          </p:cNvSpPr>
          <p:nvPr/>
        </p:nvSpPr>
        <p:spPr bwMode="auto">
          <a:xfrm>
            <a:off x="0" y="5516563"/>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sl-SI" altLang="sl-SI">
                <a:latin typeface="Comic Sans MS" panose="030F0702030302020204" pitchFamily="66" charset="0"/>
              </a:rPr>
              <a:t>Prekmurske gospodinje so še posebej znane po različnem  bogatem pecivu in ni ga praznovanja, da mize ne bi bile polne tudi vseh teh dobrot.</a:t>
            </a:r>
          </a:p>
        </p:txBody>
      </p:sp>
      <p:sp>
        <p:nvSpPr>
          <p:cNvPr id="39946" name="Rectangle 10">
            <a:extLst>
              <a:ext uri="{FF2B5EF4-FFF2-40B4-BE49-F238E27FC236}">
                <a16:creationId xmlns:a16="http://schemas.microsoft.com/office/drawing/2014/main" id="{DFB9E747-D46F-4B58-B742-BD6385261915}"/>
              </a:ext>
            </a:extLst>
          </p:cNvPr>
          <p:cNvSpPr>
            <a:spLocks noChangeArrowheads="1"/>
          </p:cNvSpPr>
          <p:nvPr/>
        </p:nvSpPr>
        <p:spPr bwMode="auto">
          <a:xfrm>
            <a:off x="0" y="6308725"/>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sl-SI" altLang="sl-SI" b="1">
                <a:latin typeface="Comic Sans MS" panose="030F0702030302020204" pitchFamily="66" charset="0"/>
              </a:rPr>
              <a:t>KMALU NASVIDENJE V PREKMURJU !!!</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9946"/>
                                        </p:tgtEl>
                                        <p:attrNameLst>
                                          <p:attrName>style.visibility</p:attrName>
                                        </p:attrNameLst>
                                      </p:cBhvr>
                                      <p:to>
                                        <p:strVal val="visible"/>
                                      </p:to>
                                    </p:set>
                                    <p:animEffect transition="in" filter="diamond(in)">
                                      <p:cBhvr>
                                        <p:cTn id="7" dur="2000"/>
                                        <p:tgtEl>
                                          <p:spTgt spid="3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ZEMLJEVID">
            <a:extLst>
              <a:ext uri="{FF2B5EF4-FFF2-40B4-BE49-F238E27FC236}">
                <a16:creationId xmlns:a16="http://schemas.microsoft.com/office/drawing/2014/main" id="{081C96B9-756F-4A1F-ADC7-390378924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96975"/>
            <a:ext cx="24765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obcine">
            <a:extLst>
              <a:ext uri="{FF2B5EF4-FFF2-40B4-BE49-F238E27FC236}">
                <a16:creationId xmlns:a16="http://schemas.microsoft.com/office/drawing/2014/main" id="{627F653A-1428-417F-9243-2CDD1872E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196975"/>
            <a:ext cx="27908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7">
            <a:extLst>
              <a:ext uri="{FF2B5EF4-FFF2-40B4-BE49-F238E27FC236}">
                <a16:creationId xmlns:a16="http://schemas.microsoft.com/office/drawing/2014/main" id="{F9AE0DC4-ADE4-4CD0-88B1-3A5E398CCC4D}"/>
              </a:ext>
            </a:extLst>
          </p:cNvPr>
          <p:cNvSpPr>
            <a:spLocks noChangeArrowheads="1"/>
          </p:cNvSpPr>
          <p:nvPr/>
        </p:nvSpPr>
        <p:spPr bwMode="auto">
          <a:xfrm>
            <a:off x="0" y="3795713"/>
            <a:ext cx="9144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sl-SI" altLang="sl-SI" b="1">
                <a:latin typeface="Comic Sans MS" panose="030F0702030302020204" pitchFamily="66" charset="0"/>
              </a:rPr>
              <a:t>Prekmurje</a:t>
            </a:r>
            <a:r>
              <a:rPr lang="sl-SI" altLang="sl-SI">
                <a:latin typeface="Comic Sans MS" panose="030F0702030302020204" pitchFamily="66" charset="0"/>
              </a:rPr>
              <a:t> je ena izmed sedmih pokrajin Slovenije. Leži na robu Panonske kotline. Na SZ ga obkroža gričevnati del – </a:t>
            </a:r>
            <a:r>
              <a:rPr lang="sl-SI" altLang="sl-SI" b="1">
                <a:latin typeface="Comic Sans MS" panose="030F0702030302020204" pitchFamily="66" charset="0"/>
              </a:rPr>
              <a:t>Goričko</a:t>
            </a:r>
            <a:r>
              <a:rPr lang="sl-SI" altLang="sl-SI">
                <a:latin typeface="Comic Sans MS" panose="030F0702030302020204" pitchFamily="66" charset="0"/>
              </a:rPr>
              <a:t> </a:t>
            </a:r>
            <a:r>
              <a:rPr lang="sl-SI" altLang="sl-SI" b="1">
                <a:latin typeface="Comic Sans MS" panose="030F0702030302020204" pitchFamily="66" charset="0"/>
              </a:rPr>
              <a:t>in Lendavske gorice </a:t>
            </a:r>
            <a:r>
              <a:rPr lang="sl-SI" altLang="sl-SI">
                <a:latin typeface="Comic Sans MS" panose="030F0702030302020204" pitchFamily="66" charset="0"/>
              </a:rPr>
              <a:t>s svojimi značilnimi vinogradi. Pretežno ravninski del se razdeli v </a:t>
            </a:r>
            <a:r>
              <a:rPr lang="sl-SI" altLang="sl-SI" b="1">
                <a:latin typeface="Comic Sans MS" panose="030F0702030302020204" pitchFamily="66" charset="0"/>
              </a:rPr>
              <a:t>Ravensko </a:t>
            </a:r>
            <a:r>
              <a:rPr lang="sl-SI" altLang="sl-SI">
                <a:latin typeface="Comic Sans MS" panose="030F0702030302020204" pitchFamily="66" charset="0"/>
              </a:rPr>
              <a:t> in </a:t>
            </a:r>
            <a:r>
              <a:rPr lang="sl-SI" altLang="sl-SI" b="1">
                <a:latin typeface="Comic Sans MS" panose="030F0702030302020204" pitchFamily="66" charset="0"/>
              </a:rPr>
              <a:t>Dolinsko</a:t>
            </a:r>
            <a:r>
              <a:rPr lang="sl-SI" altLang="sl-SI">
                <a:latin typeface="Comic Sans MS" panose="030F0702030302020204" pitchFamily="66" charset="0"/>
              </a:rPr>
              <a:t>, tipično ravno pokrajino s polji, kot si Prekmurje vsak predstavlja. Leži ob meji z Avstrijo, Madžarsko in Hrvaško. Od ostalega dela Slovenije ga ločuje reka </a:t>
            </a:r>
            <a:r>
              <a:rPr lang="sl-SI" altLang="sl-SI" b="1">
                <a:latin typeface="Comic Sans MS" panose="030F0702030302020204" pitchFamily="66" charset="0"/>
              </a:rPr>
              <a:t>Mura ,</a:t>
            </a:r>
            <a:r>
              <a:rPr lang="sl-SI" altLang="sl-SI">
                <a:latin typeface="Comic Sans MS" panose="030F0702030302020204" pitchFamily="66" charset="0"/>
              </a:rPr>
              <a:t> ki priteče iz Avstrije. S svojimi edinstvenimi mrtvicami, prodišči, močvirnatimi travniki in poplavnimi logi je duša pokrajine.</a:t>
            </a:r>
          </a:p>
          <a:p>
            <a:pPr algn="ctr"/>
            <a:r>
              <a:rPr lang="sl-SI" altLang="sl-SI">
                <a:latin typeface="Comic Sans MS" panose="030F0702030302020204" pitchFamily="66" charset="0"/>
              </a:rPr>
              <a:t>Gospodarsko in kulturno središče Prekmurja je mesto Murska  Sobota. Na JV pa leži središče madžarske manjšine mesto Lendava, ki jo obkrožajo lendavski griči  z vinogradi in zidanicami.</a:t>
            </a:r>
          </a:p>
        </p:txBody>
      </p:sp>
    </p:spTree>
  </p:cSld>
  <p:clrMapOvr>
    <a:masterClrMapping/>
  </p:clrMapOvr>
  <p:transition spd="slow">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GORIČKO">
            <a:extLst>
              <a:ext uri="{FF2B5EF4-FFF2-40B4-BE49-F238E27FC236}">
                <a16:creationId xmlns:a16="http://schemas.microsoft.com/office/drawing/2014/main" id="{09D649CD-66C5-4756-A61B-AAEFF5CB6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76250"/>
            <a:ext cx="36004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MURA">
            <a:extLst>
              <a:ext uri="{FF2B5EF4-FFF2-40B4-BE49-F238E27FC236}">
                <a16:creationId xmlns:a16="http://schemas.microsoft.com/office/drawing/2014/main" id="{24645C74-5204-47DF-8E55-EFE85D3466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76250"/>
            <a:ext cx="347345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poljepozimi">
            <a:extLst>
              <a:ext uri="{FF2B5EF4-FFF2-40B4-BE49-F238E27FC236}">
                <a16:creationId xmlns:a16="http://schemas.microsoft.com/office/drawing/2014/main" id="{0E905DC1-7974-4C82-9474-390DB3F93D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500438"/>
            <a:ext cx="2141537"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prekmurske ravnice">
            <a:extLst>
              <a:ext uri="{FF2B5EF4-FFF2-40B4-BE49-F238E27FC236}">
                <a16:creationId xmlns:a16="http://schemas.microsoft.com/office/drawing/2014/main" id="{40F08CBA-36C7-4ECB-8C1A-E7AE9872CA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3500438"/>
            <a:ext cx="41052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9">
            <a:extLst>
              <a:ext uri="{FF2B5EF4-FFF2-40B4-BE49-F238E27FC236}">
                <a16:creationId xmlns:a16="http://schemas.microsoft.com/office/drawing/2014/main" id="{BA1AF5C3-B5D3-4B1F-AB2F-A2CA722B4C67}"/>
              </a:ext>
            </a:extLst>
          </p:cNvPr>
          <p:cNvSpPr>
            <a:spLocks noGrp="1" noChangeArrowheads="1"/>
          </p:cNvSpPr>
          <p:nvPr>
            <p:ph type="title"/>
          </p:nvPr>
        </p:nvSpPr>
        <p:spPr>
          <a:xfrm>
            <a:off x="3348038" y="3644900"/>
            <a:ext cx="431800" cy="2735263"/>
          </a:xfrm>
          <a:noFill/>
          <a:ln/>
        </p:spPr>
        <p:txBody>
          <a:bodyPr/>
          <a:lstStyle/>
          <a:p>
            <a:r>
              <a:rPr lang="sl-SI" altLang="sl-SI" sz="2400">
                <a:solidFill>
                  <a:schemeClr val="bg2"/>
                </a:solidFill>
                <a:latin typeface="Comic Sans MS" panose="030F0702030302020204" pitchFamily="66" charset="0"/>
              </a:rPr>
              <a:t>Prekmurje</a:t>
            </a:r>
          </a:p>
        </p:txBody>
      </p:sp>
    </p:spTree>
  </p:cSld>
  <p:clrMapOvr>
    <a:masterClrMapping/>
  </p:clrMapOvr>
  <p:transition spd="slow">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ROTUNDA">
            <a:extLst>
              <a:ext uri="{FF2B5EF4-FFF2-40B4-BE49-F238E27FC236}">
                <a16:creationId xmlns:a16="http://schemas.microsoft.com/office/drawing/2014/main" id="{35ED80E3-8216-452A-963D-497720E7F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3141663"/>
            <a:ext cx="2611438"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TURNIŠČEŽ">
            <a:extLst>
              <a:ext uri="{FF2B5EF4-FFF2-40B4-BE49-F238E27FC236}">
                <a16:creationId xmlns:a16="http://schemas.microsoft.com/office/drawing/2014/main" id="{56FD41E9-D455-4224-9A0E-E669D94EB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860800"/>
            <a:ext cx="3960813"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a:extLst>
              <a:ext uri="{FF2B5EF4-FFF2-40B4-BE49-F238E27FC236}">
                <a16:creationId xmlns:a16="http://schemas.microsoft.com/office/drawing/2014/main" id="{913BAD26-18C6-4540-A730-E84DDF182CE4}"/>
              </a:ext>
            </a:extLst>
          </p:cNvPr>
          <p:cNvSpPr>
            <a:spLocks noChangeArrowheads="1"/>
          </p:cNvSpPr>
          <p:nvPr/>
        </p:nvSpPr>
        <p:spPr bwMode="auto">
          <a:xfrm>
            <a:off x="0" y="1038225"/>
            <a:ext cx="9144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sl-SI" altLang="sl-SI">
                <a:latin typeface="Comic Sans MS" panose="030F0702030302020204" pitchFamily="66" charset="0"/>
              </a:rPr>
              <a:t>Skozi zgodovino</a:t>
            </a:r>
            <a:r>
              <a:rPr lang="sl-SI" altLang="sl-SI" b="1">
                <a:latin typeface="Comic Sans MS" panose="030F0702030302020204" pitchFamily="66" charset="0"/>
              </a:rPr>
              <a:t> </a:t>
            </a:r>
            <a:r>
              <a:rPr lang="sl-SI" altLang="sl-SI">
                <a:latin typeface="Comic Sans MS" panose="030F0702030302020204" pitchFamily="66" charset="0"/>
              </a:rPr>
              <a:t>je bila reka Mura meja za tisočletno in politično razmejitev.</a:t>
            </a:r>
          </a:p>
          <a:p>
            <a:pPr algn="ctr"/>
            <a:r>
              <a:rPr lang="sl-SI" altLang="sl-SI">
                <a:latin typeface="Comic Sans MS" panose="030F0702030302020204" pitchFamily="66" charset="0"/>
              </a:rPr>
              <a:t>Izrazita prehodnost pokrajine je omogočala vedno nova naseljevanja in odseljevanja ljudi. Zaradi tega je v deželi nastajal narodno pisan svet. Za Iliri, Kelti in Rimljani so prišli Slovani, v 10. stoletju Madžari in v 18. stoletju tudi Židje in Romi. Vsa ta leta je bilo Prekmurje ločeno od ostalega dela Slovenije. Že od časa Velike Karantanije naprej je spadala pod Ogrsko. Šele po 1. svetovni vojni so jo s pariško mirovno konferenco priključili preostali Sloveniji. </a:t>
            </a:r>
          </a:p>
          <a:p>
            <a:pPr algn="ctr"/>
            <a:r>
              <a:rPr lang="sl-SI" altLang="sl-SI">
                <a:latin typeface="Comic Sans MS" panose="030F0702030302020204" pitchFamily="66" charset="0"/>
              </a:rPr>
              <a:t>V 13. stoletju so se med vrnitvijo s križarskih vojn na tem območju ustavili templjarji – ena izmed vej križarjev. Ostanki njihovega bivanja so še danes vidni: </a:t>
            </a:r>
            <a:r>
              <a:rPr lang="sl-SI" altLang="sl-SI" b="1">
                <a:latin typeface="Comic Sans MS" panose="030F0702030302020204" pitchFamily="66" charset="0"/>
              </a:rPr>
              <a:t>selška rotunda, martjanska in turniška cerkev.</a:t>
            </a:r>
            <a:endParaRPr lang="sl-SI" altLang="sl-SI">
              <a:latin typeface="Arial" panose="020B0604020202020204" pitchFamily="34" charset="0"/>
            </a:endParaRPr>
          </a:p>
        </p:txBody>
      </p:sp>
      <p:sp>
        <p:nvSpPr>
          <p:cNvPr id="8199" name="Rectangle 7">
            <a:extLst>
              <a:ext uri="{FF2B5EF4-FFF2-40B4-BE49-F238E27FC236}">
                <a16:creationId xmlns:a16="http://schemas.microsoft.com/office/drawing/2014/main" id="{0DA157C9-7525-4F2E-8708-C75CF1E7359B}"/>
              </a:ext>
            </a:extLst>
          </p:cNvPr>
          <p:cNvSpPr>
            <a:spLocks noChangeArrowheads="1"/>
          </p:cNvSpPr>
          <p:nvPr/>
        </p:nvSpPr>
        <p:spPr bwMode="auto">
          <a:xfrm>
            <a:off x="0" y="260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sl-SI" altLang="sl-SI" sz="3200" b="1">
                <a:solidFill>
                  <a:schemeClr val="bg2"/>
                </a:solidFill>
                <a:effectLst>
                  <a:outerShdw blurRad="38100" dist="38100" dir="2700000" algn="tl">
                    <a:srgbClr val="000000"/>
                  </a:outerShdw>
                </a:effectLst>
                <a:latin typeface="Comic Sans MS" panose="030F0702030302020204" pitchFamily="66" charset="0"/>
              </a:rPr>
              <a:t>SKOZI ČAS</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0-#ppt_w/2"/>
                                          </p:val>
                                        </p:tav>
                                        <p:tav tm="100000">
                                          <p:val>
                                            <p:strVal val="#ppt_x"/>
                                          </p:val>
                                        </p:tav>
                                      </p:tavLst>
                                    </p:anim>
                                    <p:anim calcmode="lin" valueType="num">
                                      <p:cBhvr additive="base">
                                        <p:cTn id="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martjanci">
            <a:extLst>
              <a:ext uri="{FF2B5EF4-FFF2-40B4-BE49-F238E27FC236}">
                <a16:creationId xmlns:a16="http://schemas.microsoft.com/office/drawing/2014/main" id="{92B06338-DFF9-4180-9E26-616CDA598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052513"/>
            <a:ext cx="3673475" cy="489743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notranjost">
            <a:extLst>
              <a:ext uri="{FF2B5EF4-FFF2-40B4-BE49-F238E27FC236}">
                <a16:creationId xmlns:a16="http://schemas.microsoft.com/office/drawing/2014/main" id="{5DB3A79B-3D42-4D10-95AA-B7420603A1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2349500"/>
            <a:ext cx="4826000" cy="3606800"/>
          </a:xfrm>
          <a:prstGeom prst="rect">
            <a:avLst/>
          </a:prstGeom>
          <a:noFill/>
          <a:extLst>
            <a:ext uri="{909E8E84-426E-40DD-AFC4-6F175D3DCCD1}">
              <a14:hiddenFill xmlns:a14="http://schemas.microsoft.com/office/drawing/2010/main">
                <a:solidFill>
                  <a:srgbClr val="FFFFFF"/>
                </a:solidFill>
              </a14:hiddenFill>
            </a:ext>
          </a:extLst>
        </p:spPr>
      </p:pic>
      <p:sp>
        <p:nvSpPr>
          <p:cNvPr id="9222" name="Rectangle 6">
            <a:extLst>
              <a:ext uri="{FF2B5EF4-FFF2-40B4-BE49-F238E27FC236}">
                <a16:creationId xmlns:a16="http://schemas.microsoft.com/office/drawing/2014/main" id="{D6CC26A6-9B84-40DC-A3BE-1424A98539FC}"/>
              </a:ext>
            </a:extLst>
          </p:cNvPr>
          <p:cNvSpPr>
            <a:spLocks noChangeArrowheads="1"/>
          </p:cNvSpPr>
          <p:nvPr/>
        </p:nvSpPr>
        <p:spPr bwMode="auto">
          <a:xfrm>
            <a:off x="0" y="723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9223" name="Rectangle 7">
            <a:extLst>
              <a:ext uri="{FF2B5EF4-FFF2-40B4-BE49-F238E27FC236}">
                <a16:creationId xmlns:a16="http://schemas.microsoft.com/office/drawing/2014/main" id="{7DF774B7-1EDC-459D-9378-9737BE354445}"/>
              </a:ext>
            </a:extLst>
          </p:cNvPr>
          <p:cNvSpPr>
            <a:spLocks noChangeArrowheads="1"/>
          </p:cNvSpPr>
          <p:nvPr/>
        </p:nvSpPr>
        <p:spPr bwMode="auto">
          <a:xfrm>
            <a:off x="4340225" y="3733800"/>
            <a:ext cx="463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sl-SI" altLang="sl-SI" sz="900" i="1">
                <a:solidFill>
                  <a:srgbClr val="333333"/>
                </a:solidFill>
                <a:latin typeface="Comic Sans MS" panose="030F0702030302020204" pitchFamily="66" charset="0"/>
                <a:ea typeface="Times New Roman" panose="02020603050405020304" pitchFamily="18" charset="0"/>
                <a:cs typeface="Arial" panose="020B0604020202020204" pitchFamily="34" charset="0"/>
              </a:rPr>
              <a:t>        </a:t>
            </a:r>
            <a:endParaRPr lang="sl-SI" altLang="sl-SI">
              <a:latin typeface="Arial" panose="020B0604020202020204" pitchFamily="34" charset="0"/>
              <a:ea typeface="Times New Roman" panose="02020603050405020304" pitchFamily="18" charset="0"/>
              <a:cs typeface="Arial" panose="020B0604020202020204" pitchFamily="34" charset="0"/>
            </a:endParaRPr>
          </a:p>
        </p:txBody>
      </p:sp>
      <p:sp>
        <p:nvSpPr>
          <p:cNvPr id="9224" name="Rectangle 8">
            <a:extLst>
              <a:ext uri="{FF2B5EF4-FFF2-40B4-BE49-F238E27FC236}">
                <a16:creationId xmlns:a16="http://schemas.microsoft.com/office/drawing/2014/main" id="{9D188830-72F0-41AC-A594-769188123F42}"/>
              </a:ext>
            </a:extLst>
          </p:cNvPr>
          <p:cNvSpPr>
            <a:spLocks noChangeArrowheads="1"/>
          </p:cNvSpPr>
          <p:nvPr/>
        </p:nvSpPr>
        <p:spPr bwMode="auto">
          <a:xfrm>
            <a:off x="4140200" y="1123950"/>
            <a:ext cx="4679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sl-SI" altLang="sl-SI" sz="2800" b="1">
                <a:latin typeface="Comic Sans MS" panose="030F0702030302020204" pitchFamily="66" charset="0"/>
              </a:rPr>
              <a:t>Martjanska </a:t>
            </a:r>
            <a:r>
              <a:rPr lang="sl-SI" altLang="sl-SI" sz="3200" b="1">
                <a:latin typeface="Comic Sans MS" panose="030F0702030302020204" pitchFamily="66" charset="0"/>
              </a:rPr>
              <a:t>cerkev</a:t>
            </a:r>
            <a:r>
              <a:rPr lang="sl-SI" altLang="sl-SI" sz="2800">
                <a:latin typeface="Comic Sans MS" panose="030F0702030302020204" pitchFamily="66" charset="0"/>
              </a:rPr>
              <a:t> </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9224">
                                            <p:txEl>
                                              <p:pRg st="0" end="0"/>
                                            </p:txEl>
                                          </p:spTgt>
                                        </p:tgtEl>
                                        <p:attrNameLst>
                                          <p:attrName>style.visibility</p:attrName>
                                        </p:attrNameLst>
                                      </p:cBhvr>
                                      <p:to>
                                        <p:strVal val="visible"/>
                                      </p:to>
                                    </p:set>
                                    <p:anim calcmode="lin" valueType="num">
                                      <p:cBhvr additive="base">
                                        <p:cTn id="7" dur="500" fill="hold"/>
                                        <p:tgtEl>
                                          <p:spTgt spid="92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2BE90692-C1EB-4020-A61E-C22A1F4268D8}"/>
              </a:ext>
            </a:extLst>
          </p:cNvPr>
          <p:cNvSpPr>
            <a:spLocks noChangeArrowheads="1"/>
          </p:cNvSpPr>
          <p:nvPr/>
        </p:nvSpPr>
        <p:spPr bwMode="auto">
          <a:xfrm>
            <a:off x="0" y="549275"/>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sl-SI" altLang="sl-SI" sz="3200" b="1">
                <a:solidFill>
                  <a:schemeClr val="bg2"/>
                </a:solidFill>
                <a:effectLst>
                  <a:outerShdw blurRad="38100" dist="38100" dir="2700000" algn="tl">
                    <a:srgbClr val="000000"/>
                  </a:outerShdw>
                </a:effectLst>
                <a:latin typeface="Comic Sans MS" panose="030F0702030302020204" pitchFamily="66" charset="0"/>
              </a:rPr>
              <a:t>PREBIVALSTVO</a:t>
            </a:r>
          </a:p>
        </p:txBody>
      </p:sp>
      <p:sp>
        <p:nvSpPr>
          <p:cNvPr id="10246" name="Rectangle 6">
            <a:extLst>
              <a:ext uri="{FF2B5EF4-FFF2-40B4-BE49-F238E27FC236}">
                <a16:creationId xmlns:a16="http://schemas.microsoft.com/office/drawing/2014/main" id="{9E687A0E-6C37-40F3-9C58-50379F0C017D}"/>
              </a:ext>
            </a:extLst>
          </p:cNvPr>
          <p:cNvSpPr>
            <a:spLocks noChangeArrowheads="1"/>
          </p:cNvSpPr>
          <p:nvPr/>
        </p:nvSpPr>
        <p:spPr bwMode="auto">
          <a:xfrm>
            <a:off x="0" y="1131888"/>
            <a:ext cx="91440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sl-SI" altLang="sl-SI">
                <a:latin typeface="Comic Sans MS" panose="030F0702030302020204" pitchFamily="66" charset="0"/>
              </a:rPr>
              <a:t>Prebivalstvo pokrajine je bilo dolga leta revno,  usmerjeno v kmetijstvo in zelo verno. Od časa reformacije in protireformacije je Gorički del ostal pretežno protestantski vse do danes. Med obema vojnama je veliko ljudi odhajalo na sezonsko delo v Vojvodino, se izseljevalo čez Atlantik, pozneje pa tudi v zahodni del Evrope. Pozneje so se  vračali in prinašali svoj zaslužek nazaj. Značilne prekmurske hiše –</a:t>
            </a:r>
            <a:r>
              <a:rPr lang="sl-SI" altLang="sl-SI" b="1">
                <a:latin typeface="Comic Sans MS" panose="030F0702030302020204" pitchFamily="66" charset="0"/>
              </a:rPr>
              <a:t>cimprače, </a:t>
            </a:r>
            <a:r>
              <a:rPr lang="sl-SI" altLang="sl-SI">
                <a:latin typeface="Comic Sans MS" panose="030F0702030302020204" pitchFamily="66" charset="0"/>
              </a:rPr>
              <a:t>pokrite s slamo, z majhnimi okni in štorkljami na dimnikih so zamenjale moderne hiše.</a:t>
            </a:r>
          </a:p>
        </p:txBody>
      </p:sp>
      <p:pic>
        <p:nvPicPr>
          <p:cNvPr id="10248" name="Picture 8" descr="CIMPRAČA">
            <a:extLst>
              <a:ext uri="{FF2B5EF4-FFF2-40B4-BE49-F238E27FC236}">
                <a16:creationId xmlns:a16="http://schemas.microsoft.com/office/drawing/2014/main" id="{36758BDD-5018-43CF-9E13-B4554DD24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500438"/>
            <a:ext cx="3960812" cy="2967037"/>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notranjost prekmurskega doma">
            <a:extLst>
              <a:ext uri="{FF2B5EF4-FFF2-40B4-BE49-F238E27FC236}">
                <a16:creationId xmlns:a16="http://schemas.microsoft.com/office/drawing/2014/main" id="{E468A43B-31A8-4C4C-AAF0-0977A4CDF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500438"/>
            <a:ext cx="3960813" cy="3001962"/>
          </a:xfrm>
          <a:prstGeom prst="rect">
            <a:avLst/>
          </a:prstGeom>
          <a:noFill/>
          <a:extLst>
            <a:ext uri="{909E8E84-426E-40DD-AFC4-6F175D3DCCD1}">
              <a14:hiddenFill xmlns:a14="http://schemas.microsoft.com/office/drawing/2010/main">
                <a:solidFill>
                  <a:srgbClr val="FFFFFF"/>
                </a:solidFill>
              </a14:hiddenFill>
            </a:ext>
          </a:extLst>
        </p:spPr>
      </p:pic>
      <p:sp>
        <p:nvSpPr>
          <p:cNvPr id="10249" name="Rectangle 9">
            <a:extLst>
              <a:ext uri="{FF2B5EF4-FFF2-40B4-BE49-F238E27FC236}">
                <a16:creationId xmlns:a16="http://schemas.microsoft.com/office/drawing/2014/main" id="{4EA52F62-86A8-48EF-8324-6A97C16838B0}"/>
              </a:ext>
            </a:extLst>
          </p:cNvPr>
          <p:cNvSpPr>
            <a:spLocks noChangeArrowheads="1"/>
          </p:cNvSpPr>
          <p:nvPr/>
        </p:nvSpPr>
        <p:spPr bwMode="auto">
          <a:xfrm>
            <a:off x="0" y="1147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10250" name="Rectangle 10">
            <a:extLst>
              <a:ext uri="{FF2B5EF4-FFF2-40B4-BE49-F238E27FC236}">
                <a16:creationId xmlns:a16="http://schemas.microsoft.com/office/drawing/2014/main" id="{40CC491D-EC61-4343-9CC1-06BF282CD169}"/>
              </a:ext>
            </a:extLst>
          </p:cNvPr>
          <p:cNvSpPr>
            <a:spLocks noChangeArrowheads="1"/>
          </p:cNvSpPr>
          <p:nvPr/>
        </p:nvSpPr>
        <p:spPr bwMode="auto">
          <a:xfrm>
            <a:off x="4340225" y="3195638"/>
            <a:ext cx="463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sl-SI" altLang="sl-SI" sz="900">
                <a:solidFill>
                  <a:srgbClr val="333333"/>
                </a:solidFill>
                <a:latin typeface="Comic Sans MS" panose="030F0702030302020204" pitchFamily="66" charset="0"/>
                <a:ea typeface="Times New Roman" panose="02020603050405020304" pitchFamily="18" charset="0"/>
                <a:cs typeface="Arial" panose="020B0604020202020204" pitchFamily="34" charset="0"/>
              </a:rPr>
              <a:t>        </a:t>
            </a:r>
            <a:endParaRPr lang="sl-SI" altLang="sl-SI">
              <a:latin typeface="Arial" panose="020B0604020202020204" pitchFamily="34" charset="0"/>
              <a:ea typeface="Times New Roman" panose="02020603050405020304" pitchFamily="18" charset="0"/>
              <a:cs typeface="Arial" panose="020B0604020202020204" pitchFamily="34" charset="0"/>
            </a:endParaRPr>
          </a:p>
        </p:txBody>
      </p:sp>
      <p:sp>
        <p:nvSpPr>
          <p:cNvPr id="10251" name="Rectangle 11">
            <a:extLst>
              <a:ext uri="{FF2B5EF4-FFF2-40B4-BE49-F238E27FC236}">
                <a16:creationId xmlns:a16="http://schemas.microsoft.com/office/drawing/2014/main" id="{0A4AA3FE-4FC7-4220-BAEC-6689547D832F}"/>
              </a:ext>
            </a:extLst>
          </p:cNvPr>
          <p:cNvSpPr>
            <a:spLocks noChangeArrowheads="1"/>
          </p:cNvSpPr>
          <p:nvPr/>
        </p:nvSpPr>
        <p:spPr bwMode="auto">
          <a:xfrm>
            <a:off x="4462463" y="5481638"/>
            <a:ext cx="2190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sl-SI" altLang="sl-SI" sz="900" i="1">
                <a:solidFill>
                  <a:srgbClr val="333333"/>
                </a:solidFill>
                <a:latin typeface="Comic Sans MS" panose="030F0702030302020204" pitchFamily="66" charset="0"/>
                <a:ea typeface="Times New Roman" panose="02020603050405020304" pitchFamily="18" charset="0"/>
                <a:cs typeface="Arial" panose="020B0604020202020204" pitchFamily="34" charset="0"/>
              </a:rPr>
              <a:t> </a:t>
            </a:r>
            <a:endParaRPr lang="sl-SI" altLang="sl-SI">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0-#ppt_w/2"/>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78818248-C310-418C-B8EF-37105D2D6CB1}"/>
              </a:ext>
            </a:extLst>
          </p:cNvPr>
          <p:cNvSpPr>
            <a:spLocks noChangeArrowheads="1"/>
          </p:cNvSpPr>
          <p:nvPr/>
        </p:nvSpPr>
        <p:spPr bwMode="auto">
          <a:xfrm>
            <a:off x="0" y="260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sl-SI" altLang="sl-SI" sz="3200" b="1">
                <a:solidFill>
                  <a:schemeClr val="bg2"/>
                </a:solidFill>
                <a:effectLst>
                  <a:outerShdw blurRad="38100" dist="38100" dir="2700000" algn="tl">
                    <a:srgbClr val="000000"/>
                  </a:outerShdw>
                </a:effectLst>
                <a:latin typeface="Comic Sans MS" panose="030F0702030302020204" pitchFamily="66" charset="0"/>
              </a:rPr>
              <a:t>GOSPODARSTVO</a:t>
            </a:r>
          </a:p>
        </p:txBody>
      </p:sp>
      <p:sp>
        <p:nvSpPr>
          <p:cNvPr id="11269" name="Rectangle 5">
            <a:extLst>
              <a:ext uri="{FF2B5EF4-FFF2-40B4-BE49-F238E27FC236}">
                <a16:creationId xmlns:a16="http://schemas.microsoft.com/office/drawing/2014/main" id="{76A4C1BC-7D41-4D8A-88CC-B8815997A3D0}"/>
              </a:ext>
            </a:extLst>
          </p:cNvPr>
          <p:cNvSpPr>
            <a:spLocks noChangeArrowheads="1"/>
          </p:cNvSpPr>
          <p:nvPr/>
        </p:nvSpPr>
        <p:spPr bwMode="auto">
          <a:xfrm>
            <a:off x="0" y="915988"/>
            <a:ext cx="91440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sl-SI" altLang="sl-SI">
                <a:latin typeface="Comic Sans MS" panose="030F0702030302020204" pitchFamily="66" charset="0"/>
              </a:rPr>
              <a:t>Pokrajina se je začela spreminjati, razvila se je </a:t>
            </a:r>
            <a:r>
              <a:rPr lang="sl-SI" altLang="sl-SI" b="1">
                <a:latin typeface="Comic Sans MS" panose="030F0702030302020204" pitchFamily="66" charset="0"/>
              </a:rPr>
              <a:t>tekstilna, kovinska, čevljarska in predelovalna industrija.</a:t>
            </a:r>
            <a:r>
              <a:rPr lang="sl-SI" altLang="sl-SI">
                <a:latin typeface="Comic Sans MS" panose="030F0702030302020204" pitchFamily="66" charset="0"/>
              </a:rPr>
              <a:t> Zrasle so moderne tovarne, med njimi največja tekstilna  v vsej državi, ki je ime povzela po reki Muri. Danes ima ta tovarna velike probleme in ni je družine v pokrajini, ki je njeno morebitno zaprtje ne bi prizadelo. </a:t>
            </a:r>
          </a:p>
          <a:p>
            <a:pPr algn="ctr"/>
            <a:r>
              <a:rPr lang="sl-SI" altLang="sl-SI">
                <a:latin typeface="Comic Sans MS" panose="030F0702030302020204" pitchFamily="66" charset="0"/>
              </a:rPr>
              <a:t>Odkritje </a:t>
            </a:r>
            <a:r>
              <a:rPr lang="sl-SI" altLang="sl-SI" b="1">
                <a:latin typeface="Comic Sans MS" panose="030F0702030302020204" pitchFamily="66" charset="0"/>
              </a:rPr>
              <a:t>nafte, zemeljskega plina, </a:t>
            </a:r>
            <a:r>
              <a:rPr lang="sl-SI" altLang="sl-SI">
                <a:latin typeface="Comic Sans MS" panose="030F0702030302020204" pitchFamily="66" charset="0"/>
              </a:rPr>
              <a:t>predvsem pa </a:t>
            </a:r>
            <a:r>
              <a:rPr lang="sl-SI" altLang="sl-SI" b="1">
                <a:latin typeface="Comic Sans MS" panose="030F0702030302020204" pitchFamily="66" charset="0"/>
              </a:rPr>
              <a:t>termalnih voda</a:t>
            </a:r>
            <a:r>
              <a:rPr lang="sl-SI" altLang="sl-SI">
                <a:latin typeface="Comic Sans MS" panose="030F0702030302020204" pitchFamily="66" charset="0"/>
              </a:rPr>
              <a:t> je pokrajini prineslo nove možnosti. Že desetletja sta Prekmurje in sosednja Prlekija znana  po svojih termalnih kopališčih kot so </a:t>
            </a:r>
            <a:r>
              <a:rPr lang="sl-SI" altLang="sl-SI" b="1">
                <a:latin typeface="Comic Sans MS" panose="030F0702030302020204" pitchFamily="66" charset="0"/>
              </a:rPr>
              <a:t>Moravske</a:t>
            </a:r>
            <a:r>
              <a:rPr lang="sl-SI" altLang="sl-SI">
                <a:latin typeface="Comic Sans MS" panose="030F0702030302020204" pitchFamily="66" charset="0"/>
              </a:rPr>
              <a:t> in</a:t>
            </a:r>
            <a:r>
              <a:rPr lang="sl-SI" altLang="sl-SI" b="1">
                <a:latin typeface="Comic Sans MS" panose="030F0702030302020204" pitchFamily="66" charset="0"/>
              </a:rPr>
              <a:t> Lendavske toplice</a:t>
            </a:r>
            <a:r>
              <a:rPr lang="sl-SI" altLang="sl-SI">
                <a:latin typeface="Comic Sans MS" panose="030F0702030302020204" pitchFamily="66" charset="0"/>
              </a:rPr>
              <a:t> </a:t>
            </a:r>
            <a:r>
              <a:rPr lang="sl-SI" altLang="sl-SI" b="1">
                <a:latin typeface="Comic Sans MS" panose="030F0702030302020204" pitchFamily="66" charset="0"/>
              </a:rPr>
              <a:t>, Radenci </a:t>
            </a:r>
            <a:r>
              <a:rPr lang="sl-SI" altLang="sl-SI">
                <a:latin typeface="Comic Sans MS" panose="030F0702030302020204" pitchFamily="66" charset="0"/>
              </a:rPr>
              <a:t>in</a:t>
            </a:r>
            <a:r>
              <a:rPr lang="sl-SI" altLang="sl-SI" b="1">
                <a:latin typeface="Comic Sans MS" panose="030F0702030302020204" pitchFamily="66" charset="0"/>
              </a:rPr>
              <a:t> Banovci.</a:t>
            </a:r>
            <a:endParaRPr lang="sl-SI" altLang="sl-SI">
              <a:latin typeface="Comic Sans MS" panose="030F0702030302020204" pitchFamily="66" charset="0"/>
            </a:endParaRPr>
          </a:p>
          <a:p>
            <a:pPr algn="ctr"/>
            <a:r>
              <a:rPr lang="sl-SI" altLang="sl-SI">
                <a:latin typeface="Comic Sans MS" panose="030F0702030302020204" pitchFamily="66" charset="0"/>
              </a:rPr>
              <a:t>S svojim </a:t>
            </a:r>
            <a:r>
              <a:rPr lang="sl-SI" altLang="sl-SI" b="1">
                <a:latin typeface="Comic Sans MS" panose="030F0702030302020204" pitchFamily="66" charset="0"/>
              </a:rPr>
              <a:t>kmetijstvom </a:t>
            </a:r>
            <a:r>
              <a:rPr lang="sl-SI" altLang="sl-SI">
                <a:latin typeface="Comic Sans MS" panose="030F0702030302020204" pitchFamily="66" charset="0"/>
              </a:rPr>
              <a:t>Prekmurje že od nekdaj predstavlja žitnico cele Slovenije, čeprav se danes z njim ukvarja vse manj ljudi. Kar nekaj pa se jih ukvarja z </a:t>
            </a:r>
            <a:r>
              <a:rPr lang="sl-SI" altLang="sl-SI" b="1">
                <a:latin typeface="Comic Sans MS" panose="030F0702030302020204" pitchFamily="66" charset="0"/>
              </a:rPr>
              <a:t>umetnostno obrtjo.</a:t>
            </a:r>
            <a:r>
              <a:rPr lang="sl-SI" altLang="sl-SI">
                <a:latin typeface="Comic Sans MS" panose="030F0702030302020204" pitchFamily="66" charset="0"/>
              </a:rPr>
              <a:t> V Filovcih najdemo znane </a:t>
            </a:r>
            <a:r>
              <a:rPr lang="sl-SI" altLang="sl-SI" b="1">
                <a:latin typeface="Comic Sans MS" panose="030F0702030302020204" pitchFamily="66" charset="0"/>
              </a:rPr>
              <a:t>lončarje</a:t>
            </a:r>
            <a:r>
              <a:rPr lang="sl-SI" altLang="sl-SI">
                <a:latin typeface="Comic Sans MS" panose="030F0702030302020204" pitchFamily="66" charset="0"/>
              </a:rPr>
              <a:t>, v Lipovcih izdelujejo </a:t>
            </a:r>
            <a:r>
              <a:rPr lang="sl-SI" altLang="sl-SI" b="1">
                <a:latin typeface="Comic Sans MS" panose="030F0702030302020204" pitchFamily="66" charset="0"/>
              </a:rPr>
              <a:t>izdelke iz slame, </a:t>
            </a:r>
            <a:r>
              <a:rPr lang="sl-SI" altLang="sl-SI">
                <a:latin typeface="Comic Sans MS" panose="030F0702030302020204" pitchFamily="66" charset="0"/>
              </a:rPr>
              <a:t>znani so izdelki iz </a:t>
            </a:r>
            <a:r>
              <a:rPr lang="sl-SI" altLang="sl-SI" b="1">
                <a:latin typeface="Comic Sans MS" panose="030F0702030302020204" pitchFamily="66" charset="0"/>
              </a:rPr>
              <a:t>koruznega ličkanja...</a:t>
            </a:r>
            <a:r>
              <a:rPr lang="sl-SI" altLang="sl-SI">
                <a:latin typeface="Comic Sans MS" panose="030F0702030302020204" pitchFamily="66" charset="0"/>
              </a:rPr>
              <a:t> </a:t>
            </a:r>
          </a:p>
        </p:txBody>
      </p:sp>
      <p:pic>
        <p:nvPicPr>
          <p:cNvPr id="11270" name="Picture 6" descr="Slama">
            <a:extLst>
              <a:ext uri="{FF2B5EF4-FFF2-40B4-BE49-F238E27FC236}">
                <a16:creationId xmlns:a16="http://schemas.microsoft.com/office/drawing/2014/main" id="{D7EE2E6C-8711-498C-B2AD-2B3839AB9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365625"/>
            <a:ext cx="14382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pletene košare">
            <a:extLst>
              <a:ext uri="{FF2B5EF4-FFF2-40B4-BE49-F238E27FC236}">
                <a16:creationId xmlns:a16="http://schemas.microsoft.com/office/drawing/2014/main" id="{3D5B48DC-0644-4DB2-8D82-A7AD91579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4365625"/>
            <a:ext cx="14192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loncarstvo">
            <a:extLst>
              <a:ext uri="{FF2B5EF4-FFF2-40B4-BE49-F238E27FC236}">
                <a16:creationId xmlns:a16="http://schemas.microsoft.com/office/drawing/2014/main" id="{E416334F-ABE6-49D5-9294-A92A0488F0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365625"/>
            <a:ext cx="3179762"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0-#ppt_w/2"/>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BC1F27A-9D52-4BE8-82F4-53C03C32BFB1}"/>
              </a:ext>
            </a:extLst>
          </p:cNvPr>
          <p:cNvSpPr>
            <a:spLocks noChangeArrowheads="1"/>
          </p:cNvSpPr>
          <p:nvPr/>
        </p:nvSpPr>
        <p:spPr bwMode="auto">
          <a:xfrm>
            <a:off x="0" y="22701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sl-SI" altLang="sl-SI" sz="3200" b="1">
                <a:solidFill>
                  <a:schemeClr val="bg2"/>
                </a:solidFill>
                <a:effectLst>
                  <a:outerShdw blurRad="38100" dist="38100" dir="2700000" algn="tl">
                    <a:srgbClr val="000000"/>
                  </a:outerShdw>
                </a:effectLst>
                <a:latin typeface="Comic Sans MS" panose="030F0702030302020204" pitchFamily="66" charset="0"/>
              </a:rPr>
              <a:t>KULTURA</a:t>
            </a:r>
          </a:p>
        </p:txBody>
      </p:sp>
      <p:sp>
        <p:nvSpPr>
          <p:cNvPr id="12294" name="Rectangle 6">
            <a:extLst>
              <a:ext uri="{FF2B5EF4-FFF2-40B4-BE49-F238E27FC236}">
                <a16:creationId xmlns:a16="http://schemas.microsoft.com/office/drawing/2014/main" id="{117152DB-A3B4-40DE-A9E5-A2E6D7E6DC72}"/>
              </a:ext>
            </a:extLst>
          </p:cNvPr>
          <p:cNvSpPr>
            <a:spLocks noChangeArrowheads="1"/>
          </p:cNvSpPr>
          <p:nvPr/>
        </p:nvSpPr>
        <p:spPr bwMode="auto">
          <a:xfrm>
            <a:off x="0" y="90805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sl-SI" altLang="sl-SI">
                <a:latin typeface="Comic Sans MS" panose="030F0702030302020204" pitchFamily="66" charset="0"/>
              </a:rPr>
              <a:t>Življenje v preteklosti je v svojih delih lepo opisal najbolj znani prekmurski pisatelj </a:t>
            </a:r>
            <a:r>
              <a:rPr lang="sl-SI" altLang="sl-SI" b="1">
                <a:latin typeface="Comic Sans MS" panose="030F0702030302020204" pitchFamily="66" charset="0"/>
              </a:rPr>
              <a:t>Miško Kranjec, </a:t>
            </a:r>
            <a:r>
              <a:rPr lang="sl-SI" altLang="sl-SI">
                <a:latin typeface="Comic Sans MS" panose="030F0702030302020204" pitchFamily="66" charset="0"/>
              </a:rPr>
              <a:t>danes ga  opisuje </a:t>
            </a:r>
            <a:r>
              <a:rPr lang="sl-SI" altLang="sl-SI" b="1">
                <a:latin typeface="Comic Sans MS" panose="030F0702030302020204" pitchFamily="66" charset="0"/>
              </a:rPr>
              <a:t>Feri Lainšček, </a:t>
            </a:r>
            <a:r>
              <a:rPr lang="sl-SI" altLang="sl-SI">
                <a:latin typeface="Comic Sans MS" panose="030F0702030302020204" pitchFamily="66" charset="0"/>
              </a:rPr>
              <a:t>predvsem življenje </a:t>
            </a:r>
            <a:r>
              <a:rPr lang="sl-SI" altLang="sl-SI" b="1">
                <a:latin typeface="Comic Sans MS" panose="030F0702030302020204" pitchFamily="66" charset="0"/>
              </a:rPr>
              <a:t>Romov</a:t>
            </a:r>
            <a:r>
              <a:rPr lang="sl-SI" altLang="sl-SI">
                <a:latin typeface="Comic Sans MS" panose="030F0702030302020204" pitchFamily="66" charset="0"/>
              </a:rPr>
              <a:t>. Tradicijo in otožnost prekmurskega človeka s svojimi pesmimi</a:t>
            </a:r>
          </a:p>
          <a:p>
            <a:pPr algn="ctr"/>
            <a:r>
              <a:rPr lang="sl-SI" altLang="sl-SI">
                <a:latin typeface="Comic Sans MS" panose="030F0702030302020204" pitchFamily="66" charset="0"/>
              </a:rPr>
              <a:t>predstavlja  pevec </a:t>
            </a:r>
            <a:r>
              <a:rPr lang="sl-SI" altLang="sl-SI" b="1">
                <a:latin typeface="Comic Sans MS" panose="030F0702030302020204" pitchFamily="66" charset="0"/>
              </a:rPr>
              <a:t>Vlado Kreslin </a:t>
            </a:r>
            <a:r>
              <a:rPr lang="sl-SI" altLang="sl-SI">
                <a:latin typeface="Comic Sans MS" panose="030F0702030302020204" pitchFamily="66" charset="0"/>
              </a:rPr>
              <a:t>z Beltinško bando. Značilni panonski instrument cimbale spremlja njihovo petje. Pesem Črna kitara govori o življenju Romov, ki še danes hodijo s svojimi instrumenti od hiše do hiše in prosjačijo za vsakdanji kruh. Vedno več pa se jih  zaposluje tako kot ostalo prebivalstvo. Tudi romska vas Pušča  kaže kako čas spreminja življenje vseh plasti prebivalcev... 	</a:t>
            </a:r>
          </a:p>
        </p:txBody>
      </p:sp>
      <p:pic>
        <p:nvPicPr>
          <p:cNvPr id="12297" name="Picture 9" descr="f04_bb">
            <a:extLst>
              <a:ext uri="{FF2B5EF4-FFF2-40B4-BE49-F238E27FC236}">
                <a16:creationId xmlns:a16="http://schemas.microsoft.com/office/drawing/2014/main" id="{BDF78639-94BE-4573-9FFF-85CBEE26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3357563"/>
            <a:ext cx="3959225" cy="300513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cimbalist">
            <a:extLst>
              <a:ext uri="{FF2B5EF4-FFF2-40B4-BE49-F238E27FC236}">
                <a16:creationId xmlns:a16="http://schemas.microsoft.com/office/drawing/2014/main" id="{2E5A7F4C-2377-4155-9ECB-99683F1CF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357563"/>
            <a:ext cx="3960813" cy="2984500"/>
          </a:xfrm>
          <a:prstGeom prst="rect">
            <a:avLst/>
          </a:prstGeom>
          <a:noFill/>
          <a:extLst>
            <a:ext uri="{909E8E84-426E-40DD-AFC4-6F175D3DCCD1}">
              <a14:hiddenFill xmlns:a14="http://schemas.microsoft.com/office/drawing/2010/main">
                <a:solidFill>
                  <a:srgbClr val="FFFFFF"/>
                </a:solidFill>
              </a14:hiddenFill>
            </a:ext>
          </a:extLst>
        </p:spPr>
      </p:pic>
      <p:sp>
        <p:nvSpPr>
          <p:cNvPr id="12298" name="Rectangle 10">
            <a:extLst>
              <a:ext uri="{FF2B5EF4-FFF2-40B4-BE49-F238E27FC236}">
                <a16:creationId xmlns:a16="http://schemas.microsoft.com/office/drawing/2014/main" id="{4FF74392-4C2A-47A2-9522-170B99DE6233}"/>
              </a:ext>
            </a:extLst>
          </p:cNvPr>
          <p:cNvSpPr>
            <a:spLocks noChangeArrowheads="1"/>
          </p:cNvSpPr>
          <p:nvPr/>
        </p:nvSpPr>
        <p:spPr bwMode="auto">
          <a:xfrm>
            <a:off x="0" y="-265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12299" name="Rectangle 11">
            <a:extLst>
              <a:ext uri="{FF2B5EF4-FFF2-40B4-BE49-F238E27FC236}">
                <a16:creationId xmlns:a16="http://schemas.microsoft.com/office/drawing/2014/main" id="{66A29642-EAD0-48ED-AAB0-89E119887E09}"/>
              </a:ext>
            </a:extLst>
          </p:cNvPr>
          <p:cNvSpPr>
            <a:spLocks noChangeArrowheads="1"/>
          </p:cNvSpPr>
          <p:nvPr/>
        </p:nvSpPr>
        <p:spPr bwMode="auto">
          <a:xfrm>
            <a:off x="4387850" y="1716088"/>
            <a:ext cx="3683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sl-SI" altLang="sl-SI" sz="1200">
                <a:solidFill>
                  <a:srgbClr val="0000FF"/>
                </a:solidFill>
                <a:latin typeface="Comic Sans MS" panose="030F0702030302020204" pitchFamily="66" charset="0"/>
                <a:ea typeface="Times New Roman" panose="02020603050405020304" pitchFamily="18" charset="0"/>
                <a:cs typeface="Arial" panose="020B0604020202020204" pitchFamily="34" charset="0"/>
              </a:rPr>
              <a:t>    </a:t>
            </a:r>
            <a:endParaRPr lang="sl-SI" altLang="sl-SI">
              <a:latin typeface="Arial" panose="020B0604020202020204" pitchFamily="34" charset="0"/>
              <a:ea typeface="Times New Roman" panose="02020603050405020304" pitchFamily="18" charset="0"/>
              <a:cs typeface="Arial" panose="020B0604020202020204" pitchFamily="34" charset="0"/>
            </a:endParaRPr>
          </a:p>
        </p:txBody>
      </p:sp>
      <p:sp>
        <p:nvSpPr>
          <p:cNvPr id="12300" name="Rectangle 12">
            <a:extLst>
              <a:ext uri="{FF2B5EF4-FFF2-40B4-BE49-F238E27FC236}">
                <a16:creationId xmlns:a16="http://schemas.microsoft.com/office/drawing/2014/main" id="{7CD911F7-F29C-42CF-A478-828EB3EBAAAE}"/>
              </a:ext>
            </a:extLst>
          </p:cNvPr>
          <p:cNvSpPr>
            <a:spLocks noChangeArrowheads="1"/>
          </p:cNvSpPr>
          <p:nvPr/>
        </p:nvSpPr>
        <p:spPr bwMode="auto">
          <a:xfrm>
            <a:off x="4433888" y="3971925"/>
            <a:ext cx="276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sl-SI" altLang="sl-SI" sz="1200">
                <a:solidFill>
                  <a:srgbClr val="0000FF"/>
                </a:solidFill>
                <a:latin typeface="Comic Sans MS" panose="030F0702030302020204" pitchFamily="66" charset="0"/>
                <a:ea typeface="Times New Roman" panose="02020603050405020304" pitchFamily="18" charset="0"/>
                <a:cs typeface="Arial" panose="020B0604020202020204" pitchFamily="34" charset="0"/>
              </a:rPr>
              <a:t>  </a:t>
            </a:r>
            <a:endParaRPr lang="sl-SI" altLang="sl-SI">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0-#ppt_w/2"/>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B2A51EA2-91C3-48F3-AFDA-4F6110639E68}"/>
              </a:ext>
            </a:extLst>
          </p:cNvPr>
          <p:cNvSpPr>
            <a:spLocks noChangeArrowheads="1"/>
          </p:cNvSpPr>
          <p:nvPr/>
        </p:nvSpPr>
        <p:spPr bwMode="auto">
          <a:xfrm>
            <a:off x="0" y="260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sl-SI" altLang="sl-SI" sz="3200">
                <a:solidFill>
                  <a:schemeClr val="bg2"/>
                </a:solidFill>
                <a:effectLst>
                  <a:outerShdw blurRad="38100" dist="38100" dir="2700000" algn="tl">
                    <a:srgbClr val="000000"/>
                  </a:outerShdw>
                </a:effectLst>
                <a:latin typeface="Comic Sans MS" panose="030F0702030302020204" pitchFamily="66" charset="0"/>
              </a:rPr>
              <a:t>TURIZEM</a:t>
            </a:r>
          </a:p>
        </p:txBody>
      </p:sp>
      <p:sp>
        <p:nvSpPr>
          <p:cNvPr id="13317" name="Rectangle 5">
            <a:extLst>
              <a:ext uri="{FF2B5EF4-FFF2-40B4-BE49-F238E27FC236}">
                <a16:creationId xmlns:a16="http://schemas.microsoft.com/office/drawing/2014/main" id="{7EF06AD7-2503-4071-8CCA-2259E34F155E}"/>
              </a:ext>
            </a:extLst>
          </p:cNvPr>
          <p:cNvSpPr>
            <a:spLocks noChangeArrowheads="1"/>
          </p:cNvSpPr>
          <p:nvPr/>
        </p:nvSpPr>
        <p:spPr bwMode="auto">
          <a:xfrm>
            <a:off x="0" y="1090613"/>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sl-SI" altLang="sl-SI">
                <a:latin typeface="Comic Sans MS" panose="030F0702030302020204" pitchFamily="66" charset="0"/>
              </a:rPr>
              <a:t>Ena od najpomembnejših dejavnosti je turizem. Že desetletja termalne vode privabljajo turiste iz nemško govorečih dežel.   Izgradnja cest je prej oddaljeno pokrajino približala  tudi ostali Sloveniji. Mnogi so tako prvič prišli sem, saj so jo prej poznali samo iz pripovedovanja, TV, knjig... Zaradi njene umirjene lepote, drugačnosti in  možnosti za aktivni oddih pa se mnogi stalno vračajo. Prepričal jih je prekmurski človek s svojo pridnostjo in gostoljubnostjo.</a:t>
            </a:r>
          </a:p>
          <a:p>
            <a:pPr algn="ctr"/>
            <a:r>
              <a:rPr lang="sl-SI" altLang="sl-SI" b="1">
                <a:latin typeface="Comic Sans MS" panose="030F0702030302020204" pitchFamily="66" charset="0"/>
              </a:rPr>
              <a:t>Termalna kopališča</a:t>
            </a:r>
            <a:r>
              <a:rPr lang="sl-SI" altLang="sl-SI">
                <a:latin typeface="Comic Sans MS" panose="030F0702030302020204" pitchFamily="66" charset="0"/>
              </a:rPr>
              <a:t> so vsa moderno prenovljena, tako da privabljajo tudi mlajše turiste in družine. </a:t>
            </a:r>
          </a:p>
        </p:txBody>
      </p:sp>
      <p:pic>
        <p:nvPicPr>
          <p:cNvPr id="13318" name="Picture 6" descr="Moravske toplice">
            <a:extLst>
              <a:ext uri="{FF2B5EF4-FFF2-40B4-BE49-F238E27FC236}">
                <a16:creationId xmlns:a16="http://schemas.microsoft.com/office/drawing/2014/main" id="{D1B70F57-63ED-41F7-B0EE-E78C1E164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15925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0-#ppt_w/2"/>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altLang="sl-SI"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altLang="sl-SI"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0</TotalTime>
  <Words>1251</Words>
  <Application>Microsoft Office PowerPoint</Application>
  <PresentationFormat>On-screen Show (4:3)</PresentationFormat>
  <Paragraphs>88</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Comic Sans MS</vt:lpstr>
      <vt:lpstr>Tahoma</vt:lpstr>
      <vt:lpstr>Wingdings</vt:lpstr>
      <vt:lpstr>Ocean</vt:lpstr>
      <vt:lpstr>PREKMURJE</vt:lpstr>
      <vt:lpstr>PowerPoint Presentation</vt:lpstr>
      <vt:lpstr>Prekmurje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Mlini</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2019-05-31T08:40:51Z</dcterms:created>
  <dcterms:modified xsi:type="dcterms:W3CDTF">2019-05-31T08:40:51Z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