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F972117-17FD-4745-8305-B1F3A393D3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095BC24-3AA3-40C0-A7CB-8AB6BACDF3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80FBC04-D190-40DD-8FB0-8D13356F432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FFF2981-5022-419E-A6E4-DB07F19F18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27BEEEA-F39A-4319-BD5F-BC32F1B554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BD6EBA2-C292-4B82-A4EA-7DEBEEBC17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54E0E0-B691-48A4-A6EF-F766E6D9813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9A0A56-C1DD-4912-9216-447C35A5B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70054-A89B-4B2A-B062-A57E0AC7FEA8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76A7183-0833-4C36-A8FD-A118AD48AF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BD42DB-C42C-42D2-8C6D-DBBD955F5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3976FE-A8A0-4728-8E09-2EC781D7A0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B420E-FAA0-4FCF-9BB8-27A6E817AD95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4675871-1065-41AE-9BAB-4B8DBF607A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5EBEE64-39AE-4541-AFB2-BA329BA3B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462513-0C11-4DC3-A61E-822A851B0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00EC7-C4C1-43EB-8067-A0E7A280AB4B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877B551-7656-4F13-9EE5-54064BFE6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10E3873-BCF9-4E1E-8D2F-5A28CCE63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C4FCDC-B6E5-49A6-A323-314C7AB143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87BA6-6A3D-4E27-964B-441C7C061546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CB0C1F9-F03A-40CE-A904-A891481B06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BD0532B-B419-4234-91B0-2E697B85C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79FE01-B56A-40E9-B2C4-73C1716C7D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67A2E-35F1-4C02-BBDA-D1737E895E31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E85E636-9048-4E04-A02D-0C40E51517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287089B-FFAA-4757-B66D-5CBE8AA0C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FBF873-EB3A-4EB3-BD21-862E59E428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DA6AA-42DA-4548-903F-482DC5767398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DD52BD6-A443-4E10-BAAF-C187B10C6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4E62F5E-2C1A-4F75-A5C6-FDDD19A39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E17E01-A476-4E19-8C00-145CFE524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01E36-EE6D-4FDD-AEDF-1409D76F2C6E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888B88C-2F89-42F6-8D44-E4EDACE914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D0B789-B3DD-481A-ACD7-5C6AE20CE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C5C530-DBE4-479C-A7AF-F2D6BBC27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285A-8ED2-45B7-97B4-614C7EB564DD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70504A9-30C4-4534-869C-390791C0B1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F467917-F75D-4A86-BBBB-44CC5B192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60CA4F-43F3-45E5-8A6D-83AC34315A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1912A-0D81-468E-B942-E76BA2DE5739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4AB6084-CC1F-4453-B510-0F12FB64AB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14A40FC-7490-4C2F-9DCC-99FCA712C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4CA29EE4-9753-421D-83A7-B71C70D77899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9219" name="Freeform 3">
              <a:extLst>
                <a:ext uri="{FF2B5EF4-FFF2-40B4-BE49-F238E27FC236}">
                  <a16:creationId xmlns:a16="http://schemas.microsoft.com/office/drawing/2014/main" id="{6AD50F7F-9FD5-4EA3-9C43-7D665AD3AFA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20" name="Freeform 4">
              <a:extLst>
                <a:ext uri="{FF2B5EF4-FFF2-40B4-BE49-F238E27FC236}">
                  <a16:creationId xmlns:a16="http://schemas.microsoft.com/office/drawing/2014/main" id="{9AF25ACF-A0FC-46C8-9718-EB660AEC402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21" name="Freeform 5">
              <a:extLst>
                <a:ext uri="{FF2B5EF4-FFF2-40B4-BE49-F238E27FC236}">
                  <a16:creationId xmlns:a16="http://schemas.microsoft.com/office/drawing/2014/main" id="{1930772A-91C2-4827-A094-89720B51503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22" name="Freeform 6">
              <a:extLst>
                <a:ext uri="{FF2B5EF4-FFF2-40B4-BE49-F238E27FC236}">
                  <a16:creationId xmlns:a16="http://schemas.microsoft.com/office/drawing/2014/main" id="{44340864-662F-4786-B9B2-68C14DE44C3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23" name="Freeform 7">
              <a:extLst>
                <a:ext uri="{FF2B5EF4-FFF2-40B4-BE49-F238E27FC236}">
                  <a16:creationId xmlns:a16="http://schemas.microsoft.com/office/drawing/2014/main" id="{E373D983-D404-49BF-8E0C-C2F3DA01D75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224" name="Freeform 8">
              <a:extLst>
                <a:ext uri="{FF2B5EF4-FFF2-40B4-BE49-F238E27FC236}">
                  <a16:creationId xmlns:a16="http://schemas.microsoft.com/office/drawing/2014/main" id="{793855B8-7A41-401F-BC9C-CE208F139C0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225" name="Rectangle 9">
            <a:extLst>
              <a:ext uri="{FF2B5EF4-FFF2-40B4-BE49-F238E27FC236}">
                <a16:creationId xmlns:a16="http://schemas.microsoft.com/office/drawing/2014/main" id="{EBA700DD-9C12-432A-8DC4-B09EB82BBDB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E1373836-C330-4D7C-81FB-77591C6F191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D0CFACE5-8A66-4733-BC44-D5E8A0E8E0D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4EBA5C6A-9EC4-428D-99EE-F6C66AF1AF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8EB459A7-28F4-4F83-A058-723D160CC4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C3C5D4-728E-4244-B87A-0794D15A87A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D29F-13F1-43ED-BDDC-9E163A83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210F6-4CC1-4696-957D-B13CA38DF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DC34F-E0E9-440E-8202-ECD069B2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76D07-16ED-4363-A9DF-DA2A85E3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6ADC7-6F85-48A8-8BA0-D068150E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39AE9-3953-49B4-AD99-B998F119F8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8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78F4C4-0C5C-4234-AA4C-977758643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99926-1492-42A6-A0B8-8252AAD47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D7628-6E8F-4F5A-B44F-9ECBF4F76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41C5A-1224-42B8-8AA5-3327573A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69CA4-8B03-4A3E-B9A9-C396F4AC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B6EBA-2C42-4CAF-B774-1043DB50FF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792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957F5-96F8-4361-89A6-57D3765B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361E1-4ADE-4986-971D-0C449FDC0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8524C-3162-4120-9B77-F3B5419F5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A9913-1606-4738-9DB4-73FCF820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EC372-17BF-4F66-91E1-2896A0DD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45765-EBC1-4A6F-8A08-08BB4B1523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172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2F1B-69FC-48B5-AAA4-D7D8E9AB0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0A13B-E4A9-40A7-9ADD-992CC8D44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78C38-09A2-459C-9CF2-C571544F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30D30-9598-4564-BD0D-D01C7158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0C0FD-B220-43B4-9433-8E447177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A6478-28A3-430B-A2FE-5987E414C1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159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7B847-0F93-44C5-9385-3BCE659E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80EF-74E7-451A-B236-6F1D8ED7F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AD1CE-DB08-4E5C-A0B3-346A260D6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BD2A4-1F96-4C0A-95F4-C62C5E7EC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EB70-829A-4F44-B992-6CFB29B8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E8BE9-69CF-4DCA-82B2-F3AAD51B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F180C-8738-48FC-B552-FCEC982AEE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760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54A-77A4-4A03-9962-1C5A563A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8672C-980E-4B7A-A081-73411C737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E9B29-4180-40E0-B2CD-D23395AF3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D70AF-FCCB-416E-A0C5-434950B86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92932A-C74E-4020-8384-CBD82613E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7D910A-1649-40AE-99E3-0F3A4D11A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E6E10-9C76-4F7E-BAB7-9CC54FC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75843-565A-44E0-8D7E-B295B7D6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55549-3534-4664-AFD7-5172B80293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545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D0881-2BA4-4CB4-9FB0-176D61E3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8A7D66-368B-45D0-AA96-319A41D0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6C381-769F-41E3-9725-F9664D1F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B29B0-AE8F-46B3-9883-DF0E6C03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FDF94-5C81-4778-813E-A3B2AEFF68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957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D6EE26-A650-4023-8F7D-3969CDB0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53F54F-9EE2-437C-87EB-663583567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F1E8F-4249-4D49-95C6-F0428026D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CB92B-32B3-443F-9055-180783A664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208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37D3-3FEB-426D-93F9-0D64F2375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1228A-9E5D-46AB-8E84-6505686C3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05BD9-7580-424C-B478-4754991B8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E92B3-7E75-4F40-8888-B90353C7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91DEE-3F22-44C4-B910-08934E112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9CD2F-5A70-4260-BCBA-7032DBB8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5FA16-F7A2-4CF2-A45D-A291C6D8B0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612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FE2D7-1519-4446-9466-1B7ACE6C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6789E-849A-4770-AE02-3E7A1BEC2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46581-B4C6-43BE-BA7F-A5C8D41F8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6FCD6-7D46-44DE-A9EF-931B3B42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018F1-1BC0-49CE-B817-2EE7F3AA4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C444A-0B62-4AF5-8DC5-1E54253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F8D5-2D14-4CBA-949A-6CB5B5FDD1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506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B0183020-9BB7-4C86-8EE4-F8095EC41021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195" name="Freeform 3">
              <a:extLst>
                <a:ext uri="{FF2B5EF4-FFF2-40B4-BE49-F238E27FC236}">
                  <a16:creationId xmlns:a16="http://schemas.microsoft.com/office/drawing/2014/main" id="{37FB8FF0-E14B-4123-9DAB-A1CC99249F1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6" name="Freeform 4">
              <a:extLst>
                <a:ext uri="{FF2B5EF4-FFF2-40B4-BE49-F238E27FC236}">
                  <a16:creationId xmlns:a16="http://schemas.microsoft.com/office/drawing/2014/main" id="{9F280FE8-B792-4E5D-ACF5-A5CFD053B98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7" name="Freeform 5">
              <a:extLst>
                <a:ext uri="{FF2B5EF4-FFF2-40B4-BE49-F238E27FC236}">
                  <a16:creationId xmlns:a16="http://schemas.microsoft.com/office/drawing/2014/main" id="{711D54E5-2673-4748-8F39-8FD3864D6C3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8" name="Freeform 6">
              <a:extLst>
                <a:ext uri="{FF2B5EF4-FFF2-40B4-BE49-F238E27FC236}">
                  <a16:creationId xmlns:a16="http://schemas.microsoft.com/office/drawing/2014/main" id="{7DE91A82-65B9-4DF1-A1B2-79EEB0D74AB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9" name="Freeform 7">
              <a:extLst>
                <a:ext uri="{FF2B5EF4-FFF2-40B4-BE49-F238E27FC236}">
                  <a16:creationId xmlns:a16="http://schemas.microsoft.com/office/drawing/2014/main" id="{2E3A3D62-4ECE-4EE3-B7E3-B6890106123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0" name="Freeform 8">
              <a:extLst>
                <a:ext uri="{FF2B5EF4-FFF2-40B4-BE49-F238E27FC236}">
                  <a16:creationId xmlns:a16="http://schemas.microsoft.com/office/drawing/2014/main" id="{0F49F92C-EA97-4E08-ACA5-413AD60F9A9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1" name="Freeform 9">
              <a:extLst>
                <a:ext uri="{FF2B5EF4-FFF2-40B4-BE49-F238E27FC236}">
                  <a16:creationId xmlns:a16="http://schemas.microsoft.com/office/drawing/2014/main" id="{4F6D338E-4775-4334-8EB1-C3E1001D5CE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2" name="Freeform 10">
              <a:extLst>
                <a:ext uri="{FF2B5EF4-FFF2-40B4-BE49-F238E27FC236}">
                  <a16:creationId xmlns:a16="http://schemas.microsoft.com/office/drawing/2014/main" id="{28FF94BD-2A6C-4EA7-9596-E42EDC71088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203" name="Rectangle 11">
            <a:extLst>
              <a:ext uri="{FF2B5EF4-FFF2-40B4-BE49-F238E27FC236}">
                <a16:creationId xmlns:a16="http://schemas.microsoft.com/office/drawing/2014/main" id="{FE7F0C9D-869C-4CC6-BBCD-1C3BA255A6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14C3D084-3805-4523-9C1C-B47C354670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5F289F70-09E0-46DF-A8B7-39C84411CA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6B66CB5-8277-4D58-A313-7A44482A7DA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49793AFF-2B8F-46B1-ADD4-149E19BB46E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DFA0AEF0-6CFB-4AA6-B06C-2F5EBBD74FC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3A996BD7-4C85-48A2-B9FE-6FE4A955E3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16238" y="476250"/>
            <a:ext cx="2951162" cy="1584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4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PROMET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6C93F718-6207-4DC6-B3A2-A75865A6F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213100"/>
            <a:ext cx="4329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>
                <a:solidFill>
                  <a:srgbClr val="000000"/>
                </a:solidFill>
              </a:rPr>
              <a:t>Zgodovina in razvoj prometa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F346212E-2041-4E8A-87A6-A5F1E85EF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852738"/>
            <a:ext cx="247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>
                <a:solidFill>
                  <a:srgbClr val="000000"/>
                </a:solidFill>
              </a:rPr>
              <a:t>Delitev prometa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21C9B96B-5994-46FF-B20C-48220E31C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420938"/>
            <a:ext cx="187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>
                <a:solidFill>
                  <a:srgbClr val="000000"/>
                </a:solidFill>
              </a:rPr>
              <a:t>Značilnosti 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B8E97357-7324-4ED6-90E0-6A759A7A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661025"/>
            <a:ext cx="236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>
                <a:solidFill>
                  <a:srgbClr val="000000"/>
                </a:solidFill>
              </a:rPr>
              <a:t>Prometni vplivi</a:t>
            </a:r>
          </a:p>
        </p:txBody>
      </p:sp>
      <p:pic>
        <p:nvPicPr>
          <p:cNvPr id="2059" name="Picture 11" descr="pb_ceste_zastoji_promet">
            <a:extLst>
              <a:ext uri="{FF2B5EF4-FFF2-40B4-BE49-F238E27FC236}">
                <a16:creationId xmlns:a16="http://schemas.microsoft.com/office/drawing/2014/main" id="{CC2C253D-D63C-46A2-A34F-A5E220076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284538"/>
            <a:ext cx="3240087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untitled">
            <a:extLst>
              <a:ext uri="{FF2B5EF4-FFF2-40B4-BE49-F238E27FC236}">
                <a16:creationId xmlns:a16="http://schemas.microsoft.com/office/drawing/2014/main" id="{6669ADF3-C2E9-43B5-898A-B8603C7AF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716338"/>
            <a:ext cx="39243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  <p:bldP spid="2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WordArt 8">
            <a:extLst>
              <a:ext uri="{FF2B5EF4-FFF2-40B4-BE49-F238E27FC236}">
                <a16:creationId xmlns:a16="http://schemas.microsoft.com/office/drawing/2014/main" id="{A8621CBA-A9EC-46FE-9E71-2A9BABA37F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6697662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44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Zgodovina in razvoj prometa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209BF8E6-DB5A-4965-AB6F-0C840F9C2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060575"/>
            <a:ext cx="63627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sl-SI" altLang="sl-SI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Dejavnost za premagovanje razdalj in povezovanja.</a:t>
            </a:r>
          </a:p>
          <a:p>
            <a:endParaRPr lang="sl-SI" altLang="sl-SI" sz="1800" b="1" u="sng">
              <a:solidFill>
                <a:srgbClr val="000000"/>
              </a:solidFill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EB38221D-4FC8-4499-A9D6-AAC1E5C66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708275"/>
            <a:ext cx="465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Rečni promet so že poznali Egipčani.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8D8AC220-945B-4DDF-A78F-A68D1450E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500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l-SI" altLang="sl-SI" sz="1800"/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89809810-D145-42C3-8AF8-5E1C619E6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3135313"/>
            <a:ext cx="513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Razvoj z industrijsko revolucijo v 18 stol.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9D22BF84-F45C-4C42-BD7C-0CDDE0120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567113"/>
            <a:ext cx="741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Izumili so parni pogon kateri je služil ladjam in lokomotivam</a:t>
            </a: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C2F7BBD1-35D1-4CF4-B0C3-5769D1963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076700"/>
            <a:ext cx="599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19 stol. doba železnic, gradnaj kanalov propade.</a:t>
            </a:r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98DAF35B-D2B4-4524-BA6A-E1C10E003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4648200"/>
            <a:ext cx="6540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Iznajdba stroja z notranjim izgorovenanjem v 20 stol.</a:t>
            </a:r>
          </a:p>
          <a:p>
            <a:endParaRPr lang="sl-SI" altLang="sl-SI" b="1">
              <a:solidFill>
                <a:srgbClr val="000000"/>
              </a:solidFill>
            </a:endParaRPr>
          </a:p>
          <a:p>
            <a:r>
              <a:rPr lang="sl-SI" altLang="sl-SI" b="1">
                <a:solidFill>
                  <a:srgbClr val="000000"/>
                </a:solidFill>
              </a:rPr>
              <a:t>Doba avtomobilizma in letalstav</a:t>
            </a:r>
          </a:p>
        </p:txBody>
      </p:sp>
      <p:pic>
        <p:nvPicPr>
          <p:cNvPr id="11281" name="Picture 17" descr="parni_m">
            <a:extLst>
              <a:ext uri="{FF2B5EF4-FFF2-40B4-BE49-F238E27FC236}">
                <a16:creationId xmlns:a16="http://schemas.microsoft.com/office/drawing/2014/main" id="{7FC03FB1-BE49-4403-95A7-8800BB943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149725"/>
            <a:ext cx="1535112" cy="219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6" grpId="0"/>
      <p:bldP spid="11277" grpId="0"/>
      <p:bldP spid="11278" grpId="0"/>
      <p:bldP spid="11279" grpId="0"/>
      <p:bldP spid="112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>
            <a:extLst>
              <a:ext uri="{FF2B5EF4-FFF2-40B4-BE49-F238E27FC236}">
                <a16:creationId xmlns:a16="http://schemas.microsoft.com/office/drawing/2014/main" id="{0AA4B4FA-FD2A-47E5-9FFC-9FD7EEE367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4962525" cy="933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60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Delitev prometa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D43864F5-E66B-450F-B2EA-A4C2A2186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891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l-SI" altLang="sl-SI" sz="1800"/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5BBAA071-AF6B-4D4B-B0CD-FF73E481F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5862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 u="sng">
                <a:solidFill>
                  <a:srgbClr val="000000"/>
                </a:solidFill>
              </a:rPr>
              <a:t>Delimo ga na: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potniški ali osebni, blagovni ali tovorni promet.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9583FF3D-8C6F-40EA-8856-B98995BA2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36838"/>
            <a:ext cx="77501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 u="sng">
                <a:solidFill>
                  <a:srgbClr val="000000"/>
                </a:solidFill>
              </a:rPr>
              <a:t>Uvrščamo ga na: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kopni (cestniški,železniški), vodni (pomorski, rečni in jezerski),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zračni ali letalski promet.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AE635529-E3A6-4EA9-A9DB-C6DDC45DE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76700"/>
            <a:ext cx="4835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 u="sng">
                <a:solidFill>
                  <a:srgbClr val="000000"/>
                </a:solidFill>
              </a:rPr>
              <a:t>Prometna omrežja: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cestno ali železniški in omrežju 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vodnih poti ter omrežje komuniciranja.</a:t>
            </a:r>
          </a:p>
        </p:txBody>
      </p:sp>
      <p:pic>
        <p:nvPicPr>
          <p:cNvPr id="15369" name="Picture 9" descr="dejavnosti_mestni_potniski_promet">
            <a:extLst>
              <a:ext uri="{FF2B5EF4-FFF2-40B4-BE49-F238E27FC236}">
                <a16:creationId xmlns:a16="http://schemas.microsoft.com/office/drawing/2014/main" id="{C701A0F2-0A5F-4F7D-924F-E44007139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644900"/>
            <a:ext cx="3924300" cy="25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3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WordArt 6">
            <a:extLst>
              <a:ext uri="{FF2B5EF4-FFF2-40B4-BE49-F238E27FC236}">
                <a16:creationId xmlns:a16="http://schemas.microsoft.com/office/drawing/2014/main" id="{C5AF0BD8-25FA-4B25-9A99-6DCBD5A260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549275"/>
            <a:ext cx="6848475" cy="828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54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Značilnosti vrst prometa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A4596028-F0DD-45F6-A474-1D7893122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628775"/>
            <a:ext cx="223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 u="sng">
                <a:solidFill>
                  <a:srgbClr val="FFCC00"/>
                </a:solidFill>
              </a:rPr>
              <a:t>Cestni promet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91654D83-086E-4B3D-B6D9-21A1C47F3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133600"/>
            <a:ext cx="5527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Za javni in osebni prevoz potnikov ter blaga.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D368E52F-6F1C-4C70-878D-AE86C3222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565400"/>
            <a:ext cx="6569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Glavna povezava z svetom zaradi hitrosti, okretnosti.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F77CCDDE-6918-487C-9554-1F664412E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949950"/>
            <a:ext cx="696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Letno naraste poraba motornih vozil za kar 40 milijonov.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1DFF0976-41F0-4AA0-B0EA-632A63B25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57563"/>
            <a:ext cx="582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V ZDA 1 avto na 2 prebivalca v Indiji pa na 500.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69635D41-BD54-46A0-9D26-6C205B802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924175"/>
            <a:ext cx="6386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Količinsko transportiranje blaga je manjše in dražje</a:t>
            </a:r>
          </a:p>
          <a:p>
            <a:endParaRPr lang="sl-SI" altLang="sl-SI" b="1">
              <a:solidFill>
                <a:srgbClr val="000000"/>
              </a:solidFill>
            </a:endParaRP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CC333F71-F251-4CEC-B681-24E887D21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365625"/>
            <a:ext cx="4751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Velika smrtnost na cestah, letno umre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 300 000 ljudi.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58F7F248-AAF8-4AD9-B47A-DE6B58A43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589588"/>
            <a:ext cx="6162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Zahteva veliko kapitala za gradnjo in vzdrževanje.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BC375E7C-DD51-4EBC-94C3-CF6877997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860800"/>
            <a:ext cx="362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Velika onesnaženost okolja. </a:t>
            </a:r>
          </a:p>
        </p:txBody>
      </p:sp>
      <p:pic>
        <p:nvPicPr>
          <p:cNvPr id="16400" name="Picture 16" descr="031125-ALN-rml2518">
            <a:extLst>
              <a:ext uri="{FF2B5EF4-FFF2-40B4-BE49-F238E27FC236}">
                <a16:creationId xmlns:a16="http://schemas.microsoft.com/office/drawing/2014/main" id="{5D891F5E-2F08-4ACA-9EF0-C65D237BF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57563"/>
            <a:ext cx="3048000" cy="22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3" grpId="0"/>
      <p:bldP spid="16394" grpId="0"/>
      <p:bldP spid="16395" grpId="0"/>
      <p:bldP spid="16396" grpId="0"/>
      <p:bldP spid="16397" grpId="0"/>
      <p:bldP spid="16398" grpId="0"/>
      <p:bldP spid="163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>
            <a:extLst>
              <a:ext uri="{FF2B5EF4-FFF2-40B4-BE49-F238E27FC236}">
                <a16:creationId xmlns:a16="http://schemas.microsoft.com/office/drawing/2014/main" id="{1FBDEE4D-840D-4D96-BC5D-FC7D63B9F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63976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 u="sng">
                <a:solidFill>
                  <a:srgbClr val="FFCC00"/>
                </a:solidFill>
              </a:rPr>
              <a:t>Železniški promet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FA9FA1C8-1172-4CDA-9AFC-DE2BFCBA7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133600"/>
            <a:ext cx="4640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Cenejši transport potnikov in balaga.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58F30BD6-088B-4305-BCC0-780683C7D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2781300"/>
            <a:ext cx="529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Je hiter, varen, točen in do okolja prijazen.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E70ED867-4CBE-451C-B213-69EE02224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357563"/>
            <a:ext cx="6230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Omejuje ga železnica povezana z določenimi kraji.</a:t>
            </a: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58A5A3AE-A1C4-4AE9-95FF-6F9035F72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62388"/>
            <a:ext cx="8110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Transportno je počasnejši za raztovarjanje in glede voznega reda.</a:t>
            </a:r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642D7760-5015-4C31-AE08-D84D5A632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294188"/>
            <a:ext cx="6215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Obujanej železnic v razvitiv mestiv zaradi težkega 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cestnega prometa.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ED918D59-7BE3-414E-8190-E4A1B50E8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57338"/>
            <a:ext cx="5103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Izdelovanje hitrih vlakov preko 300 km/h.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2F830537-54B9-4B05-ABA6-5516A7DA7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5086350"/>
            <a:ext cx="6369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Na Japonskem, Franciji, Nemčiji, Angliji ter Ameriki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 glavni družbeni prevoz.</a:t>
            </a:r>
          </a:p>
        </p:txBody>
      </p:sp>
      <p:pic>
        <p:nvPicPr>
          <p:cNvPr id="19469" name="Picture 13" descr="shin_dryellow_1">
            <a:extLst>
              <a:ext uri="{FF2B5EF4-FFF2-40B4-BE49-F238E27FC236}">
                <a16:creationId xmlns:a16="http://schemas.microsoft.com/office/drawing/2014/main" id="{4A32DC32-BDFE-470C-8B5C-EDFADDBB8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88913"/>
            <a:ext cx="3390900" cy="26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4" grpId="0"/>
      <p:bldP spid="19465" grpId="0"/>
      <p:bldP spid="19466" grpId="0"/>
      <p:bldP spid="19467" grpId="0"/>
      <p:bldP spid="194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>
            <a:extLst>
              <a:ext uri="{FF2B5EF4-FFF2-40B4-BE49-F238E27FC236}">
                <a16:creationId xmlns:a16="http://schemas.microsoft.com/office/drawing/2014/main" id="{4F02B491-D83E-41E3-9858-FCCFB8570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20713"/>
            <a:ext cx="4872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 u="sng">
                <a:solidFill>
                  <a:srgbClr val="FFCC00"/>
                </a:solidFill>
              </a:rPr>
              <a:t>Vodni  ali prekooceanski promet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EF5158EB-E7C2-40B3-A5C9-9A2E0C105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31603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l-SI" altLang="sl-SI" b="1">
              <a:solidFill>
                <a:srgbClr val="000000"/>
              </a:solidFill>
            </a:endParaRP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3DB37AEC-47CE-41E3-8B15-B3C09ED17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268413"/>
            <a:ext cx="817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Najugodnejši promet za ogromne količine blaga na velike razdalje.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165EC7BE-D131-4535-8D0B-64E2682A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00213"/>
            <a:ext cx="7169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Je cenovno ugoden ter počasen. Zavzema veliko prostora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 v pristaniščih.</a:t>
            </a: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0BECB3CC-E45B-4698-898D-A85D7FBBC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349500"/>
            <a:ext cx="4359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Prijazen do okolja, vendar nevaren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 za razlitje nafte.</a:t>
            </a: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EBF7736C-AA9B-4396-95D1-5109DFCB3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97200"/>
            <a:ext cx="3482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Primeren za transport nafte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 ter razsutnega tovora</a:t>
            </a: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4D1AC6A5-F609-41A8-BBB4-8850BC0EE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716338"/>
            <a:ext cx="221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 u="sng">
                <a:solidFill>
                  <a:srgbClr val="FFCC00"/>
                </a:solidFill>
              </a:rPr>
              <a:t>Zračni promet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301DE424-2A34-4815-AFA6-88187E30C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021388"/>
            <a:ext cx="6310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Velika hitrost, začne se razvijati v zadjih desetlitjih.</a:t>
            </a: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A25917D2-8603-480A-9AE6-435087A2B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516563"/>
            <a:ext cx="403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Potrebna so letališča ter gorivo.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56676902-BA8A-4E42-82FC-60ABDDCFC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149725"/>
            <a:ext cx="6207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Neodvisen od reliefa, dostop do vseh delov sveta.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2E229BE2-3D83-4BA5-A73B-7614F47B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581525"/>
            <a:ext cx="7138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Visoka cena, uporaben samo za prevoz potnikov in blaga.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0A13546A-1511-48F9-A06B-74155064D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13325"/>
            <a:ext cx="489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Ni velik onesnaževalec, povzroča hrup.</a:t>
            </a:r>
          </a:p>
        </p:txBody>
      </p:sp>
      <p:pic>
        <p:nvPicPr>
          <p:cNvPr id="20496" name="Picture 16" descr="2002-10-06T192728Z_01_GALAXY-DC-MDF122426_RTRIDSP_2_INTERNATIONAL-YEMEN-TANKER-DC">
            <a:extLst>
              <a:ext uri="{FF2B5EF4-FFF2-40B4-BE49-F238E27FC236}">
                <a16:creationId xmlns:a16="http://schemas.microsoft.com/office/drawing/2014/main" id="{DDB0B606-0DC5-4E21-B354-F98B59B81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89138"/>
            <a:ext cx="3529012" cy="207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7" name="Picture 17" descr="9945337">
            <a:extLst>
              <a:ext uri="{FF2B5EF4-FFF2-40B4-BE49-F238E27FC236}">
                <a16:creationId xmlns:a16="http://schemas.microsoft.com/office/drawing/2014/main" id="{AB0FDE16-C02C-4344-9E84-2D413D786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024438"/>
            <a:ext cx="2743200" cy="1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8" grpId="0"/>
      <p:bldP spid="20489" grpId="0"/>
      <p:bldP spid="20490" grpId="0"/>
      <p:bldP spid="20491" grpId="0"/>
      <p:bldP spid="20492" grpId="0"/>
      <p:bldP spid="20493" grpId="0"/>
      <p:bldP spid="20494" grpId="0"/>
      <p:bldP spid="204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>
            <a:extLst>
              <a:ext uri="{FF2B5EF4-FFF2-40B4-BE49-F238E27FC236}">
                <a16:creationId xmlns:a16="http://schemas.microsoft.com/office/drawing/2014/main" id="{F5B66C4C-A762-484F-8B77-F62190F1D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20713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 u="sng">
                <a:solidFill>
                  <a:srgbClr val="FFCC00"/>
                </a:solidFill>
              </a:rPr>
              <a:t>Cevovodi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178F01A9-EB01-4792-AC7D-1B9AFAB15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263650"/>
            <a:ext cx="3214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Uporabni za nafto in plin.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3E012FA6-1F99-4FBE-9603-51F7164EB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1766888"/>
            <a:ext cx="6865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Poceni transport velikih količin blaga na dolge razdalje.</a:t>
            </a: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546627BA-81C1-41A6-9CA3-8ADB80816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2198688"/>
            <a:ext cx="5976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Zavzamejo malo prostora, veliki stroški gradnje.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Počasen transport nevaren za izlitje nafte.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198CB8B3-EC73-40CA-8B35-E7613E86E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429000"/>
            <a:ext cx="384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 u="sng">
                <a:solidFill>
                  <a:srgbClr val="FFCC00"/>
                </a:solidFill>
              </a:rPr>
              <a:t>Komunikacijska sredstva</a:t>
            </a: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C8B2355E-320D-449A-966F-EF8F0BC9B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3998913"/>
            <a:ext cx="606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/>
              <a:t>Telefon, internet, velik ter hiter prenos podatkov.</a:t>
            </a:r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35A2E49E-4B5E-4151-BB6C-72F78F6A3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5085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l-SI" altLang="sl-SI" b="1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1081B224-D966-416E-AE76-7E9A0EDB3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4359275"/>
            <a:ext cx="6162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/>
              <a:t>Najpomembnejši način informacijskega prometa. </a:t>
            </a:r>
          </a:p>
        </p:txBody>
      </p:sp>
      <p:pic>
        <p:nvPicPr>
          <p:cNvPr id="23566" name="Picture 14" descr="135709">
            <a:extLst>
              <a:ext uri="{FF2B5EF4-FFF2-40B4-BE49-F238E27FC236}">
                <a16:creationId xmlns:a16="http://schemas.microsoft.com/office/drawing/2014/main" id="{922FD96F-131C-4CF9-95F3-5C453CA19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770438"/>
            <a:ext cx="2076450" cy="20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8" name="Picture 16" descr="olytalk440">
            <a:extLst>
              <a:ext uri="{FF2B5EF4-FFF2-40B4-BE49-F238E27FC236}">
                <a16:creationId xmlns:a16="http://schemas.microsoft.com/office/drawing/2014/main" id="{78537714-763C-4EA1-9BC7-BA1E5674E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881563"/>
            <a:ext cx="2530475" cy="197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61" grpId="0"/>
      <p:bldP spid="23562" grpId="0"/>
      <p:bldP spid="23563" grpId="0"/>
      <p:bldP spid="23564" grpId="0"/>
      <p:bldP spid="235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>
            <a:extLst>
              <a:ext uri="{FF2B5EF4-FFF2-40B4-BE49-F238E27FC236}">
                <a16:creationId xmlns:a16="http://schemas.microsoft.com/office/drawing/2014/main" id="{416EE246-D492-4344-99EE-CAD574A73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16113"/>
            <a:ext cx="3386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Največji porabnik prostora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F0D706BE-610E-4549-9532-81472E144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420938"/>
            <a:ext cx="5738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Ob prometnicah gradijo: stanovanja, trgovine,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 in dustrijske obrate itd.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3A0F83AD-38B9-471D-9FA2-940F67019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933825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Največji onesnaževalec okolja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 so emisije oz izpušni plini.</a:t>
            </a: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25307256-7926-4EEE-8ECC-EF0A42E96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284538"/>
            <a:ext cx="4395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Najštevilčnejši in najškodljivejši je </a:t>
            </a:r>
          </a:p>
          <a:p>
            <a:r>
              <a:rPr lang="sl-SI" altLang="sl-SI" b="1">
                <a:solidFill>
                  <a:srgbClr val="000000"/>
                </a:solidFill>
              </a:rPr>
              <a:t>cestni promet.</a:t>
            </a:r>
          </a:p>
        </p:txBody>
      </p:sp>
      <p:pic>
        <p:nvPicPr>
          <p:cNvPr id="24586" name="Picture 10" descr="napis-ali-ima">
            <a:extLst>
              <a:ext uri="{FF2B5EF4-FFF2-40B4-BE49-F238E27FC236}">
                <a16:creationId xmlns:a16="http://schemas.microsoft.com/office/drawing/2014/main" id="{7D20D5AA-4E8C-4E6A-BEAB-D5CFE7AF1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852738"/>
            <a:ext cx="2533650" cy="268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7" name="Text Box 11">
            <a:extLst>
              <a:ext uri="{FF2B5EF4-FFF2-40B4-BE49-F238E27FC236}">
                <a16:creationId xmlns:a16="http://schemas.microsoft.com/office/drawing/2014/main" id="{4CF4A6D7-5D0D-4B69-96AD-3CF9ACD5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589588"/>
            <a:ext cx="474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0000"/>
                </a:solidFill>
              </a:rPr>
              <a:t>Velika umrljivost ljudi na prometnicah</a:t>
            </a:r>
          </a:p>
        </p:txBody>
      </p:sp>
      <p:sp>
        <p:nvSpPr>
          <p:cNvPr id="24588" name="WordArt 12">
            <a:extLst>
              <a:ext uri="{FF2B5EF4-FFF2-40B4-BE49-F238E27FC236}">
                <a16:creationId xmlns:a16="http://schemas.microsoft.com/office/drawing/2014/main" id="{72B85A08-56E0-411F-AB64-534AA556FE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24075" y="476250"/>
            <a:ext cx="4543425" cy="933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60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Vplivi prometa</a:t>
            </a:r>
          </a:p>
        </p:txBody>
      </p:sp>
      <p:pic>
        <p:nvPicPr>
          <p:cNvPr id="24589" name="Picture 13" descr="131051225181536105-1">
            <a:extLst>
              <a:ext uri="{FF2B5EF4-FFF2-40B4-BE49-F238E27FC236}">
                <a16:creationId xmlns:a16="http://schemas.microsoft.com/office/drawing/2014/main" id="{C886C8C2-1223-41AC-B131-45292912F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52963"/>
            <a:ext cx="2940050" cy="203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  <p:bldP spid="24584" grpId="0"/>
      <p:bldP spid="245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>
            <a:extLst>
              <a:ext uri="{FF2B5EF4-FFF2-40B4-BE49-F238E27FC236}">
                <a16:creationId xmlns:a16="http://schemas.microsoft.com/office/drawing/2014/main" id="{488E59D4-F1E5-499C-9FD2-74CB632A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49275"/>
            <a:ext cx="7226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/>
              <a:t>LITERATURA: OBČA GEOGRAFIJA ZA 1.LETNIK GIMNAZIJ,</a:t>
            </a:r>
          </a:p>
          <a:p>
            <a:r>
              <a:rPr lang="sl-SI" altLang="sl-SI"/>
              <a:t>Jurij Senegačnik, Borut Drobnjak, Založba Modrijan</a:t>
            </a:r>
          </a:p>
          <a:p>
            <a:r>
              <a:rPr lang="sl-SI" altLang="sl-SI"/>
              <a:t>Internet:http://images.google.com/images?q=promet&amp;hl=sl ,</a:t>
            </a:r>
          </a:p>
          <a:p>
            <a:r>
              <a:rPr lang="sl-SI" altLang="sl-SI"/>
              <a:t>www.wikipwdija.si/promet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1"/>
    </p:bld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505</Words>
  <Application>Microsoft Office PowerPoint</Application>
  <PresentationFormat>On-screen Show (4:3)</PresentationFormat>
  <Paragraphs>89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Impact</vt:lpstr>
      <vt:lpstr>Wingdings</vt:lpstr>
      <vt:lpstr>Glass Layers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2019-05-31T08:40:51Z</dcterms:created>
  <dcterms:modified xsi:type="dcterms:W3CDTF">2019-05-31T08:40:51Z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