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kroži kota na diagonali pravokotnika 6">
            <a:extLst>
              <a:ext uri="{FF2B5EF4-FFF2-40B4-BE49-F238E27FC236}">
                <a16:creationId xmlns:a16="http://schemas.microsoft.com/office/drawing/2014/main" id="{974D0BEB-9426-4CBF-A18D-D397880B0B43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56424D5E-DBA2-4703-A836-3F52B8E6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4C23ECCB-79A1-4B85-997D-D04153DEEE9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10">
            <a:extLst>
              <a:ext uri="{FF2B5EF4-FFF2-40B4-BE49-F238E27FC236}">
                <a16:creationId xmlns:a16="http://schemas.microsoft.com/office/drawing/2014/main" id="{CDC88BFD-D816-4D34-A8B2-3055BC47F5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D0D8DCE1-64B4-4DC1-B104-883B7586676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11">
            <a:extLst>
              <a:ext uri="{FF2B5EF4-FFF2-40B4-BE49-F238E27FC236}">
                <a16:creationId xmlns:a16="http://schemas.microsoft.com/office/drawing/2014/main" id="{ECA7B791-5479-4C60-95AB-A833397C1F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243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9D506360-A57B-4784-A3CF-5EF6D387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39263152-4BC8-4E24-8C23-822268A1C20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CA79-4856-4CB9-88CC-743322B0913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695BCBA3-2CA7-4A95-9A3F-41AE093A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80461-A25C-4541-8A59-5E054FEC3F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931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D75B1AF3-0263-42AA-BFB3-FA6C435AB6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FE9C16CE-23F7-4EE3-9458-C5734DBE3E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4D9C-F6ED-4E3A-A15A-6302A8B88D2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88E1F6DB-6FBA-4FFD-8B82-616A87D9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AEE8D-7D44-44E2-B171-DEA2FAA91A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801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7573B1E6-38F4-4755-B77C-5FBFA11011CF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9E3E1CA-89AB-4A2D-A295-15377C61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AA7F6-4852-406E-9C60-E4A1CE1A253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D132F8A-4408-4A5F-B2A6-6600E485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9B904D3-3918-464F-8378-F31FAD4D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8FFF7-7535-47D9-842F-D73AF36A9B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542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6FF9DEFC-54F8-4D63-AEDC-871827D43E7E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73D10332-C2AC-4FF7-82CF-B69C6284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0F072ECB-FB11-4F09-9FA5-5D29567192D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50140304-5F84-41B3-B379-D21D4D31E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6EF1CFFB-738C-4F87-AC5D-E093EC4C1BC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BC898757-ABD1-479F-A1ED-EF8C9CE886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8636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9">
            <a:extLst>
              <a:ext uri="{FF2B5EF4-FFF2-40B4-BE49-F238E27FC236}">
                <a16:creationId xmlns:a16="http://schemas.microsoft.com/office/drawing/2014/main" id="{2FABFC02-0C42-4351-9446-0A620B860C99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EFB2DB8B-FDAE-4069-93FC-FF9C8D23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B32F-FCA9-4448-8D37-9CEDC78B9AE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5F03D652-46A2-4890-AEF0-6F972E6E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E918AC79-6304-4EC7-9CAF-6D266F05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064B3F36-1E0F-4CB0-A890-F5965B4BFB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353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9">
            <a:extLst>
              <a:ext uri="{FF2B5EF4-FFF2-40B4-BE49-F238E27FC236}">
                <a16:creationId xmlns:a16="http://schemas.microsoft.com/office/drawing/2014/main" id="{0729F567-D183-4E76-9F79-2BF7FCFE44A5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7F225203-4CDF-434F-8154-57AC185DAC24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9" name="Ograda datuma 6">
            <a:extLst>
              <a:ext uri="{FF2B5EF4-FFF2-40B4-BE49-F238E27FC236}">
                <a16:creationId xmlns:a16="http://schemas.microsoft.com/office/drawing/2014/main" id="{8C44CFBC-5D47-46F2-B7BB-B7F1A805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3F456-D8A0-40D8-AE9C-3F9B1ABA286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A2F5ADD2-E47D-4474-AA57-2044E83C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8">
            <a:extLst>
              <a:ext uri="{FF2B5EF4-FFF2-40B4-BE49-F238E27FC236}">
                <a16:creationId xmlns:a16="http://schemas.microsoft.com/office/drawing/2014/main" id="{4240CFED-5E24-4689-86B0-32C64C8D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D429AAEE-AEB6-45BB-ADC2-DDF37861EE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409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6">
            <a:extLst>
              <a:ext uri="{FF2B5EF4-FFF2-40B4-BE49-F238E27FC236}">
                <a16:creationId xmlns:a16="http://schemas.microsoft.com/office/drawing/2014/main" id="{DA58F829-4E94-48DD-B20B-DB1565DD8E82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">
            <a:extLst>
              <a:ext uri="{FF2B5EF4-FFF2-40B4-BE49-F238E27FC236}">
                <a16:creationId xmlns:a16="http://schemas.microsoft.com/office/drawing/2014/main" id="{96621E12-4717-4654-8DD2-DD9F5A0D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7EDE-0F93-4624-8B24-D3652F2EC01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3">
            <a:extLst>
              <a:ext uri="{FF2B5EF4-FFF2-40B4-BE49-F238E27FC236}">
                <a16:creationId xmlns:a16="http://schemas.microsoft.com/office/drawing/2014/main" id="{71AEBE32-3A2C-43FF-816C-621C67CD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3C9ADE69-9619-4DCB-884F-F0C35302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16554-08A1-4287-A728-809B696FE3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482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2">
            <a:extLst>
              <a:ext uri="{FF2B5EF4-FFF2-40B4-BE49-F238E27FC236}">
                <a16:creationId xmlns:a16="http://schemas.microsoft.com/office/drawing/2014/main" id="{D5F490EB-446C-4F75-95E8-BDCC40716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6EDE1DB5-97E9-4C12-8199-0B17E880546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54F5-C280-4ED0-B547-E0E92ECDB7E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47361386-F534-4F38-B30D-6A2E2319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59D6D-F465-462D-9591-FC50EA8BBB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669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68426215-04C6-44FC-AD51-AE9E192A6E8D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8">
            <a:extLst>
              <a:ext uri="{FF2B5EF4-FFF2-40B4-BE49-F238E27FC236}">
                <a16:creationId xmlns:a16="http://schemas.microsoft.com/office/drawing/2014/main" id="{4416400F-F730-4EDF-8082-A8EEA3A4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B1ED9C1F-94E0-4A17-8FEE-B9BD3A08EBD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številke diapozitiva 9">
            <a:extLst>
              <a:ext uri="{FF2B5EF4-FFF2-40B4-BE49-F238E27FC236}">
                <a16:creationId xmlns:a16="http://schemas.microsoft.com/office/drawing/2014/main" id="{E4E897B5-4F7B-41D7-8423-2DBF7A2E5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22FA66EB-3FD0-4B4F-B114-594B7D057C2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Ograda noge 10">
            <a:extLst>
              <a:ext uri="{FF2B5EF4-FFF2-40B4-BE49-F238E27FC236}">
                <a16:creationId xmlns:a16="http://schemas.microsoft.com/office/drawing/2014/main" id="{AA604A64-7716-4252-A645-8881FCC014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9988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B08F5701-3FAE-4631-872D-36A8E812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DD5D9D21-AA4E-4C0D-8491-70D982524E8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7D4F0D4D-429A-4268-9DDD-979C7F2AF9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20B5AEDC-61FC-443D-8EC9-D1484D9D02F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FAAA2E25-7EB0-49D7-A6F6-B8E24B81F8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636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>
            <a:extLst>
              <a:ext uri="{FF2B5EF4-FFF2-40B4-BE49-F238E27FC236}">
                <a16:creationId xmlns:a16="http://schemas.microsoft.com/office/drawing/2014/main" id="{44A8B24A-AD74-4048-BEF7-4E88AACCD894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65942523-C7F4-45C0-91FA-253B9FDD9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0901FCD5-4517-4BF4-AB73-AC88DA4B4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8D3B021-C393-4131-93D2-6EBC2026536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75CF4FC9-EFC9-43AE-97C2-97C0FBE08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6C55479F-AB5B-4B8B-86EF-48F0240E9BC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1CC2F22E-8734-484F-8E05-2660ABB0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12">
            <a:extLst>
              <a:ext uri="{FF2B5EF4-FFF2-40B4-BE49-F238E27FC236}">
                <a16:creationId xmlns:a16="http://schemas.microsoft.com/office/drawing/2014/main" id="{6BB4E22D-DC2B-459A-A1F9-4A2156913A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9" r:id="rId8"/>
    <p:sldLayoutId id="2147483690" r:id="rId9"/>
    <p:sldLayoutId id="2147483681" r:id="rId10"/>
    <p:sldLayoutId id="2147483682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ransport_in_Argentina" TargetMode="External"/><Relationship Id="rId2" Type="http://schemas.openxmlformats.org/officeDocument/2006/relationships/hyperlink" Target="http://sl.wikipedia.org/wiki/Argentin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U5E8QaCMP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8C2365-8A0F-43F5-B2C1-C3439957B7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PROMET V ARGENTINI</a:t>
            </a:r>
          </a:p>
        </p:txBody>
      </p:sp>
      <p:sp>
        <p:nvSpPr>
          <p:cNvPr id="10243" name="Podnaslov 2">
            <a:extLst>
              <a:ext uri="{FF2B5EF4-FFF2-40B4-BE49-F238E27FC236}">
                <a16:creationId xmlns:a16="http://schemas.microsoft.com/office/drawing/2014/main" id="{9B1B4AA9-2920-4EAF-A318-AE45F16AC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5513" y="4724400"/>
            <a:ext cx="64008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 dirty="0"/>
              <a:t>Šol. Leto: 2012/2013</a:t>
            </a:r>
          </a:p>
          <a:p>
            <a:pPr>
              <a:spcBef>
                <a:spcPct val="0"/>
              </a:spcBef>
            </a:pPr>
            <a:r>
              <a:rPr lang="sl-SI" altLang="sl-SI"/>
              <a:t> </a:t>
            </a:r>
            <a:endParaRPr lang="sl-SI" alt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4398C2-956B-49A1-8926-C948D5C2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Turistične železnice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ED2A84AA-CF3F-44DC-A7D6-7C56A7EC0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Število železnic dediščine na parni pogon (turistični vlak) je v poteku »operacije«:</a:t>
            </a:r>
          </a:p>
          <a:p>
            <a:r>
              <a:rPr lang="sl-SI" altLang="sl-SI"/>
              <a:t>Old patagonski Express (lokalno znan kot "La Trochita") v Patagoniji </a:t>
            </a:r>
          </a:p>
          <a:p>
            <a:r>
              <a:rPr lang="sl-SI" altLang="sl-SI"/>
              <a:t>Vlak je End of the World (Južna Fuegian železnici) v Ushuai</a:t>
            </a:r>
          </a:p>
          <a:p>
            <a:r>
              <a:rPr lang="sl-SI" altLang="sl-SI"/>
              <a:t> Tierra del Fuego </a:t>
            </a:r>
          </a:p>
          <a:p>
            <a:r>
              <a:rPr lang="sl-SI" altLang="sl-SI"/>
              <a:t>Tren Histórico de Bariloche (za kratek rok)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7BB43-D38D-4831-B439-C4446042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sl-SI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A2A950DE-860D-4E94-A518-B70550799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Dizelsko-električni Tren a las Nubes v provinci Salta poteka od mesta Salta San Antonio de los Cobres, (trenutno je ta storitev obnavlja).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0036B7-A686-483C-B04A-F6A89DB9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Mednarodne železniške povezave z sosednjimi državami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266C4CF8-6174-48DD-B788-259350F0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Bolivija - 1000 mm</a:t>
            </a:r>
          </a:p>
          <a:p>
            <a:r>
              <a:rPr lang="sl-SI" altLang="sl-SI"/>
              <a:t>Brazilija - 1435 mm </a:t>
            </a:r>
          </a:p>
          <a:p>
            <a:r>
              <a:rPr lang="sl-SI" altLang="sl-SI"/>
              <a:t>Čile  1.676 mm </a:t>
            </a:r>
          </a:p>
          <a:p>
            <a:r>
              <a:rPr lang="sl-SI" altLang="sl-SI"/>
              <a:t>Paragvaj - 1435 mm </a:t>
            </a:r>
          </a:p>
          <a:p>
            <a:r>
              <a:rPr lang="sl-SI" altLang="sl-SI"/>
              <a:t>Urugvaj - 1435 mm </a:t>
            </a:r>
          </a:p>
          <a:p>
            <a:r>
              <a:rPr lang="sl-SI" altLang="sl-SI"/>
              <a:t>Transandine - 1.676 mm / 1000 mm 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9EE254-49E6-4E5B-B3B7-3D2D7505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sl-SI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052B9ED7-9140-4B7F-9755-1D79D54B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PREDLAGANA NOVA POVEZAVA: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23. avgusta 2008 je bil podpisan dogovor med Argentino, Brazilijo in Venezuelo razviti elektrificirane železniške povezave med temi državami. Manjša ovira je uporaba obeh 50 Hz in 60 Hz.</a:t>
            </a:r>
            <a:r>
              <a:rPr lang="sl-SI" altLang="sl-SI" b="1"/>
              <a:t> </a:t>
            </a: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2050" name="Picture 2" descr="C:\Users\matej\Desktop\slike\smoky_2268208b.jpg">
            <a:extLst>
              <a:ext uri="{FF2B5EF4-FFF2-40B4-BE49-F238E27FC236}">
                <a16:creationId xmlns:a16="http://schemas.microsoft.com/office/drawing/2014/main" id="{A09F788A-BD80-4F96-AC0C-E4FAC2E3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8740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6600C9-3F4F-456B-BF22-400AFE85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LETALSKI PROMET</a:t>
            </a:r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5B59D6D9-9FB0-4290-A6B4-85C8A34D1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Čeprav je drag v primerjavi z drugimi prevoznimi sredstvi, so  potovanja z letalom vedno bolj pogosta.</a:t>
            </a:r>
          </a:p>
          <a:p>
            <a:r>
              <a:rPr lang="sl-SI" altLang="sl-SI" sz="2000"/>
              <a:t>Vsak pokrajinski kapital ima svoje letališče, in obstajajo še mnoga druga, posebej v turističnih območjih, kot so Bariloche in El Calafate</a:t>
            </a:r>
          </a:p>
          <a:p>
            <a:r>
              <a:rPr lang="sl-SI" altLang="sl-SI" sz="2000"/>
              <a:t>Čeprav je Buenos Aires najbolj pomembno destinacija, zaradi gospodarskih in geografskih razlogov, obstajajo leti med pomembnimi mesti, kot sta Cordoba, Rosario in Mendoza. Nacionalni letalski prevoznik je Aerolineas Argentinas. </a:t>
            </a:r>
          </a:p>
          <a:p>
            <a:endParaRPr lang="sl-SI" altLang="sl-SI" sz="2000"/>
          </a:p>
        </p:txBody>
      </p:sp>
      <p:pic>
        <p:nvPicPr>
          <p:cNvPr id="3074" name="Picture 2" descr="C:\Users\matej\Desktop\slike\boeing-727-civil-air-transport-20.jpg">
            <a:extLst>
              <a:ext uri="{FF2B5EF4-FFF2-40B4-BE49-F238E27FC236}">
                <a16:creationId xmlns:a16="http://schemas.microsoft.com/office/drawing/2014/main" id="{3260C6A0-B234-4E5B-93CB-9B42865A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8345487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40BFAF-C8AA-470C-AE6F-50E6F42EA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STATISTIKA ZA POMORSKO INDUSTRIJO ARGENTINE: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E15E8D7-AFC1-43D6-A568-8D1320672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TRGOVSKE MORNARICE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Skupaj: 137 ladij (1000 ali več bruto registrsko ton)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Skupna teža: 2038923/3057820 ton skupne nosilnosti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TOVORNE LADJE: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 err="1"/>
              <a:t>Bulk</a:t>
            </a:r>
            <a:r>
              <a:rPr lang="sl-SI" dirty="0"/>
              <a:t> ladje:21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Tovorne ladje: 21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Kontejnerske ladje:8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 err="1"/>
              <a:t>Roll</a:t>
            </a:r>
            <a:r>
              <a:rPr lang="sl-SI" dirty="0"/>
              <a:t>-on / </a:t>
            </a:r>
            <a:r>
              <a:rPr lang="sl-SI" dirty="0" err="1"/>
              <a:t>roll</a:t>
            </a:r>
            <a:r>
              <a:rPr lang="sl-SI" dirty="0"/>
              <a:t>-</a:t>
            </a:r>
            <a:r>
              <a:rPr lang="sl-SI" dirty="0" err="1"/>
              <a:t>off</a:t>
            </a:r>
            <a:r>
              <a:rPr lang="sl-SI" dirty="0"/>
              <a:t> ladje: 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TANKERJI: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Tankerji utekočinjenega plina:12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Kemični tankerji: 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Naftni tankerji:47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POTNIŠKE LADJE: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Kombinirane potniško / tovorno:12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pic>
        <p:nvPicPr>
          <p:cNvPr id="4098" name="Picture 2" descr="C:\Users\matej\Desktop\slike\Grande-Buenos-Aires-201.jpg">
            <a:extLst>
              <a:ext uri="{FF2B5EF4-FFF2-40B4-BE49-F238E27FC236}">
                <a16:creationId xmlns:a16="http://schemas.microsoft.com/office/drawing/2014/main" id="{E7AFFD75-9977-4380-9A97-2D157789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5452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4180DE-F5CB-4571-A6E1-416C78E2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PORT OF BUENOS AIRES</a:t>
            </a:r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E1EB50B7-CF40-4AFC-8007-20FA929A0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Port of Buenos Aires je glavno pomorsko pristanišče v Argentini.</a:t>
            </a:r>
          </a:p>
          <a:p>
            <a:r>
              <a:rPr lang="sl-SI" altLang="sl-SI"/>
              <a:t>Upravlja ga Administración General de Puertos</a:t>
            </a:r>
          </a:p>
          <a:p>
            <a:r>
              <a:rPr lang="sl-SI" altLang="sl-SI"/>
              <a:t>Port of Buenos Aires pretovori okoli 11 milijonov ton tovora letno</a:t>
            </a:r>
          </a:p>
          <a:p>
            <a:r>
              <a:rPr lang="sl-SI" altLang="sl-SI"/>
              <a:t>Potniški promet v pristanišču je dosegel vrhunec v času zlate dobe priseljevanja v Argentini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930EF3-1D5C-4814-902B-B1404839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sl-SI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Ograda vsebine 2">
            <a:extLst>
              <a:ext uri="{FF2B5EF4-FFF2-40B4-BE49-F238E27FC236}">
                <a16:creationId xmlns:a16="http://schemas.microsoft.com/office/drawing/2014/main" id="{BBD0335A-22F2-411E-97AA-654B11ED5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Hitre storitve trajekta opravlja Buquebus in Ferrylíneas ureja kratke poti do in iz Urugvaja mestih Colonia del Sacramento in Montevideu, Sturla prevaža turiste in ali iz Tigre, priljubljene vikend destinacije.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BECB22-F8FD-49DA-AB21-614DF0B6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REČNI TRANSPORT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53080C6-C93C-44E0-B778-5887FE14D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Rečnega prometa se pogosto ne uporablja za ljudi, z izjemo tistih, ki prečkajo Rio de la Plata iz Buenos Airesa do </a:t>
            </a:r>
            <a:r>
              <a:rPr lang="sl-SI" dirty="0" err="1"/>
              <a:t>Colonia</a:t>
            </a:r>
            <a:r>
              <a:rPr lang="sl-SI" dirty="0"/>
              <a:t> del Sacramento in </a:t>
            </a:r>
            <a:r>
              <a:rPr lang="sl-SI" dirty="0" err="1"/>
              <a:t>Montevideua</a:t>
            </a:r>
            <a:r>
              <a:rPr lang="sl-SI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Rečni promet je večinoma sestavljen iz tovora, zlasti na reki Paraná, ki je plovna z zelo velikimi ladjami (vrste </a:t>
            </a:r>
            <a:r>
              <a:rPr lang="sl-SI" dirty="0" err="1"/>
              <a:t>Panamax</a:t>
            </a:r>
            <a:r>
              <a:rPr lang="sl-SI" dirty="0"/>
              <a:t>) navzdol območja </a:t>
            </a:r>
            <a:r>
              <a:rPr lang="sl-SI" dirty="0" err="1"/>
              <a:t>Rosario</a:t>
            </a:r>
            <a:r>
              <a:rPr lang="sl-SI" dirty="0"/>
              <a:t>. To območje proizvaja ladje večino kmetijskega izvoza Argentini.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pic>
        <p:nvPicPr>
          <p:cNvPr id="4" name="Slika 3" descr="C:\Users\matej\Desktop\slike\Hudson_river_from_bear_mountain_bridge.jpg">
            <a:extLst>
              <a:ext uri="{FF2B5EF4-FFF2-40B4-BE49-F238E27FC236}">
                <a16:creationId xmlns:a16="http://schemas.microsoft.com/office/drawing/2014/main" id="{8FD18D74-1377-4EAF-89A1-CE1269F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64087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61EFEA-F8ED-4F90-82C7-9C1122E8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ZAKLJUČEK</a:t>
            </a:r>
          </a:p>
        </p:txBody>
      </p:sp>
      <p:sp>
        <p:nvSpPr>
          <p:cNvPr id="28675" name="Ograda vsebine 2">
            <a:extLst>
              <a:ext uri="{FF2B5EF4-FFF2-40B4-BE49-F238E27FC236}">
                <a16:creationId xmlns:a16="http://schemas.microsoft.com/office/drawing/2014/main" id="{70894520-3A75-4381-9AA2-EAB4570C9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Upam, da vam je predstavitev bila všeč.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769F8E-6324-474D-95CC-B77CEF1A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UVOD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BC035E35-D762-4215-B64F-3F6BCC276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 tej seminarski nalogi bom predstavila dosti o prometu v Argentini. 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48FACC-ADF1-410A-85DF-378BA2A8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VIRI</a:t>
            </a:r>
          </a:p>
        </p:txBody>
      </p:sp>
      <p:sp>
        <p:nvSpPr>
          <p:cNvPr id="29699" name="Ograda vsebine 2">
            <a:extLst>
              <a:ext uri="{FF2B5EF4-FFF2-40B4-BE49-F238E27FC236}">
                <a16:creationId xmlns:a16="http://schemas.microsoft.com/office/drawing/2014/main" id="{BA54D281-F073-4527-869F-D84FDF8CD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 u="sng">
                <a:hlinkClick r:id="rId2"/>
              </a:rPr>
              <a:t>http://sl.wikipedia.org/wiki/Argentina</a:t>
            </a:r>
            <a:endParaRPr lang="sl-SI" altLang="sl-SI"/>
          </a:p>
          <a:p>
            <a:r>
              <a:rPr lang="sl-SI" altLang="sl-SI" b="1" u="sng">
                <a:hlinkClick r:id="rId3"/>
              </a:rPr>
              <a:t>http://en.wikipedia.org/wiki/Transport_in_Argentina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B7D1F5-EF28-4A0D-9382-6E94919D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Nekaj za začetek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885A2A8A-0F18-4BF8-807B-6D4B8F189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Je država v Južni Ameriki med Andi in je druga največja država v Južni Ameriki in osma na svetu. Uradni jezik je španščina.</a:t>
            </a:r>
          </a:p>
          <a:p>
            <a:endParaRPr lang="sl-SI" altLang="sl-SI"/>
          </a:p>
          <a:p>
            <a:r>
              <a:rPr lang="sl-SI" altLang="sl-SI"/>
              <a:t>Argentina je dobila svoje ime po latinski besedi argentum, ki pomeni srebro, plemenito kovino, ki je bila povod za evropsko kolonizacijo.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95937A-A05C-42F4-ACB2-A6532951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sl-SI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5B0A44EB-FF89-45A9-B189-67260873B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Prevoz v Argentini temelji predvsem na zapleteni mreži poti, po kateri peljejo razmeroma poceni medkrajevni avtobusi in tovorna vozila.</a:t>
            </a:r>
          </a:p>
          <a:p>
            <a:endParaRPr lang="sl-SI" altLang="sl-SI" sz="2000"/>
          </a:p>
          <a:p>
            <a:r>
              <a:rPr lang="sl-SI" altLang="sl-SI" sz="2000"/>
              <a:t>V urbanih območjih je  glavni prometni sistem z avtobusom ali colectivo</a:t>
            </a:r>
          </a:p>
          <a:p>
            <a:endParaRPr lang="sl-SI" altLang="sl-SI" sz="2000"/>
          </a:p>
          <a:p>
            <a:r>
              <a:rPr lang="sl-SI" altLang="sl-SI" sz="2000"/>
              <a:t>Buenos Aires ima podzemno, edini v državi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4D27AB-BEC3-44A2-A278-52FBF3DA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CESTNI PROMET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D0CF8365-0303-4BF0-8173-CD7291A4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Ker je Argentina je skoraj 4.000 kilometrov dolga in več kot 1000 km široka,je  medkrajevni prevoz zelo pomemben</a:t>
            </a:r>
          </a:p>
          <a:p>
            <a:r>
              <a:rPr lang="sl-SI" altLang="sl-SI" sz="2000"/>
              <a:t>Večina argentinskih cest pa je dvopasovnih nacionalnih in pokrajinskih poti. </a:t>
            </a:r>
          </a:p>
          <a:p>
            <a:r>
              <a:rPr lang="sl-SI" altLang="sl-SI" sz="2000"/>
              <a:t>Manj kot tretjina argentinskih cest (230.000 km) je trenutno tlakovana.</a:t>
            </a:r>
          </a:p>
          <a:p>
            <a:r>
              <a:rPr lang="sl-SI" altLang="sl-SI" sz="2000"/>
              <a:t>Po letu  1929 ima Argentina več kot 400.000 vozil</a:t>
            </a:r>
          </a:p>
          <a:p>
            <a:r>
              <a:rPr lang="sl-SI" altLang="sl-SI" sz="2000"/>
              <a:t>V Argentini so ustanovili cestni gradbeni program Direkcija National Highway in sicer leta 1932. </a:t>
            </a:r>
          </a:p>
          <a:p>
            <a:r>
              <a:rPr lang="sl-SI" altLang="sl-SI" sz="2000"/>
              <a:t>Leta 1951 so odprli novo hitro cesto Santa Fe Rosario, ki je bila prva v Latinski Ameriki</a:t>
            </a:r>
          </a:p>
          <a:p>
            <a:endParaRPr lang="sl-SI" altLang="sl-SI" sz="2000"/>
          </a:p>
          <a:p>
            <a:endParaRPr lang="sl-SI" altLang="sl-SI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46A8B-84EC-43E4-B7A9-EB87A08E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sl-SI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226C97B9-C139-4D88-B12E-BC3278A53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200"/>
              <a:t>Argentina ima okoli 9,2 milijonov registriranih avtomobilov</a:t>
            </a:r>
          </a:p>
          <a:p>
            <a:r>
              <a:rPr lang="sl-SI" altLang="sl-SI" sz="2200"/>
              <a:t>Do leta 1945 se je po cestah vozilo po levi strani ceste, od takrat naprej pa po desni</a:t>
            </a:r>
          </a:p>
          <a:p>
            <a:r>
              <a:rPr lang="sl-SI" altLang="sl-SI" sz="2200"/>
              <a:t>Registrske tablice vozila Argentine temeljijo na treh črkah – tablica vsebuje tri črke</a:t>
            </a:r>
          </a:p>
          <a:p>
            <a:r>
              <a:rPr lang="sl-SI" altLang="sl-SI" sz="2200"/>
              <a:t>Najbolj pomembna avtocesta je najvrjetneje Paramerican National Route 9 Buenps Aires – Rosario – Córdoba</a:t>
            </a:r>
          </a:p>
          <a:p>
            <a:r>
              <a:rPr lang="sl-SI" altLang="sl-SI" sz="2200"/>
              <a:t>Najdaljše avtoceste so National Route 40 (Državna pot 40) in se raztezajo 5000 km na območju Andov in National Route 3 ob morju (3000km), ki poteka od Buenos Airesa pa do Ushuaia. </a:t>
            </a:r>
          </a:p>
          <a:p>
            <a:endParaRPr lang="sl-SI" altLang="sl-SI" sz="2200"/>
          </a:p>
          <a:p>
            <a:endParaRPr lang="sl-SI" altLang="sl-SI" sz="2000"/>
          </a:p>
        </p:txBody>
      </p:sp>
      <p:pic>
        <p:nvPicPr>
          <p:cNvPr id="4" name="Slika 3" descr="C:\Users\matej\Desktop\slike\stock-footage-buenos-aires-argentina-circa-capitol-nuevo-de-julio-with-traffic-cu-with-cars-buses-and.jpg">
            <a:extLst>
              <a:ext uri="{FF2B5EF4-FFF2-40B4-BE49-F238E27FC236}">
                <a16:creationId xmlns:a16="http://schemas.microsoft.com/office/drawing/2014/main" id="{2C2C2B5C-F383-4E98-9203-11579C0E1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62642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81C6624-4F8D-4C45-9A34-AC0EBFC62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876925"/>
            <a:ext cx="756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sl-SI" altLang="sl-SI">
                <a:hlinkClick r:id="rId3"/>
              </a:rPr>
              <a:t>http://www.youtube.com/watch?v=7U5E8QaCMPI</a:t>
            </a: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664128-DC09-49EC-9489-A5FBD8A6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ŽELEZNIŠKI PROMET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540813F6-7EEB-47B2-93B2-B0048A1DC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Železniško omrežje je precej manjše, kot je bilo nekoč</a:t>
            </a:r>
          </a:p>
          <a:p>
            <a:r>
              <a:rPr lang="sl-SI" altLang="sl-SI" sz="2800"/>
              <a:t>Trenes de Buenos Aires, Ferrocentral, Ferrobaires in Tren Patagonico so nekatere od zasebnih podjetij, ki zdaj upravljajo z argentinsko medkrajevnim potniškim železniškim omrežjem</a:t>
            </a:r>
          </a:p>
          <a:p>
            <a:r>
              <a:rPr lang="sl-SI" altLang="sl-SI" sz="2800"/>
              <a:t>"Satélite Ferroviario" seznanja z  urniki vseh medkrajevnih vlakov v Argentini</a:t>
            </a:r>
          </a:p>
          <a:p>
            <a:endParaRPr lang="sl-SI" altLang="sl-SI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0D5E8A-DE7C-4DC6-B5B5-DAA4212F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Vlakovi</a:t>
            </a: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velikih hitrosti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E6BC988F-655B-4DE2-B008-27C1D845E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Hitra železniška proga med Buenos Aires, Rosario in Cordoba s hitrostjo vožnje vlaka do 320 km/h, je bil v fazi načrtovanja. Gradnja naj bi se začela v začetku leta 2009 za prvi odsek v Rosario.</a:t>
            </a:r>
          </a:p>
          <a:p>
            <a:r>
              <a:rPr lang="sl-SI" altLang="sl-SI" sz="2800"/>
              <a:t>Leta 2007 je bila izdana ponudba za gradnjo železnice, ki povezuje mesto Buenos Aires in Mendoza</a:t>
            </a:r>
          </a:p>
          <a:p>
            <a:r>
              <a:rPr lang="sl-SI" altLang="sl-SI" sz="2800"/>
              <a:t>Leta 2008 pa ponudba za železnico za visoke hitrosti vlaka, ki povezuje mesto Buenos Aires in Mar del Plata.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E99F07-5065-496E-ACC3-9389344D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Prevoz blaga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EFB3370A-21A1-4B98-877A-D9F658E06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Leta 2007 so po železnici prepeljali več kot 25 milijonov.  Trenutno jih pet opravlja železniški prevoz blaga v Argentini: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Nuevo Central Argentino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Ferroexpreso Pampeano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Ferrosur Roca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América Latina Logística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Belgrano Cargas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arna">
  <a:themeElements>
    <a:clrScheme name="Livarn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varn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var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936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Rockwell</vt:lpstr>
      <vt:lpstr>Wingdings 2</vt:lpstr>
      <vt:lpstr>Livarna</vt:lpstr>
      <vt:lpstr>PROMET V ARGENTINI</vt:lpstr>
      <vt:lpstr>UVOD</vt:lpstr>
      <vt:lpstr>Nekaj za začetek</vt:lpstr>
      <vt:lpstr>PowerPoint Presentation</vt:lpstr>
      <vt:lpstr>CESTNI PROMET</vt:lpstr>
      <vt:lpstr>PowerPoint Presentation</vt:lpstr>
      <vt:lpstr>ŽELEZNIŠKI PROMET</vt:lpstr>
      <vt:lpstr>Vlakovi velikih hitrosti</vt:lpstr>
      <vt:lpstr>Prevoz blaga</vt:lpstr>
      <vt:lpstr>Turistične železnice</vt:lpstr>
      <vt:lpstr>PowerPoint Presentation</vt:lpstr>
      <vt:lpstr>Mednarodne železniške povezave z sosednjimi državami</vt:lpstr>
      <vt:lpstr>PowerPoint Presentation</vt:lpstr>
      <vt:lpstr>LETALSKI PROMET</vt:lpstr>
      <vt:lpstr>STATISTIKA ZA POMORSKO INDUSTRIJO ARGENTINE:</vt:lpstr>
      <vt:lpstr>PORT OF BUENOS AIRES</vt:lpstr>
      <vt:lpstr>PowerPoint Presentation</vt:lpstr>
      <vt:lpstr>REČNI TRANSPORT</vt:lpstr>
      <vt:lpstr>ZAKLJUČEK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2019-05-31T08:40:52Z</dcterms:created>
  <dcterms:modified xsi:type="dcterms:W3CDTF">2019-05-31T08:40:52Z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