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2" r:id="rId7"/>
    <p:sldId id="264" r:id="rId8"/>
    <p:sldId id="265" r:id="rId9"/>
  </p:sldIdLst>
  <p:sldSz cx="9144000" cy="6858000" type="screen4x3"/>
  <p:notesSz cx="6858000" cy="9144000"/>
  <p:defaultTextStyle>
    <a:defPPr>
      <a:defRPr lang="sl-SI"/>
    </a:defPPr>
    <a:lvl1pPr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2000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66"/>
    <a:srgbClr val="FFFF99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6" d="100"/>
          <a:sy n="76" d="100"/>
        </p:scale>
        <p:origin x="-3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>
            <a:extLst>
              <a:ext uri="{FF2B5EF4-FFF2-40B4-BE49-F238E27FC236}">
                <a16:creationId xmlns:a16="http://schemas.microsoft.com/office/drawing/2014/main" id="{49335173-306E-47E7-8100-16A14D23726B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sl-SI" altLang="sl-SI"/>
          </a:p>
        </p:txBody>
      </p:sp>
      <p:sp>
        <p:nvSpPr>
          <p:cNvPr id="19459" name="Rectangle 3">
            <a:extLst>
              <a:ext uri="{FF2B5EF4-FFF2-40B4-BE49-F238E27FC236}">
                <a16:creationId xmlns:a16="http://schemas.microsoft.com/office/drawing/2014/main" id="{7CE2F854-9DB1-4489-9514-48487EA40A45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endParaRPr lang="sl-SI" altLang="sl-SI"/>
          </a:p>
        </p:txBody>
      </p:sp>
      <p:sp>
        <p:nvSpPr>
          <p:cNvPr id="19460" name="Rectangle 4">
            <a:extLst>
              <a:ext uri="{FF2B5EF4-FFF2-40B4-BE49-F238E27FC236}">
                <a16:creationId xmlns:a16="http://schemas.microsoft.com/office/drawing/2014/main" id="{7605B00B-DAF3-4F5C-AE99-A19E68BB7744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200"/>
            </a:lvl1pPr>
          </a:lstStyle>
          <a:p>
            <a:endParaRPr lang="sl-SI" altLang="sl-SI"/>
          </a:p>
        </p:txBody>
      </p:sp>
      <p:sp>
        <p:nvSpPr>
          <p:cNvPr id="19461" name="Rectangle 5">
            <a:extLst>
              <a:ext uri="{FF2B5EF4-FFF2-40B4-BE49-F238E27FC236}">
                <a16:creationId xmlns:a16="http://schemas.microsoft.com/office/drawing/2014/main" id="{B764B57C-AB11-468D-87FE-A407C701BBE2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200"/>
            </a:lvl1pPr>
          </a:lstStyle>
          <a:p>
            <a:fld id="{77D6405C-EAD5-4E0A-8A4B-A28409CBDC4F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A9CA76-FE52-4C00-8C19-9EC81A26067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00DAB5-4A16-4FDC-8DF7-B59D8C3EA51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88750D-433C-40CD-96D1-DFB0D27F57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C1616-75CD-4231-A8BD-DBD49287F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9BFF8D-9B21-49E3-A959-0666B4DCFA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4A319-960D-4E27-80E0-B811E3CF513C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4088093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28C471-D940-4DE1-8079-5649A985C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119C4B1-5C85-491A-A73E-EFCA980F5A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9B1C5E-2740-46F4-A180-EDD223555E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C6CF0-6730-4EE7-8CEC-3D9828B15E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FC80E6-C668-4D7A-A0FF-8B120C98B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2B4EE0-95A6-44BD-A43D-0C14A6F7AEB2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5514899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B967E44-9ADC-4251-96FD-C80C18F217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40A770-08A1-493F-8C6F-98EC772E3C0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C1B21E-C6C5-4D95-8531-A244FB4AA2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4C2F8D0-8C68-4A8C-AA49-09B62C7AE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9CCA56-83BB-4163-A371-A1E0D05F30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9FAE4B2-E025-4DCF-A647-12DC7C36388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49286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D80569-93AE-41D5-84C9-E8B567285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1C18A4-DD25-48CA-A760-AEC77EB2EE5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520ABB-6B82-45CD-927C-132B481B0A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1DD6F1-D9DF-43E4-9CEE-DF29B20E7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A26AD8-3020-401E-9FB0-ED714CDDA9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6838F16-6634-41D1-9A1F-12CE9CD14C8D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925840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B260C6-160B-4419-A7A4-48CBF5F24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394F5E0-2383-415F-8538-5898F2C8E2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F0DCC8-0647-45A9-9CFB-55CAD3008F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034D05-CF59-4737-8B69-AE06B3A227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80D4AC-7C5D-4DCE-9068-F27EA3213C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10F621-1720-4A9B-A9C2-50EC72A8BA1A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791001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A846CD-0C55-4DD2-ACAC-7D44A26E63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61FC3D-8671-4351-9802-50B1DA6F17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8F3D09-FD19-446F-8C29-EDBE3A1F5A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C7299D-3AB9-4548-A8A6-F398617285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A0A952-7C55-49BA-B683-6F476CFD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46E3486-58E1-4B7A-A387-B3765BB218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6EDC59-FE6A-4F08-978A-A60B8FB61110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40873105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B55F08-476E-4D0D-B17E-0FA6A73619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C92D73-517C-4BD2-AA34-D43EC36686D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80811E1-0A7E-40D7-810E-99A6A24D374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5FE763E-7A43-44AF-9BEF-3440F1A8B72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11AE7C7-D4B0-4A6B-AA16-249BA639EA4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A449AE-69E9-4FDE-A09E-8709189A1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D407B4F-FDB9-4186-A7D4-938733FD9D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6A8276-E3DC-44F7-B44C-532AE0D34A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BF89A-D651-4B39-9516-814738F349DE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97270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468B4-A9FE-4BD1-977B-2EDCC2C37B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16C6134-F78E-490D-9668-1B7D22D5C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26AA7C2-D9F0-44E7-9EEB-122825D2F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F3E2E8-859B-43F7-B008-82523CDD29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939F42-B390-441D-8B40-2C8C8014ADF3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38321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EC70795-276C-48E4-88E7-270BB05700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686272-35BE-43DC-BA91-0CBF0BD866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036861-2586-4D3A-A896-2AB2FC919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2206A6-02F3-4D63-AD8E-BE13A1D99998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37872183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0FAD1-7FEF-4CF2-80A4-DFCD124C76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0C87B1E-B295-4B33-8AA8-87AE565D5A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075DDFD-556B-45F4-8609-EBCD005BC08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2873C82-5FA3-4356-A241-4B667A2D34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8879CD-08A1-490B-B842-32F6532A74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02E4D-7822-43FF-AB8F-6D4B4092B37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3A990C-6647-4D1D-B0E6-9784C4359B15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2051252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22D8A1-0BED-4537-B643-B2D59F8F39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sl-SI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9BD69D7-E02B-4E8B-8115-4FCF47392F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6F7630-5BF6-4A04-AD69-649215ED5AF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CD5AF-F485-44B3-92F6-5A7ED1DD92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3FB77E-FE74-4C2B-A165-341691B12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sl-SI" altLang="sl-SI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C996FBF-F287-41E8-B921-768B01DBD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3DDB91D-71BA-4DBD-9840-B45A46E726D4}" type="slidenum">
              <a:rPr lang="sl-SI" altLang="sl-SI"/>
              <a:pPr/>
              <a:t>‹#›</a:t>
            </a:fld>
            <a:endParaRPr lang="sl-SI" altLang="sl-SI"/>
          </a:p>
        </p:txBody>
      </p:sp>
    </p:spTree>
    <p:extLst>
      <p:ext uri="{BB962C8B-B14F-4D97-AF65-F5344CB8AC3E}">
        <p14:creationId xmlns:p14="http://schemas.microsoft.com/office/powerpoint/2010/main" val="18380636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F425B49D-E8A8-4B50-856D-C40EEE8C32A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 naslova matrice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1201C557-C8B6-48B1-88B4-351D6377A8D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altLang="sl-SI"/>
              <a:t>Kliknite, če želite urediti sloge besedila matrice</a:t>
            </a:r>
          </a:p>
          <a:p>
            <a:pPr lvl="1"/>
            <a:r>
              <a:rPr lang="sl-SI" altLang="sl-SI"/>
              <a:t>Druga raven</a:t>
            </a:r>
          </a:p>
          <a:p>
            <a:pPr lvl="2"/>
            <a:r>
              <a:rPr lang="sl-SI" altLang="sl-SI"/>
              <a:t>Tretja raven</a:t>
            </a:r>
          </a:p>
          <a:p>
            <a:pPr lvl="3"/>
            <a:r>
              <a:rPr lang="sl-SI" altLang="sl-SI"/>
              <a:t>Četrta raven</a:t>
            </a:r>
          </a:p>
          <a:p>
            <a:pPr lvl="4"/>
            <a:r>
              <a:rPr lang="sl-SI" altLang="sl-SI"/>
              <a:t>Peta raven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3504636F-400D-4187-902F-2A83A1738F7A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0"/>
              </a:spcBef>
              <a:defRPr sz="1400"/>
            </a:lvl1pPr>
          </a:lstStyle>
          <a:p>
            <a:endParaRPr lang="sl-SI" altLang="sl-SI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FBBEB4AD-1F8F-43D4-ABA3-25E4AC56D276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0"/>
              </a:spcBef>
              <a:defRPr sz="1400"/>
            </a:lvl1pPr>
          </a:lstStyle>
          <a:p>
            <a:endParaRPr lang="sl-SI" altLang="sl-SI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B99883D0-816C-4D27-A108-FD443F473AF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0"/>
              </a:spcBef>
              <a:defRPr sz="1400"/>
            </a:lvl1pPr>
          </a:lstStyle>
          <a:p>
            <a:fld id="{1353B52F-9FBA-4CA4-A5C3-8483C59F67B7}" type="slidenum">
              <a:rPr lang="sl-SI" altLang="sl-SI"/>
              <a:pPr/>
              <a:t>‹#›</a:t>
            </a:fld>
            <a:endParaRPr lang="sl-SI" alt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5" name="Picture 7" descr="372px-Motorni_vlak">
            <a:extLst>
              <a:ext uri="{FF2B5EF4-FFF2-40B4-BE49-F238E27FC236}">
                <a16:creationId xmlns:a16="http://schemas.microsoft.com/office/drawing/2014/main" id="{D1AA63CF-F4D8-422B-99D3-12F96B7AC15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4330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Racing">
            <a:extLst>
              <a:ext uri="{FF2B5EF4-FFF2-40B4-BE49-F238E27FC236}">
                <a16:creationId xmlns:a16="http://schemas.microsoft.com/office/drawing/2014/main" id="{D46F47BF-3832-4A59-88D2-4E9131B06A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52413" y="2857500"/>
            <a:ext cx="4457701" cy="4000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50" name="Rectangle 2">
            <a:extLst>
              <a:ext uri="{FF2B5EF4-FFF2-40B4-BE49-F238E27FC236}">
                <a16:creationId xmlns:a16="http://schemas.microsoft.com/office/drawing/2014/main" id="{8DC33F07-E2A4-479D-B780-6ED18D1E3F77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8134350" cy="1730375"/>
          </a:xfrm>
        </p:spPr>
        <p:txBody>
          <a:bodyPr anchor="ctr"/>
          <a:lstStyle/>
          <a:p>
            <a:r>
              <a:rPr lang="sl-SI" altLang="sl-SI" sz="7200">
                <a:solidFill>
                  <a:srgbClr val="FF0000"/>
                </a:solidFill>
                <a:latin typeface="Monotype Corsiva" panose="03010101010201010101" pitchFamily="66" charset="0"/>
              </a:rPr>
              <a:t>Promet v Republiki                 Sloveniji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AF6AC56-78D7-46AE-9C03-09F05392F8F0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2743200" y="4437063"/>
            <a:ext cx="6400800" cy="1752600"/>
          </a:xfrm>
        </p:spPr>
        <p:txBody>
          <a:bodyPr/>
          <a:lstStyle/>
          <a:p>
            <a:endParaRPr lang="sl-SI" altLang="sl-SI" sz="3200">
              <a:solidFill>
                <a:srgbClr val="FFFF00"/>
              </a:solidFill>
            </a:endParaRPr>
          </a:p>
        </p:txBody>
      </p:sp>
      <p:pic>
        <p:nvPicPr>
          <p:cNvPr id="2054" name="Picture 6" descr="pb_brnik_letalisce_letalo_bus">
            <a:extLst>
              <a:ext uri="{FF2B5EF4-FFF2-40B4-BE49-F238E27FC236}">
                <a16:creationId xmlns:a16="http://schemas.microsoft.com/office/drawing/2014/main" id="{880FACB1-6A84-4B9B-B4E2-FD198C8E840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0"/>
            <a:ext cx="2882900" cy="1930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41094781-01B8-47D7-A321-A81794D4362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>
                <a:solidFill>
                  <a:srgbClr val="FF0000"/>
                </a:solidFill>
                <a:latin typeface="Monotype Corsiva" panose="03010101010201010101" pitchFamily="66" charset="0"/>
              </a:rPr>
              <a:t>Vrste prometa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1B5CD5F7-B130-446C-973F-07E6F30C1027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539750" y="1341438"/>
            <a:ext cx="8229600" cy="511175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endParaRPr lang="sl-SI" altLang="sl-SI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cestni promet ( avtomobili, tovornjaki)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letalski promet               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železniški promet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ladijski promet 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Promet delimo na: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blagovni (tovorni)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potniški</a:t>
            </a:r>
          </a:p>
          <a:p>
            <a:pPr>
              <a:lnSpc>
                <a:spcPct val="90000"/>
              </a:lnSpc>
              <a:buFontTx/>
              <a:buNone/>
            </a:pPr>
            <a:endParaRPr lang="sl-SI" altLang="sl-SI">
              <a:solidFill>
                <a:srgbClr val="FFFF00"/>
              </a:solidFill>
            </a:endParaRPr>
          </a:p>
        </p:txBody>
      </p:sp>
      <p:pic>
        <p:nvPicPr>
          <p:cNvPr id="3078" name="Picture 6" descr="vlak">
            <a:extLst>
              <a:ext uri="{FF2B5EF4-FFF2-40B4-BE49-F238E27FC236}">
                <a16:creationId xmlns:a16="http://schemas.microsoft.com/office/drawing/2014/main" id="{5D60016B-07E8-4904-98DB-4D21002D786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825" y="3933825"/>
            <a:ext cx="3673475" cy="2597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3" name="Picture 7" descr="cesta_Sentjur-Lesicno">
            <a:extLst>
              <a:ext uri="{FF2B5EF4-FFF2-40B4-BE49-F238E27FC236}">
                <a16:creationId xmlns:a16="http://schemas.microsoft.com/office/drawing/2014/main" id="{F1090C2D-3241-4E89-9851-51267F90F0E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45138" y="0"/>
            <a:ext cx="3598862" cy="24526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8" name="Rectangle 2">
            <a:extLst>
              <a:ext uri="{FF2B5EF4-FFF2-40B4-BE49-F238E27FC236}">
                <a16:creationId xmlns:a16="http://schemas.microsoft.com/office/drawing/2014/main" id="{2C1EC39F-29A8-4F76-8C0B-939CE98FCA7D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-252413" y="188913"/>
            <a:ext cx="8229601" cy="1143000"/>
          </a:xfrm>
        </p:spPr>
        <p:txBody>
          <a:bodyPr/>
          <a:lstStyle/>
          <a:p>
            <a:r>
              <a:rPr lang="sl-SI" altLang="sl-SI" sz="6000">
                <a:solidFill>
                  <a:srgbClr val="FF0000"/>
                </a:solidFill>
                <a:latin typeface="Monotype Corsiva" panose="03010101010201010101" pitchFamily="66" charset="0"/>
              </a:rPr>
              <a:t>Cestni promet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C548E830-5B93-4E0D-902F-7447FAC4394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1700213"/>
            <a:ext cx="8229600" cy="4525962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sl-SI" altLang="sl-SI" sz="2000" u="sng">
                <a:solidFill>
                  <a:srgbClr val="FFFF00"/>
                </a:solidFill>
              </a:rPr>
              <a:t>Prednosti cestnega prometa: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sl-SI" altLang="sl-SI" sz="2000">
                <a:solidFill>
                  <a:srgbClr val="FFFF00"/>
                </a:solidFill>
              </a:rPr>
              <a:t>- dostop do vsakega kraja,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sl-SI" altLang="sl-SI" sz="2000">
                <a:solidFill>
                  <a:srgbClr val="FFFF00"/>
                </a:solidFill>
              </a:rPr>
              <a:t>- omogoča, da ljudje živijo na podeželju in se vozijo na delo v mesta</a:t>
            </a:r>
          </a:p>
          <a:p>
            <a:pPr>
              <a:lnSpc>
                <a:spcPct val="150000"/>
              </a:lnSpc>
              <a:buFontTx/>
              <a:buNone/>
            </a:pPr>
            <a:endParaRPr lang="sl-SI" altLang="sl-SI" sz="2000">
              <a:solidFill>
                <a:srgbClr val="FFFF00"/>
              </a:solidFill>
            </a:endParaRPr>
          </a:p>
          <a:p>
            <a:pPr>
              <a:lnSpc>
                <a:spcPct val="150000"/>
              </a:lnSpc>
            </a:pPr>
            <a:r>
              <a:rPr lang="sl-SI" altLang="sl-SI" sz="2000" u="sng">
                <a:solidFill>
                  <a:srgbClr val="FFFF00"/>
                </a:solidFill>
              </a:rPr>
              <a:t>Slabosti cestnega prometa: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sl-SI" altLang="sl-SI" sz="2000">
                <a:solidFill>
                  <a:srgbClr val="FFFF00"/>
                </a:solidFill>
              </a:rPr>
              <a:t>-več nesreč in s tem več umrlih</a:t>
            </a:r>
          </a:p>
          <a:p>
            <a:pPr>
              <a:lnSpc>
                <a:spcPct val="150000"/>
              </a:lnSpc>
              <a:buFontTx/>
              <a:buNone/>
            </a:pPr>
            <a:r>
              <a:rPr lang="sl-SI" altLang="sl-SI" sz="2000">
                <a:solidFill>
                  <a:srgbClr val="FFFF00"/>
                </a:solidFill>
              </a:rPr>
              <a:t>-zaradi izpušnih plinov je narava zelo onesnažena (z vsakim litrom bencina se v ozračje izloči 2kg CO2)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ViaduktCrniKal1">
            <a:extLst>
              <a:ext uri="{FF2B5EF4-FFF2-40B4-BE49-F238E27FC236}">
                <a16:creationId xmlns:a16="http://schemas.microsoft.com/office/drawing/2014/main" id="{F192F743-FD52-45EF-BB48-38116E0129B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4438" y="4221163"/>
            <a:ext cx="3384550" cy="2247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123" name="Rectangle 3">
            <a:extLst>
              <a:ext uri="{FF2B5EF4-FFF2-40B4-BE49-F238E27FC236}">
                <a16:creationId xmlns:a16="http://schemas.microsoft.com/office/drawing/2014/main" id="{4DE160AA-2BE0-474D-9D02-49569861D922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323850" y="476250"/>
            <a:ext cx="8229600" cy="5545138"/>
          </a:xfrm>
        </p:spPr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Slovenika-cestna povezava prek Slovenije v smeri JZ-SV</a:t>
            </a:r>
          </a:p>
          <a:p>
            <a:r>
              <a:rPr lang="sl-SI" altLang="sl-SI">
                <a:solidFill>
                  <a:srgbClr val="FFFF00"/>
                </a:solidFill>
              </a:rPr>
              <a:t>Ilirika-cestna povezava prek Slovenije v smeri SZ-JV</a:t>
            </a:r>
          </a:p>
          <a:p>
            <a:r>
              <a:rPr lang="sl-SI" altLang="sl-SI">
                <a:solidFill>
                  <a:srgbClr val="FFFF00"/>
                </a:solidFill>
              </a:rPr>
              <a:t>Slovenski cestni križ = osnovno ogrodje najpomembnejših slovenskih cest, ki ima obliko križa s presečiščem v Ljubljani</a:t>
            </a:r>
          </a:p>
          <a:p>
            <a:endParaRPr lang="sl-SI" altLang="sl-SI" sz="120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18" name="Picture 174" descr="CRJ_AAF%20gmax%202k2">
            <a:extLst>
              <a:ext uri="{FF2B5EF4-FFF2-40B4-BE49-F238E27FC236}">
                <a16:creationId xmlns:a16="http://schemas.microsoft.com/office/drawing/2014/main" id="{B0709B65-0985-438C-BEFC-72710D8AA43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1275" y="188913"/>
            <a:ext cx="5000625" cy="313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17" name="Picture 173" descr="objava_2-2000">
            <a:extLst>
              <a:ext uri="{FF2B5EF4-FFF2-40B4-BE49-F238E27FC236}">
                <a16:creationId xmlns:a16="http://schemas.microsoft.com/office/drawing/2014/main" id="{5C0C5C4D-D521-44FF-B0A6-D081F2335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196975"/>
            <a:ext cx="2270125" cy="2270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6" name="Rectangle 2">
            <a:extLst>
              <a:ext uri="{FF2B5EF4-FFF2-40B4-BE49-F238E27FC236}">
                <a16:creationId xmlns:a16="http://schemas.microsoft.com/office/drawing/2014/main" id="{8674FC73-5EFD-4873-A1AE-03BDEA7ABD5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>
                <a:solidFill>
                  <a:srgbClr val="FF0000"/>
                </a:solidFill>
              </a:rPr>
              <a:t>Letalski promet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906622D6-E814-414D-A917-AA5DA2F1570F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557338"/>
            <a:ext cx="8291513" cy="4568825"/>
          </a:xfrm>
          <a:ln/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buFontTx/>
              <a:buNone/>
            </a:pPr>
            <a:endParaRPr lang="sl-SI" altLang="sl-SI">
              <a:solidFill>
                <a:srgbClr val="FFFF00"/>
              </a:solidFill>
            </a:endParaRPr>
          </a:p>
          <a:p>
            <a:pPr>
              <a:buFontTx/>
              <a:buNone/>
            </a:pPr>
            <a:r>
              <a:rPr lang="sl-SI" altLang="sl-SI" sz="2400">
                <a:solidFill>
                  <a:srgbClr val="FFFF00"/>
                </a:solidFill>
              </a:rPr>
              <a:t> Večja letališča:           Športna letališča:   Vojaško letališče: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</a:t>
            </a:r>
            <a:r>
              <a:rPr lang="sl-SI" altLang="sl-SI" sz="2400">
                <a:solidFill>
                  <a:srgbClr val="FFFF00"/>
                </a:solidFill>
              </a:rPr>
              <a:t>Letališče Brnik                -Moškanjci          -Cerklje ob Krki</a:t>
            </a:r>
          </a:p>
          <a:p>
            <a:pPr>
              <a:buFontTx/>
              <a:buNone/>
            </a:pPr>
            <a:r>
              <a:rPr lang="sl-SI" altLang="sl-SI" sz="2400">
                <a:solidFill>
                  <a:srgbClr val="FFFF00"/>
                </a:solidFill>
              </a:rPr>
              <a:t> -Letališče Maribor            -Ajdovščina       </a:t>
            </a:r>
          </a:p>
          <a:p>
            <a:pPr>
              <a:buFontTx/>
              <a:buNone/>
            </a:pPr>
            <a:r>
              <a:rPr lang="sl-SI" altLang="sl-SI" sz="2400">
                <a:solidFill>
                  <a:srgbClr val="FFFF00"/>
                </a:solidFill>
              </a:rPr>
              <a:t> -Letališče Portorož           -Bovec</a:t>
            </a:r>
          </a:p>
        </p:txBody>
      </p:sp>
      <p:graphicFrame>
        <p:nvGraphicFramePr>
          <p:cNvPr id="6310" name="Group 166">
            <a:extLst>
              <a:ext uri="{FF2B5EF4-FFF2-40B4-BE49-F238E27FC236}">
                <a16:creationId xmlns:a16="http://schemas.microsoft.com/office/drawing/2014/main" id="{CF13AC2C-B51F-44FD-8BD7-D6084A660C96}"/>
              </a:ext>
            </a:extLst>
          </p:cNvPr>
          <p:cNvGraphicFramePr>
            <a:graphicFrameLocks noGrp="1"/>
          </p:cNvGraphicFramePr>
          <p:nvPr/>
        </p:nvGraphicFramePr>
        <p:xfrm>
          <a:off x="0" y="4076700"/>
          <a:ext cx="9144000" cy="2781300"/>
        </p:xfrm>
        <a:graphic>
          <a:graphicData uri="http://schemas.openxmlformats.org/drawingml/2006/table">
            <a:tbl>
              <a:tblPr/>
              <a:tblGrid>
                <a:gridCol w="1828800">
                  <a:extLst>
                    <a:ext uri="{9D8B030D-6E8A-4147-A177-3AD203B41FA5}">
                      <a16:colId xmlns:a16="http://schemas.microsoft.com/office/drawing/2014/main" val="56824569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782092691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106971276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83706750"/>
                    </a:ext>
                  </a:extLst>
                </a:gridCol>
                <a:gridCol w="1828800">
                  <a:extLst>
                    <a:ext uri="{9D8B030D-6E8A-4147-A177-3AD203B41FA5}">
                      <a16:colId xmlns:a16="http://schemas.microsoft.com/office/drawing/2014/main" val="3695348777"/>
                    </a:ext>
                  </a:extLst>
                </a:gridCol>
              </a:tblGrid>
              <a:tr h="57467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D9DA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LETALIŠČA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2512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D9DA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MAXSIMUMI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2512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D9DA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2512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D9DA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2512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D9DA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25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76092499"/>
                  </a:ext>
                </a:extLst>
              </a:tr>
              <a:tr h="577850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D9DA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2512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D9DA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Teža (kg)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2512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D9DA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Štev. potnikov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2512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D9DA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Tovor (kg)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2512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D9DADC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Gorivo (kg)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8C251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59442907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Brnik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394 630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480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171 272 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789654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Maribor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151 000 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184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30 000 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74 000 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07981611"/>
                  </a:ext>
                </a:extLst>
              </a:tr>
              <a:tr h="542925"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Portorož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17 000 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46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1 500 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tc>
                  <a:txBody>
                    <a:bodyPr/>
                    <a:lstStyle>
                      <a:lvl1pPr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sl-SI" altLang="sl-SI" sz="2000" b="0" i="0" u="none" strike="noStrike" cap="none" normalizeH="0" baseline="0">
                          <a:ln>
                            <a:noFill/>
                          </a:ln>
                          <a:solidFill>
                            <a:srgbClr val="333333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4 500 </a:t>
                      </a:r>
                      <a:endParaRPr kumimoji="0" lang="sl-SI" altLang="sl-SI" sz="20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1215C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9DAD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4717383"/>
                  </a:ext>
                </a:extLst>
              </a:tr>
            </a:tbl>
          </a:graphicData>
        </a:graphic>
      </p:graphicFrame>
      <p:sp>
        <p:nvSpPr>
          <p:cNvPr id="6309" name="Rectangle 165">
            <a:extLst>
              <a:ext uri="{FF2B5EF4-FFF2-40B4-BE49-F238E27FC236}">
                <a16:creationId xmlns:a16="http://schemas.microsoft.com/office/drawing/2014/main" id="{4747DC24-05AC-4C33-92D9-C860C29FC7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3902075"/>
            <a:ext cx="215900" cy="228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pPr algn="just">
              <a:spcBef>
                <a:spcPct val="0"/>
              </a:spcBef>
            </a:pPr>
            <a:r>
              <a:rPr lang="sl-SI" altLang="sl-SI" sz="900">
                <a:solidFill>
                  <a:srgbClr val="333333"/>
                </a:solidFill>
                <a:cs typeface="Arial" panose="020B0604020202020204" pitchFamily="34" charset="0"/>
              </a:rPr>
              <a:t> </a:t>
            </a:r>
            <a:endParaRPr lang="sl-SI" altLang="sl-SI" sz="1800"/>
          </a:p>
        </p:txBody>
      </p:sp>
      <p:sp>
        <p:nvSpPr>
          <p:cNvPr id="6311" name="Line 167">
            <a:extLst>
              <a:ext uri="{FF2B5EF4-FFF2-40B4-BE49-F238E27FC236}">
                <a16:creationId xmlns:a16="http://schemas.microsoft.com/office/drawing/2014/main" id="{1E9BD258-4B0B-4049-BD66-D1E9724E0F9B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19250" y="1268413"/>
            <a:ext cx="503238" cy="720725"/>
          </a:xfrm>
          <a:prstGeom prst="line">
            <a:avLst/>
          </a:prstGeom>
          <a:noFill/>
          <a:ln w="9525">
            <a:solidFill>
              <a:srgbClr val="FFFF99">
                <a:alpha val="0"/>
              </a:srgbClr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312" name="Line 168">
            <a:extLst>
              <a:ext uri="{FF2B5EF4-FFF2-40B4-BE49-F238E27FC236}">
                <a16:creationId xmlns:a16="http://schemas.microsoft.com/office/drawing/2014/main" id="{F3186D7F-D623-44EC-80EC-AE02305C4B2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692275" y="1196975"/>
            <a:ext cx="358775" cy="719138"/>
          </a:xfrm>
          <a:prstGeom prst="line">
            <a:avLst/>
          </a:prstGeom>
          <a:noFill/>
          <a:ln w="9525">
            <a:solidFill>
              <a:srgbClr val="66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313" name="Line 169">
            <a:extLst>
              <a:ext uri="{FF2B5EF4-FFF2-40B4-BE49-F238E27FC236}">
                <a16:creationId xmlns:a16="http://schemas.microsoft.com/office/drawing/2014/main" id="{5999BC0F-2AB1-4A2B-AC49-7CF0DA053F30}"/>
              </a:ext>
            </a:extLst>
          </p:cNvPr>
          <p:cNvSpPr>
            <a:spLocks noChangeShapeType="1"/>
          </p:cNvSpPr>
          <p:nvPr/>
        </p:nvSpPr>
        <p:spPr bwMode="auto">
          <a:xfrm>
            <a:off x="4716463" y="1196975"/>
            <a:ext cx="0" cy="792163"/>
          </a:xfrm>
          <a:prstGeom prst="line">
            <a:avLst/>
          </a:prstGeom>
          <a:noFill/>
          <a:ln w="9525">
            <a:solidFill>
              <a:srgbClr val="66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  <p:sp>
        <p:nvSpPr>
          <p:cNvPr id="6314" name="Line 170">
            <a:extLst>
              <a:ext uri="{FF2B5EF4-FFF2-40B4-BE49-F238E27FC236}">
                <a16:creationId xmlns:a16="http://schemas.microsoft.com/office/drawing/2014/main" id="{C23825F5-A99D-4EBE-A703-CCDD86EBA4BC}"/>
              </a:ext>
            </a:extLst>
          </p:cNvPr>
          <p:cNvSpPr>
            <a:spLocks noChangeShapeType="1"/>
          </p:cNvSpPr>
          <p:nvPr/>
        </p:nvSpPr>
        <p:spPr bwMode="auto">
          <a:xfrm>
            <a:off x="6516688" y="1196975"/>
            <a:ext cx="360362" cy="863600"/>
          </a:xfrm>
          <a:prstGeom prst="line">
            <a:avLst/>
          </a:prstGeom>
          <a:noFill/>
          <a:ln w="9525">
            <a:solidFill>
              <a:srgbClr val="66FF66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sl-SI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201" name="Picture 9" descr="pb_zeleznica_proga_tiri_vlak_tina_kosec1e">
            <a:extLst>
              <a:ext uri="{FF2B5EF4-FFF2-40B4-BE49-F238E27FC236}">
                <a16:creationId xmlns:a16="http://schemas.microsoft.com/office/drawing/2014/main" id="{D3249D13-B7A3-4E51-A726-7EE7F5590F7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513" y="2420938"/>
            <a:ext cx="2376487" cy="4187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200" name="Picture 8" descr="372px-Motorni_vlak">
            <a:extLst>
              <a:ext uri="{FF2B5EF4-FFF2-40B4-BE49-F238E27FC236}">
                <a16:creationId xmlns:a16="http://schemas.microsoft.com/office/drawing/2014/main" id="{FE0142E1-809C-4DBE-86C6-8DDB7955954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3543300" cy="26574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199" name="Picture 7" descr="slo1_1">
            <a:extLst>
              <a:ext uri="{FF2B5EF4-FFF2-40B4-BE49-F238E27FC236}">
                <a16:creationId xmlns:a16="http://schemas.microsoft.com/office/drawing/2014/main" id="{67477227-D1A0-4617-B9E2-EE012DBDBE3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1038" y="0"/>
            <a:ext cx="3382962" cy="18192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4" name="Rectangle 2">
            <a:extLst>
              <a:ext uri="{FF2B5EF4-FFF2-40B4-BE49-F238E27FC236}">
                <a16:creationId xmlns:a16="http://schemas.microsoft.com/office/drawing/2014/main" id="{BADE9AA5-5408-4D7D-BC5D-D11E22D7789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68313" y="260350"/>
            <a:ext cx="8229600" cy="1143000"/>
          </a:xfrm>
        </p:spPr>
        <p:txBody>
          <a:bodyPr/>
          <a:lstStyle/>
          <a:p>
            <a:r>
              <a:rPr lang="sl-SI" altLang="sl-SI" sz="6000">
                <a:solidFill>
                  <a:srgbClr val="FF0000"/>
                </a:solidFill>
              </a:rPr>
              <a:t>Železniški promet</a:t>
            </a:r>
          </a:p>
        </p:txBody>
      </p:sp>
      <p:sp>
        <p:nvSpPr>
          <p:cNvPr id="8197" name="Rectangle 5">
            <a:extLst>
              <a:ext uri="{FF2B5EF4-FFF2-40B4-BE49-F238E27FC236}">
                <a16:creationId xmlns:a16="http://schemas.microsoft.com/office/drawing/2014/main" id="{AC10D8CA-5263-421E-B6C0-B9ACD807333D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2420938"/>
            <a:ext cx="7632700" cy="427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342900" indent="-342900"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>
              <a:spcBef>
                <a:spcPct val="0"/>
              </a:spcBef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20000"/>
              </a:spcBef>
            </a:pPr>
            <a:r>
              <a:rPr lang="sl-SI" altLang="sl-SI" sz="2800">
                <a:solidFill>
                  <a:srgbClr val="FFFF00"/>
                </a:solidFill>
              </a:rPr>
              <a:t>Prvo železnico je Slovenija dobila že v sredi 19. stoletja (Dunaj-Trst)</a:t>
            </a:r>
          </a:p>
          <a:p>
            <a:pPr>
              <a:spcBef>
                <a:spcPct val="20000"/>
              </a:spcBef>
            </a:pPr>
            <a:r>
              <a:rPr lang="sl-SI" altLang="sl-SI" sz="2800">
                <a:solidFill>
                  <a:srgbClr val="FFFF00"/>
                </a:solidFill>
              </a:rPr>
              <a:t>Železniško nesrečo lahko povzročijo:</a:t>
            </a:r>
          </a:p>
          <a:p>
            <a:pPr>
              <a:spcBef>
                <a:spcPct val="20000"/>
              </a:spcBef>
            </a:pPr>
            <a:r>
              <a:rPr lang="sl-SI" altLang="sl-SI" sz="2800">
                <a:solidFill>
                  <a:srgbClr val="FFFF00"/>
                </a:solidFill>
              </a:rPr>
              <a:t>- tehnični in drugi vzroki (napaka človeka, stanje proge, okvare vozil, živali)</a:t>
            </a:r>
          </a:p>
          <a:p>
            <a:pPr>
              <a:spcBef>
                <a:spcPct val="20000"/>
              </a:spcBef>
            </a:pPr>
            <a:r>
              <a:rPr lang="sl-SI" altLang="sl-SI" sz="2800">
                <a:solidFill>
                  <a:srgbClr val="FFFF00"/>
                </a:solidFill>
              </a:rPr>
              <a:t>- naravne in druge nesreče (potres, poplava, zemeljski plaz, požar, nesreča pri prevozu nevarnega blaga, človeški dejavnik in drugi) </a:t>
            </a:r>
          </a:p>
          <a:p>
            <a:pPr>
              <a:spcBef>
                <a:spcPct val="20000"/>
              </a:spcBef>
            </a:pPr>
            <a:r>
              <a:rPr lang="sl-SI" altLang="sl-SI" sz="2800">
                <a:solidFill>
                  <a:srgbClr val="FFFF00"/>
                </a:solidFill>
              </a:rPr>
              <a:t>- teroristični napadi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Nova_Luka-Teretna_Luka_Koper">
            <a:extLst>
              <a:ext uri="{FF2B5EF4-FFF2-40B4-BE49-F238E27FC236}">
                <a16:creationId xmlns:a16="http://schemas.microsoft.com/office/drawing/2014/main" id="{9CA28C13-B024-4976-8D13-5AF77E81F69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288" y="404813"/>
            <a:ext cx="8208962" cy="6156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2" name="Rectangle 2">
            <a:extLst>
              <a:ext uri="{FF2B5EF4-FFF2-40B4-BE49-F238E27FC236}">
                <a16:creationId xmlns:a16="http://schemas.microsoft.com/office/drawing/2014/main" id="{C10933B4-56A5-457A-93A2-15E908159DC5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sl-SI" altLang="sl-SI" sz="6000">
                <a:solidFill>
                  <a:srgbClr val="FF0000"/>
                </a:solidFill>
              </a:rPr>
              <a:t>Ladijski promet</a:t>
            </a:r>
          </a:p>
        </p:txBody>
      </p:sp>
      <p:sp>
        <p:nvSpPr>
          <p:cNvPr id="10243" name="Rectangle 3">
            <a:extLst>
              <a:ext uri="{FF2B5EF4-FFF2-40B4-BE49-F238E27FC236}">
                <a16:creationId xmlns:a16="http://schemas.microsoft.com/office/drawing/2014/main" id="{5001B19F-835D-4DD1-B4B2-736C0DF71D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sl-SI" altLang="sl-SI" sz="2800">
                <a:solidFill>
                  <a:srgbClr val="FFFF00"/>
                </a:solidFill>
              </a:rPr>
              <a:t>Največje slovensko pristanišče Luka Koper praznuje 50 let nastanka (1957-2007)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rgbClr val="FFFF00"/>
                </a:solidFill>
              </a:rPr>
              <a:t>Promet na slovenskem morju razdelimo: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rgbClr val="FFFF00"/>
                </a:solidFill>
              </a:rPr>
              <a:t>- tovorni promet iz južnega Jadrana do Kopra, Trsta in Tržiča ter obratno,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rgbClr val="FFFF00"/>
                </a:solidFill>
              </a:rPr>
              <a:t>- sezonski navtični turizem med Italijo, Slovenijo in Hrvaško,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rgbClr val="FFFF00"/>
                </a:solidFill>
              </a:rPr>
              <a:t>- priobalni potniški promet, v glavnem sezonski ter 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sl-SI" altLang="sl-SI" sz="2800">
                <a:solidFill>
                  <a:srgbClr val="FFFF00"/>
                </a:solidFill>
              </a:rPr>
              <a:t>- drugo (v ladjedelnico in iz nje, ribolov, vlačilci itd.)</a:t>
            </a:r>
            <a:r>
              <a:rPr lang="sl-SI" altLang="sl-SI" sz="240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70" name="Picture 6" descr="pristanisce">
            <a:extLst>
              <a:ext uri="{FF2B5EF4-FFF2-40B4-BE49-F238E27FC236}">
                <a16:creationId xmlns:a16="http://schemas.microsoft.com/office/drawing/2014/main" id="{FFF43BEF-9442-44B2-B956-9DB308AC2F5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02325" y="1341438"/>
            <a:ext cx="3241675" cy="2162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68" name="Picture 4" descr="ladijski1">
            <a:extLst>
              <a:ext uri="{FF2B5EF4-FFF2-40B4-BE49-F238E27FC236}">
                <a16:creationId xmlns:a16="http://schemas.microsoft.com/office/drawing/2014/main" id="{17EBDE64-F933-42FD-9ED2-6B531E0A63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5600" y="4437063"/>
            <a:ext cx="3381375" cy="2254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7" name="Rectangle 3">
            <a:extLst>
              <a:ext uri="{FF2B5EF4-FFF2-40B4-BE49-F238E27FC236}">
                <a16:creationId xmlns:a16="http://schemas.microsoft.com/office/drawing/2014/main" id="{2E9D6694-503C-478D-AF78-4E5723976EB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250825" y="0"/>
            <a:ext cx="8281988" cy="6308725"/>
          </a:xfrm>
        </p:spPr>
        <p:txBody>
          <a:bodyPr/>
          <a:lstStyle/>
          <a:p>
            <a:r>
              <a:rPr lang="sl-SI" altLang="sl-SI">
                <a:solidFill>
                  <a:srgbClr val="FFFF00"/>
                </a:solidFill>
              </a:rPr>
              <a:t>Morebitne nesreče: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nesreča z nevarnimi snovmi, nafto in naftnimi derivati ( ekološka nesreča) 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požar na plovilih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brodolom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utopitve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nesreče z neeksplodiranimi bojnimi sredstvi  </a:t>
            </a:r>
          </a:p>
          <a:p>
            <a:pPr>
              <a:buFontTx/>
              <a:buNone/>
            </a:pPr>
            <a:r>
              <a:rPr lang="sl-SI" altLang="sl-SI">
                <a:solidFill>
                  <a:srgbClr val="FFFF00"/>
                </a:solidFill>
              </a:rPr>
              <a:t>- nevarnosti zaradi visoke plime</a:t>
            </a:r>
            <a:r>
              <a:rPr lang="sl-SI" altLang="sl-SI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ivzeti načrt">
  <a:themeElements>
    <a:clrScheme name="Privzeti načr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ivzeti načr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>
          <a:noFill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91240B29-F687-4F45-9708-019B960494DF}">
            <a14:hiddenLine xmlns:a14="http://schemas.microsoft.com/office/drawing/2010/main"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14:hiddenLine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342900" marR="0" indent="-342900" algn="l" defTabSz="914400" rtl="0" eaLnBrk="1" fontAlgn="base" latinLnBrk="0" hangingPunct="1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None/>
          <a:tabLst/>
          <a:defRPr kumimoji="0" lang="sl-SI" altLang="sl-SI" sz="3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rivzeti načr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ivzeti načr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ivzeti načr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371</Words>
  <Application>Microsoft Office PowerPoint</Application>
  <PresentationFormat>On-screen Show (4:3)</PresentationFormat>
  <Paragraphs>74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Monotype Corsiva</vt:lpstr>
      <vt:lpstr>Privzeti načrt</vt:lpstr>
      <vt:lpstr>Promet v Republiki                 Sloveniji</vt:lpstr>
      <vt:lpstr>Vrste prometa</vt:lpstr>
      <vt:lpstr>Cestni promet</vt:lpstr>
      <vt:lpstr>PowerPoint Presentation</vt:lpstr>
      <vt:lpstr>Letalski promet</vt:lpstr>
      <vt:lpstr>Železniški promet</vt:lpstr>
      <vt:lpstr>Ladijski promet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2019-05-31T08:40:52Z</dcterms:created>
  <dcterms:modified xsi:type="dcterms:W3CDTF">2019-05-31T08:40:52Z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URL">
    <vt:lpwstr>https://dijaski.net</vt:lpwstr>
  </property>
</Properties>
</file>