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70" autoAdjust="0"/>
  </p:normalViewPr>
  <p:slideViewPr>
    <p:cSldViewPr>
      <p:cViewPr varScale="1">
        <p:scale>
          <a:sx n="154" d="100"/>
          <a:sy n="154" d="100"/>
        </p:scale>
        <p:origin x="1620"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6802" name="Group 2">
            <a:extLst>
              <a:ext uri="{FF2B5EF4-FFF2-40B4-BE49-F238E27FC236}">
                <a16:creationId xmlns:a16="http://schemas.microsoft.com/office/drawing/2014/main" id="{86782399-B0C2-4672-A2C1-D741268A53CA}"/>
              </a:ext>
            </a:extLst>
          </p:cNvPr>
          <p:cNvGrpSpPr>
            <a:grpSpLocks/>
          </p:cNvGrpSpPr>
          <p:nvPr/>
        </p:nvGrpSpPr>
        <p:grpSpPr bwMode="auto">
          <a:xfrm>
            <a:off x="319088" y="1752600"/>
            <a:ext cx="8824912" cy="5129213"/>
            <a:chOff x="201" y="1104"/>
            <a:chExt cx="5559" cy="3231"/>
          </a:xfrm>
        </p:grpSpPr>
        <p:sp>
          <p:nvSpPr>
            <p:cNvPr id="76803" name="Freeform 3">
              <a:extLst>
                <a:ext uri="{FF2B5EF4-FFF2-40B4-BE49-F238E27FC236}">
                  <a16:creationId xmlns:a16="http://schemas.microsoft.com/office/drawing/2014/main" id="{06E94A57-2C7F-45E2-B308-3622C5352C3C}"/>
                </a:ext>
              </a:extLst>
            </p:cNvPr>
            <p:cNvSpPr>
              <a:spLocks/>
            </p:cNvSpPr>
            <p:nvPr/>
          </p:nvSpPr>
          <p:spPr bwMode="ltGray">
            <a:xfrm>
              <a:off x="210" y="1104"/>
              <a:ext cx="5550" cy="3216"/>
            </a:xfrm>
            <a:custGeom>
              <a:avLst/>
              <a:gdLst>
                <a:gd name="T0" fmla="*/ 335 w 5550"/>
                <a:gd name="T1" fmla="*/ 0 h 3216"/>
                <a:gd name="T2" fmla="*/ 333 w 5550"/>
                <a:gd name="T3" fmla="*/ 1290 h 3216"/>
                <a:gd name="T4" fmla="*/ 0 w 5550"/>
                <a:gd name="T5" fmla="*/ 1290 h 3216"/>
                <a:gd name="T6" fmla="*/ 6 w 5550"/>
                <a:gd name="T7" fmla="*/ 3210 h 3216"/>
                <a:gd name="T8" fmla="*/ 5550 w 5550"/>
                <a:gd name="T9" fmla="*/ 3216 h 3216"/>
                <a:gd name="T10" fmla="*/ 5550 w 5550"/>
                <a:gd name="T11" fmla="*/ 0 h 3216"/>
                <a:gd name="T12" fmla="*/ 335 w 5550"/>
                <a:gd name="T13" fmla="*/ 0 h 3216"/>
                <a:gd name="T14" fmla="*/ 335 w 5550"/>
                <a:gd name="T15" fmla="*/ 0 h 32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chemeClr val="bg2">
                <a:alpha val="39999"/>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76804" name="Freeform 4">
              <a:extLst>
                <a:ext uri="{FF2B5EF4-FFF2-40B4-BE49-F238E27FC236}">
                  <a16:creationId xmlns:a16="http://schemas.microsoft.com/office/drawing/2014/main" id="{417E7702-CD60-4372-B1FF-56CF636C40A4}"/>
                </a:ext>
              </a:extLst>
            </p:cNvPr>
            <p:cNvSpPr>
              <a:spLocks/>
            </p:cNvSpPr>
            <p:nvPr/>
          </p:nvSpPr>
          <p:spPr bwMode="ltGray">
            <a:xfrm>
              <a:off x="528" y="2400"/>
              <a:ext cx="5232" cy="1920"/>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76805" name="Freeform 5">
              <a:extLst>
                <a:ext uri="{FF2B5EF4-FFF2-40B4-BE49-F238E27FC236}">
                  <a16:creationId xmlns:a16="http://schemas.microsoft.com/office/drawing/2014/main" id="{7FD3DF43-9D96-4FD4-8BC1-2031E697FB7A}"/>
                </a:ext>
              </a:extLst>
            </p:cNvPr>
            <p:cNvSpPr>
              <a:spLocks/>
            </p:cNvSpPr>
            <p:nvPr/>
          </p:nvSpPr>
          <p:spPr bwMode="ltGray">
            <a:xfrm>
              <a:off x="201" y="2377"/>
              <a:ext cx="3455"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76806" name="Freeform 6">
              <a:extLst>
                <a:ext uri="{FF2B5EF4-FFF2-40B4-BE49-F238E27FC236}">
                  <a16:creationId xmlns:a16="http://schemas.microsoft.com/office/drawing/2014/main" id="{DA2E7F95-CB4C-44E9-80D3-17116415D1F5}"/>
                </a:ext>
              </a:extLst>
            </p:cNvPr>
            <p:cNvSpPr>
              <a:spLocks/>
            </p:cNvSpPr>
            <p:nvPr/>
          </p:nvSpPr>
          <p:spPr bwMode="ltGray">
            <a:xfrm>
              <a:off x="528" y="1104"/>
              <a:ext cx="4894"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76807" name="Freeform 7">
              <a:extLst>
                <a:ext uri="{FF2B5EF4-FFF2-40B4-BE49-F238E27FC236}">
                  <a16:creationId xmlns:a16="http://schemas.microsoft.com/office/drawing/2014/main" id="{45CBF230-4D5A-44B7-AB98-C96B4C3925B0}"/>
                </a:ext>
              </a:extLst>
            </p:cNvPr>
            <p:cNvSpPr>
              <a:spLocks/>
            </p:cNvSpPr>
            <p:nvPr/>
          </p:nvSpPr>
          <p:spPr bwMode="ltGray">
            <a:xfrm>
              <a:off x="201" y="2377"/>
              <a:ext cx="30" cy="1958"/>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76808" name="Freeform 8">
              <a:extLst>
                <a:ext uri="{FF2B5EF4-FFF2-40B4-BE49-F238E27FC236}">
                  <a16:creationId xmlns:a16="http://schemas.microsoft.com/office/drawing/2014/main" id="{02120F1A-5BAF-4612-A324-9597BA105632}"/>
                </a:ext>
              </a:extLst>
            </p:cNvPr>
            <p:cNvSpPr>
              <a:spLocks/>
            </p:cNvSpPr>
            <p:nvPr/>
          </p:nvSpPr>
          <p:spPr bwMode="ltGray">
            <a:xfrm>
              <a:off x="528" y="1104"/>
              <a:ext cx="29" cy="322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76809" name="Rectangle 9">
            <a:extLst>
              <a:ext uri="{FF2B5EF4-FFF2-40B4-BE49-F238E27FC236}">
                <a16:creationId xmlns:a16="http://schemas.microsoft.com/office/drawing/2014/main" id="{EF389DCE-81A3-4753-96EA-7E9C45149FE4}"/>
              </a:ext>
            </a:extLst>
          </p:cNvPr>
          <p:cNvSpPr>
            <a:spLocks noGrp="1" noChangeArrowheads="1"/>
          </p:cNvSpPr>
          <p:nvPr>
            <p:ph type="ctrTitle" sz="quarter"/>
          </p:nvPr>
        </p:nvSpPr>
        <p:spPr>
          <a:xfrm>
            <a:off x="990600" y="1905000"/>
            <a:ext cx="7772400" cy="1736725"/>
          </a:xfrm>
        </p:spPr>
        <p:txBody>
          <a:bodyPr anchor="t"/>
          <a:lstStyle>
            <a:lvl1pPr>
              <a:defRPr sz="5400"/>
            </a:lvl1pPr>
          </a:lstStyle>
          <a:p>
            <a:pPr lvl="0"/>
            <a:r>
              <a:rPr lang="sl-SI" altLang="sl-SI" noProof="0"/>
              <a:t>Kliknite, če želite urediti slog naslova matrice</a:t>
            </a:r>
          </a:p>
        </p:txBody>
      </p:sp>
      <p:sp>
        <p:nvSpPr>
          <p:cNvPr id="76810" name="Rectangle 10">
            <a:extLst>
              <a:ext uri="{FF2B5EF4-FFF2-40B4-BE49-F238E27FC236}">
                <a16:creationId xmlns:a16="http://schemas.microsoft.com/office/drawing/2014/main" id="{E1DDA344-FC55-4435-9804-30AB39A0ADBB}"/>
              </a:ext>
            </a:extLst>
          </p:cNvPr>
          <p:cNvSpPr>
            <a:spLocks noGrp="1" noChangeArrowheads="1"/>
          </p:cNvSpPr>
          <p:nvPr>
            <p:ph type="subTitle" sz="quarter" idx="1"/>
          </p:nvPr>
        </p:nvSpPr>
        <p:spPr>
          <a:xfrm>
            <a:off x="990600" y="3962400"/>
            <a:ext cx="6781800" cy="1752600"/>
          </a:xfrm>
        </p:spPr>
        <p:txBody>
          <a:bodyPr/>
          <a:lstStyle>
            <a:lvl1pPr marL="0" indent="0">
              <a:buFont typeface="Wingdings" panose="05000000000000000000" pitchFamily="2" charset="2"/>
              <a:buNone/>
              <a:defRPr/>
            </a:lvl1pPr>
          </a:lstStyle>
          <a:p>
            <a:pPr lvl="0"/>
            <a:r>
              <a:rPr lang="sl-SI" altLang="sl-SI" noProof="0"/>
              <a:t>Kliknite, če želite urediti slog podnaslova matrice</a:t>
            </a:r>
          </a:p>
        </p:txBody>
      </p:sp>
      <p:sp>
        <p:nvSpPr>
          <p:cNvPr id="76811" name="Rectangle 11">
            <a:extLst>
              <a:ext uri="{FF2B5EF4-FFF2-40B4-BE49-F238E27FC236}">
                <a16:creationId xmlns:a16="http://schemas.microsoft.com/office/drawing/2014/main" id="{6D378C66-2FE6-4279-A494-B96C6E49F48A}"/>
              </a:ext>
            </a:extLst>
          </p:cNvPr>
          <p:cNvSpPr>
            <a:spLocks noGrp="1" noChangeArrowheads="1"/>
          </p:cNvSpPr>
          <p:nvPr>
            <p:ph type="dt" sz="quarter" idx="2"/>
          </p:nvPr>
        </p:nvSpPr>
        <p:spPr>
          <a:xfrm>
            <a:off x="990600" y="6245225"/>
            <a:ext cx="1901825" cy="476250"/>
          </a:xfrm>
        </p:spPr>
        <p:txBody>
          <a:bodyPr/>
          <a:lstStyle>
            <a:lvl1pPr>
              <a:defRPr/>
            </a:lvl1pPr>
          </a:lstStyle>
          <a:p>
            <a:endParaRPr lang="sl-SI" altLang="sl-SI"/>
          </a:p>
        </p:txBody>
      </p:sp>
      <p:sp>
        <p:nvSpPr>
          <p:cNvPr id="76812" name="Rectangle 12">
            <a:extLst>
              <a:ext uri="{FF2B5EF4-FFF2-40B4-BE49-F238E27FC236}">
                <a16:creationId xmlns:a16="http://schemas.microsoft.com/office/drawing/2014/main" id="{4630EF94-B39F-4268-B264-CE0DDCE59EEC}"/>
              </a:ext>
            </a:extLst>
          </p:cNvPr>
          <p:cNvSpPr>
            <a:spLocks noGrp="1" noChangeArrowheads="1"/>
          </p:cNvSpPr>
          <p:nvPr>
            <p:ph type="ftr" sz="quarter" idx="3"/>
          </p:nvPr>
        </p:nvSpPr>
        <p:spPr>
          <a:xfrm>
            <a:off x="3468688" y="6245225"/>
            <a:ext cx="2895600" cy="476250"/>
          </a:xfrm>
        </p:spPr>
        <p:txBody>
          <a:bodyPr/>
          <a:lstStyle>
            <a:lvl1pPr>
              <a:defRPr/>
            </a:lvl1pPr>
          </a:lstStyle>
          <a:p>
            <a:endParaRPr lang="sl-SI" altLang="sl-SI"/>
          </a:p>
        </p:txBody>
      </p:sp>
      <p:sp>
        <p:nvSpPr>
          <p:cNvPr id="76813" name="Rectangle 13">
            <a:extLst>
              <a:ext uri="{FF2B5EF4-FFF2-40B4-BE49-F238E27FC236}">
                <a16:creationId xmlns:a16="http://schemas.microsoft.com/office/drawing/2014/main" id="{0180CCE4-1208-4208-B186-4A65A1C98CDE}"/>
              </a:ext>
            </a:extLst>
          </p:cNvPr>
          <p:cNvSpPr>
            <a:spLocks noGrp="1" noChangeArrowheads="1"/>
          </p:cNvSpPr>
          <p:nvPr>
            <p:ph type="sldNum" sz="quarter" idx="4"/>
          </p:nvPr>
        </p:nvSpPr>
        <p:spPr/>
        <p:txBody>
          <a:bodyPr/>
          <a:lstStyle>
            <a:lvl1pPr>
              <a:defRPr/>
            </a:lvl1pPr>
          </a:lstStyle>
          <a:p>
            <a:fld id="{D47595D9-E0BA-4DE2-947C-45A25B840627}" type="slidenum">
              <a:rPr lang="sl-SI" altLang="sl-SI"/>
              <a:pPr/>
              <a:t>‹#›</a:t>
            </a:fld>
            <a:endParaRPr lang="sl-SI" altLang="sl-SI"/>
          </a:p>
        </p:txBody>
      </p:sp>
    </p:spTree>
  </p:cSld>
  <p:clrMapOvr>
    <a:masterClrMapping/>
  </p:clrMapOvr>
  <p:transition spd="med">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08761-44E0-410A-A249-ED2C904882D3}"/>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4F793DF-08C9-43EB-BC66-64EA881DD8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D80A6DC-4D94-49DE-BBBD-02F01226047A}"/>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D3A1207-4B16-485C-A7AA-4AB040069FA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904E2A4-E0F1-430E-BF10-7790A6236FE7}"/>
              </a:ext>
            </a:extLst>
          </p:cNvPr>
          <p:cNvSpPr>
            <a:spLocks noGrp="1"/>
          </p:cNvSpPr>
          <p:nvPr>
            <p:ph type="sldNum" sz="quarter" idx="12"/>
          </p:nvPr>
        </p:nvSpPr>
        <p:spPr/>
        <p:txBody>
          <a:bodyPr/>
          <a:lstStyle>
            <a:lvl1pPr>
              <a:defRPr/>
            </a:lvl1pPr>
          </a:lstStyle>
          <a:p>
            <a:fld id="{F19B75F9-F9FB-4747-A4ED-3080C633CF2D}" type="slidenum">
              <a:rPr lang="sl-SI" altLang="sl-SI"/>
              <a:pPr/>
              <a:t>‹#›</a:t>
            </a:fld>
            <a:endParaRPr lang="sl-SI" altLang="sl-SI"/>
          </a:p>
        </p:txBody>
      </p:sp>
    </p:spTree>
    <p:extLst>
      <p:ext uri="{BB962C8B-B14F-4D97-AF65-F5344CB8AC3E}">
        <p14:creationId xmlns:p14="http://schemas.microsoft.com/office/powerpoint/2010/main" val="2092712852"/>
      </p:ext>
    </p:extLst>
  </p:cSld>
  <p:clrMapOvr>
    <a:masterClrMapping/>
  </p:clrMapOvr>
  <p:transition spd="med">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0C3B32-D4AC-4A85-B405-916937B6A4E0}"/>
              </a:ext>
            </a:extLst>
          </p:cNvPr>
          <p:cNvSpPr>
            <a:spLocks noGrp="1"/>
          </p:cNvSpPr>
          <p:nvPr>
            <p:ph type="title" orient="vert"/>
          </p:nvPr>
        </p:nvSpPr>
        <p:spPr>
          <a:xfrm>
            <a:off x="6748463" y="244475"/>
            <a:ext cx="2097087"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76A8E71-2A62-45BA-8A82-87E535D07479}"/>
              </a:ext>
            </a:extLst>
          </p:cNvPr>
          <p:cNvSpPr>
            <a:spLocks noGrp="1"/>
          </p:cNvSpPr>
          <p:nvPr>
            <p:ph type="body" orient="vert" idx="1"/>
          </p:nvPr>
        </p:nvSpPr>
        <p:spPr>
          <a:xfrm>
            <a:off x="457200" y="244475"/>
            <a:ext cx="61388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EF3834F-1C07-480D-9956-DC3F545DE10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EB0669E-C36E-4A23-B9DA-18E1EB7EF79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09B4392-278E-426D-A0D6-538527AB7AA8}"/>
              </a:ext>
            </a:extLst>
          </p:cNvPr>
          <p:cNvSpPr>
            <a:spLocks noGrp="1"/>
          </p:cNvSpPr>
          <p:nvPr>
            <p:ph type="sldNum" sz="quarter" idx="12"/>
          </p:nvPr>
        </p:nvSpPr>
        <p:spPr/>
        <p:txBody>
          <a:bodyPr/>
          <a:lstStyle>
            <a:lvl1pPr>
              <a:defRPr/>
            </a:lvl1pPr>
          </a:lstStyle>
          <a:p>
            <a:fld id="{1467D69D-6A06-4AA9-836E-08FF6300152E}" type="slidenum">
              <a:rPr lang="sl-SI" altLang="sl-SI"/>
              <a:pPr/>
              <a:t>‹#›</a:t>
            </a:fld>
            <a:endParaRPr lang="sl-SI" altLang="sl-SI"/>
          </a:p>
        </p:txBody>
      </p:sp>
    </p:spTree>
    <p:extLst>
      <p:ext uri="{BB962C8B-B14F-4D97-AF65-F5344CB8AC3E}">
        <p14:creationId xmlns:p14="http://schemas.microsoft.com/office/powerpoint/2010/main" val="3186799882"/>
      </p:ext>
    </p:extLst>
  </p:cSld>
  <p:clrMapOvr>
    <a:masterClrMapping/>
  </p:clrMapOvr>
  <p:transition spd="med">
    <p:newsfla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DA168-7A35-434E-9562-A4ACD703AFE0}"/>
              </a:ext>
            </a:extLst>
          </p:cNvPr>
          <p:cNvSpPr>
            <a:spLocks noGrp="1"/>
          </p:cNvSpPr>
          <p:nvPr>
            <p:ph type="title"/>
          </p:nvPr>
        </p:nvSpPr>
        <p:spPr>
          <a:xfrm>
            <a:off x="457200" y="244475"/>
            <a:ext cx="8385175" cy="1431925"/>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B9DE37ED-0DF0-49D3-B55B-92EBA004C8C6}"/>
              </a:ext>
            </a:extLst>
          </p:cNvPr>
          <p:cNvSpPr>
            <a:spLocks noGrp="1"/>
          </p:cNvSpPr>
          <p:nvPr>
            <p:ph type="body" sz="half" idx="1"/>
          </p:nvPr>
        </p:nvSpPr>
        <p:spPr>
          <a:xfrm>
            <a:off x="838200"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8944524F-0D44-4DF9-9431-DEDB38E141A1}"/>
              </a:ext>
            </a:extLst>
          </p:cNvPr>
          <p:cNvSpPr>
            <a:spLocks noGrp="1"/>
          </p:cNvSpPr>
          <p:nvPr>
            <p:ph sz="half" idx="2"/>
          </p:nvPr>
        </p:nvSpPr>
        <p:spPr>
          <a:xfrm>
            <a:off x="4918075"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56970085-B929-45A3-8684-0FFEA7C3CD80}"/>
              </a:ext>
            </a:extLst>
          </p:cNvPr>
          <p:cNvSpPr>
            <a:spLocks noGrp="1"/>
          </p:cNvSpPr>
          <p:nvPr>
            <p:ph type="dt" sz="half" idx="10"/>
          </p:nvPr>
        </p:nvSpPr>
        <p:spPr>
          <a:xfrm>
            <a:off x="838200" y="6245225"/>
            <a:ext cx="1901825" cy="476250"/>
          </a:xfrm>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E4B907F-2E75-4E05-A4DB-3844E5A8C4F6}"/>
              </a:ext>
            </a:extLst>
          </p:cNvPr>
          <p:cNvSpPr>
            <a:spLocks noGrp="1"/>
          </p:cNvSpPr>
          <p:nvPr>
            <p:ph type="ftr" sz="quarter" idx="11"/>
          </p:nvPr>
        </p:nvSpPr>
        <p:spPr>
          <a:xfrm>
            <a:off x="3429000" y="6245225"/>
            <a:ext cx="2895600" cy="476250"/>
          </a:xfrm>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9CF8E26-18C6-45B4-9B39-BA967F3F8305}"/>
              </a:ext>
            </a:extLst>
          </p:cNvPr>
          <p:cNvSpPr>
            <a:spLocks noGrp="1"/>
          </p:cNvSpPr>
          <p:nvPr>
            <p:ph type="sldNum" sz="quarter" idx="12"/>
          </p:nvPr>
        </p:nvSpPr>
        <p:spPr>
          <a:xfrm>
            <a:off x="6937375" y="6245225"/>
            <a:ext cx="1901825" cy="476250"/>
          </a:xfrm>
        </p:spPr>
        <p:txBody>
          <a:bodyPr/>
          <a:lstStyle>
            <a:lvl1pPr>
              <a:defRPr/>
            </a:lvl1pPr>
          </a:lstStyle>
          <a:p>
            <a:fld id="{43744C4F-7EB7-4DEC-BA0F-22893982EC45}" type="slidenum">
              <a:rPr lang="sl-SI" altLang="sl-SI"/>
              <a:pPr/>
              <a:t>‹#›</a:t>
            </a:fld>
            <a:endParaRPr lang="sl-SI" altLang="sl-SI"/>
          </a:p>
        </p:txBody>
      </p:sp>
    </p:spTree>
    <p:extLst>
      <p:ext uri="{BB962C8B-B14F-4D97-AF65-F5344CB8AC3E}">
        <p14:creationId xmlns:p14="http://schemas.microsoft.com/office/powerpoint/2010/main" val="1367482709"/>
      </p:ext>
    </p:extLst>
  </p:cSld>
  <p:clrMapOvr>
    <a:masterClrMapping/>
  </p:clrMapOvr>
  <p:transition spd="med">
    <p:newsfla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BC6A5-C70D-402D-ADB5-CB31A665C450}"/>
              </a:ext>
            </a:extLst>
          </p:cNvPr>
          <p:cNvSpPr>
            <a:spLocks noGrp="1"/>
          </p:cNvSpPr>
          <p:nvPr>
            <p:ph type="title"/>
          </p:nvPr>
        </p:nvSpPr>
        <p:spPr>
          <a:xfrm>
            <a:off x="457200" y="244475"/>
            <a:ext cx="8385175" cy="1431925"/>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8F8CC9A8-9E2F-4A53-A81E-A5B08D592C3E}"/>
              </a:ext>
            </a:extLst>
          </p:cNvPr>
          <p:cNvSpPr>
            <a:spLocks noGrp="1"/>
          </p:cNvSpPr>
          <p:nvPr>
            <p:ph type="body" sz="half" idx="1"/>
          </p:nvPr>
        </p:nvSpPr>
        <p:spPr>
          <a:xfrm>
            <a:off x="838200"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86CECCE8-5F9D-4354-B9F2-AEF3607D2D7F}"/>
              </a:ext>
            </a:extLst>
          </p:cNvPr>
          <p:cNvSpPr>
            <a:spLocks noGrp="1"/>
          </p:cNvSpPr>
          <p:nvPr>
            <p:ph sz="quarter" idx="2"/>
          </p:nvPr>
        </p:nvSpPr>
        <p:spPr>
          <a:xfrm>
            <a:off x="4918075" y="1905000"/>
            <a:ext cx="3927475"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Content Placeholder 4">
            <a:extLst>
              <a:ext uri="{FF2B5EF4-FFF2-40B4-BE49-F238E27FC236}">
                <a16:creationId xmlns:a16="http://schemas.microsoft.com/office/drawing/2014/main" id="{E1F92245-1B71-4E92-A3F8-5A034C822282}"/>
              </a:ext>
            </a:extLst>
          </p:cNvPr>
          <p:cNvSpPr>
            <a:spLocks noGrp="1"/>
          </p:cNvSpPr>
          <p:nvPr>
            <p:ph sz="quarter" idx="3"/>
          </p:nvPr>
        </p:nvSpPr>
        <p:spPr>
          <a:xfrm>
            <a:off x="4918075" y="4076700"/>
            <a:ext cx="3927475"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6" name="Date Placeholder 5">
            <a:extLst>
              <a:ext uri="{FF2B5EF4-FFF2-40B4-BE49-F238E27FC236}">
                <a16:creationId xmlns:a16="http://schemas.microsoft.com/office/drawing/2014/main" id="{77F054E7-C42C-49DF-9AC0-8A0E792338F2}"/>
              </a:ext>
            </a:extLst>
          </p:cNvPr>
          <p:cNvSpPr>
            <a:spLocks noGrp="1"/>
          </p:cNvSpPr>
          <p:nvPr>
            <p:ph type="dt" sz="half" idx="10"/>
          </p:nvPr>
        </p:nvSpPr>
        <p:spPr>
          <a:xfrm>
            <a:off x="838200" y="6245225"/>
            <a:ext cx="1901825" cy="476250"/>
          </a:xfrm>
        </p:spPr>
        <p:txBody>
          <a:bodyPr/>
          <a:lstStyle>
            <a:lvl1pPr>
              <a:defRPr/>
            </a:lvl1pPr>
          </a:lstStyle>
          <a:p>
            <a:endParaRPr lang="sl-SI" altLang="sl-SI"/>
          </a:p>
        </p:txBody>
      </p:sp>
      <p:sp>
        <p:nvSpPr>
          <p:cNvPr id="7" name="Footer Placeholder 6">
            <a:extLst>
              <a:ext uri="{FF2B5EF4-FFF2-40B4-BE49-F238E27FC236}">
                <a16:creationId xmlns:a16="http://schemas.microsoft.com/office/drawing/2014/main" id="{D84C5274-891E-4100-A665-7112749DA8B8}"/>
              </a:ext>
            </a:extLst>
          </p:cNvPr>
          <p:cNvSpPr>
            <a:spLocks noGrp="1"/>
          </p:cNvSpPr>
          <p:nvPr>
            <p:ph type="ftr" sz="quarter" idx="11"/>
          </p:nvPr>
        </p:nvSpPr>
        <p:spPr>
          <a:xfrm>
            <a:off x="3429000" y="6245225"/>
            <a:ext cx="2895600" cy="476250"/>
          </a:xfrm>
        </p:spPr>
        <p:txBody>
          <a:bodyPr/>
          <a:lstStyle>
            <a:lvl1pPr>
              <a:defRPr/>
            </a:lvl1pPr>
          </a:lstStyle>
          <a:p>
            <a:endParaRPr lang="sl-SI" altLang="sl-SI"/>
          </a:p>
        </p:txBody>
      </p:sp>
      <p:sp>
        <p:nvSpPr>
          <p:cNvPr id="8" name="Slide Number Placeholder 7">
            <a:extLst>
              <a:ext uri="{FF2B5EF4-FFF2-40B4-BE49-F238E27FC236}">
                <a16:creationId xmlns:a16="http://schemas.microsoft.com/office/drawing/2014/main" id="{ED7996D6-08A8-45B8-A13C-FFA94EA81933}"/>
              </a:ext>
            </a:extLst>
          </p:cNvPr>
          <p:cNvSpPr>
            <a:spLocks noGrp="1"/>
          </p:cNvSpPr>
          <p:nvPr>
            <p:ph type="sldNum" sz="quarter" idx="12"/>
          </p:nvPr>
        </p:nvSpPr>
        <p:spPr>
          <a:xfrm>
            <a:off x="6937375" y="6245225"/>
            <a:ext cx="1901825" cy="476250"/>
          </a:xfrm>
        </p:spPr>
        <p:txBody>
          <a:bodyPr/>
          <a:lstStyle>
            <a:lvl1pPr>
              <a:defRPr/>
            </a:lvl1pPr>
          </a:lstStyle>
          <a:p>
            <a:fld id="{D6191802-709C-4DFA-83FB-D6993575ABCE}" type="slidenum">
              <a:rPr lang="sl-SI" altLang="sl-SI"/>
              <a:pPr/>
              <a:t>‹#›</a:t>
            </a:fld>
            <a:endParaRPr lang="sl-SI" altLang="sl-SI"/>
          </a:p>
        </p:txBody>
      </p:sp>
    </p:spTree>
    <p:extLst>
      <p:ext uri="{BB962C8B-B14F-4D97-AF65-F5344CB8AC3E}">
        <p14:creationId xmlns:p14="http://schemas.microsoft.com/office/powerpoint/2010/main" val="1602131143"/>
      </p:ext>
    </p:extLst>
  </p:cSld>
  <p:clrMapOvr>
    <a:masterClrMapping/>
  </p:clrMapOvr>
  <p:transition spd="med">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E0862-82B7-48FF-9973-EB2B2E86E846}"/>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7FCB3E7B-4AC7-46DD-BAD1-1B4CFE535F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D5CB44F-F77E-4B9A-A707-81AD7DA3E8E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F602240-27A0-4E4C-B560-3814859BF6C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2FA31A3-7F0B-4440-82D4-721E9B1D6740}"/>
              </a:ext>
            </a:extLst>
          </p:cNvPr>
          <p:cNvSpPr>
            <a:spLocks noGrp="1"/>
          </p:cNvSpPr>
          <p:nvPr>
            <p:ph type="sldNum" sz="quarter" idx="12"/>
          </p:nvPr>
        </p:nvSpPr>
        <p:spPr/>
        <p:txBody>
          <a:bodyPr/>
          <a:lstStyle>
            <a:lvl1pPr>
              <a:defRPr/>
            </a:lvl1pPr>
          </a:lstStyle>
          <a:p>
            <a:fld id="{6A7606BC-4AB8-4CD6-B841-7949DFF6C3AD}" type="slidenum">
              <a:rPr lang="sl-SI" altLang="sl-SI"/>
              <a:pPr/>
              <a:t>‹#›</a:t>
            </a:fld>
            <a:endParaRPr lang="sl-SI" altLang="sl-SI"/>
          </a:p>
        </p:txBody>
      </p:sp>
    </p:spTree>
    <p:extLst>
      <p:ext uri="{BB962C8B-B14F-4D97-AF65-F5344CB8AC3E}">
        <p14:creationId xmlns:p14="http://schemas.microsoft.com/office/powerpoint/2010/main" val="1722988595"/>
      </p:ext>
    </p:extLst>
  </p:cSld>
  <p:clrMapOvr>
    <a:masterClrMapping/>
  </p:clrMapOvr>
  <p:transition spd="med">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BFA5F-5B7F-4B9E-AF10-CAEB264B9A3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8C1C2ADC-49F8-4E4D-A85F-93A9ED31B05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9CA9BA1-C501-45DF-B974-4D99CBA934D7}"/>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AA28BF1-4CA8-4566-A403-144F656CB8B4}"/>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ED3192B-34D0-4608-948A-1BC16B9659D3}"/>
              </a:ext>
            </a:extLst>
          </p:cNvPr>
          <p:cNvSpPr>
            <a:spLocks noGrp="1"/>
          </p:cNvSpPr>
          <p:nvPr>
            <p:ph type="sldNum" sz="quarter" idx="12"/>
          </p:nvPr>
        </p:nvSpPr>
        <p:spPr/>
        <p:txBody>
          <a:bodyPr/>
          <a:lstStyle>
            <a:lvl1pPr>
              <a:defRPr/>
            </a:lvl1pPr>
          </a:lstStyle>
          <a:p>
            <a:fld id="{3B8BF12D-8183-4B42-B42B-4F7A4110C153}" type="slidenum">
              <a:rPr lang="sl-SI" altLang="sl-SI"/>
              <a:pPr/>
              <a:t>‹#›</a:t>
            </a:fld>
            <a:endParaRPr lang="sl-SI" altLang="sl-SI"/>
          </a:p>
        </p:txBody>
      </p:sp>
    </p:spTree>
    <p:extLst>
      <p:ext uri="{BB962C8B-B14F-4D97-AF65-F5344CB8AC3E}">
        <p14:creationId xmlns:p14="http://schemas.microsoft.com/office/powerpoint/2010/main" val="180167964"/>
      </p:ext>
    </p:extLst>
  </p:cSld>
  <p:clrMapOvr>
    <a:masterClrMapping/>
  </p:clrMapOvr>
  <p:transition spd="med">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58BDC-50F9-427F-B625-08E28B117B95}"/>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ACC02372-31D0-4078-B417-134A30778F25}"/>
              </a:ext>
            </a:extLst>
          </p:cNvPr>
          <p:cNvSpPr>
            <a:spLocks noGrp="1"/>
          </p:cNvSpPr>
          <p:nvPr>
            <p:ph sz="half" idx="1"/>
          </p:nvPr>
        </p:nvSpPr>
        <p:spPr>
          <a:xfrm>
            <a:off x="838200"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2E078FA3-5564-4AD8-896E-8B2B1B3C20BD}"/>
              </a:ext>
            </a:extLst>
          </p:cNvPr>
          <p:cNvSpPr>
            <a:spLocks noGrp="1"/>
          </p:cNvSpPr>
          <p:nvPr>
            <p:ph sz="half" idx="2"/>
          </p:nvPr>
        </p:nvSpPr>
        <p:spPr>
          <a:xfrm>
            <a:off x="4918075"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207FC43F-B0D8-40BA-8E4D-BCFFEAB5E35C}"/>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8AA6E04-1331-4E9A-81BF-C1E7829AF6BF}"/>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FAE9AA40-C78B-4142-A8D5-9D9FCD96331B}"/>
              </a:ext>
            </a:extLst>
          </p:cNvPr>
          <p:cNvSpPr>
            <a:spLocks noGrp="1"/>
          </p:cNvSpPr>
          <p:nvPr>
            <p:ph type="sldNum" sz="quarter" idx="12"/>
          </p:nvPr>
        </p:nvSpPr>
        <p:spPr/>
        <p:txBody>
          <a:bodyPr/>
          <a:lstStyle>
            <a:lvl1pPr>
              <a:defRPr/>
            </a:lvl1pPr>
          </a:lstStyle>
          <a:p>
            <a:fld id="{5DEF14F9-5DB5-4FB7-A098-D61F34AB9236}" type="slidenum">
              <a:rPr lang="sl-SI" altLang="sl-SI"/>
              <a:pPr/>
              <a:t>‹#›</a:t>
            </a:fld>
            <a:endParaRPr lang="sl-SI" altLang="sl-SI"/>
          </a:p>
        </p:txBody>
      </p:sp>
    </p:spTree>
    <p:extLst>
      <p:ext uri="{BB962C8B-B14F-4D97-AF65-F5344CB8AC3E}">
        <p14:creationId xmlns:p14="http://schemas.microsoft.com/office/powerpoint/2010/main" val="3298794218"/>
      </p:ext>
    </p:extLst>
  </p:cSld>
  <p:clrMapOvr>
    <a:masterClrMapping/>
  </p:clrMapOvr>
  <p:transition spd="med">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FA134-6BAA-4132-90F1-977C4C507CFB}"/>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AA6AA7E6-AD50-412B-9374-39A9135E686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119513-E01D-454A-AB03-2CDAD7FC058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52D89782-2880-4535-B609-2BB896C25A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F82FC1-ABAF-4DC8-924C-229FAA2DE46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4842D41B-48CA-4D5D-B725-FE5C587E4CBA}"/>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70CC4C3C-47C7-4090-967A-4E259E14BDDD}"/>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69108367-2BCC-43F2-8EC6-585D712B81CF}"/>
              </a:ext>
            </a:extLst>
          </p:cNvPr>
          <p:cNvSpPr>
            <a:spLocks noGrp="1"/>
          </p:cNvSpPr>
          <p:nvPr>
            <p:ph type="sldNum" sz="quarter" idx="12"/>
          </p:nvPr>
        </p:nvSpPr>
        <p:spPr/>
        <p:txBody>
          <a:bodyPr/>
          <a:lstStyle>
            <a:lvl1pPr>
              <a:defRPr/>
            </a:lvl1pPr>
          </a:lstStyle>
          <a:p>
            <a:fld id="{08047277-2D77-466A-8E3B-C699CF806BE4}" type="slidenum">
              <a:rPr lang="sl-SI" altLang="sl-SI"/>
              <a:pPr/>
              <a:t>‹#›</a:t>
            </a:fld>
            <a:endParaRPr lang="sl-SI" altLang="sl-SI"/>
          </a:p>
        </p:txBody>
      </p:sp>
    </p:spTree>
    <p:extLst>
      <p:ext uri="{BB962C8B-B14F-4D97-AF65-F5344CB8AC3E}">
        <p14:creationId xmlns:p14="http://schemas.microsoft.com/office/powerpoint/2010/main" val="1275459452"/>
      </p:ext>
    </p:extLst>
  </p:cSld>
  <p:clrMapOvr>
    <a:masterClrMapping/>
  </p:clrMapOvr>
  <p:transition spd="med">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9994D-9402-433B-A0C4-3A25E69BCE5A}"/>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0318A9C4-73FB-4C99-B042-DF44E3F1C0A3}"/>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4A1993EB-D7CC-40D2-9297-835E62405DCF}"/>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7BB5B103-D340-4F6F-81BE-FECD51305626}"/>
              </a:ext>
            </a:extLst>
          </p:cNvPr>
          <p:cNvSpPr>
            <a:spLocks noGrp="1"/>
          </p:cNvSpPr>
          <p:nvPr>
            <p:ph type="sldNum" sz="quarter" idx="12"/>
          </p:nvPr>
        </p:nvSpPr>
        <p:spPr/>
        <p:txBody>
          <a:bodyPr/>
          <a:lstStyle>
            <a:lvl1pPr>
              <a:defRPr/>
            </a:lvl1pPr>
          </a:lstStyle>
          <a:p>
            <a:fld id="{2D4377B7-B406-43E1-8AE6-05E15EB75461}" type="slidenum">
              <a:rPr lang="sl-SI" altLang="sl-SI"/>
              <a:pPr/>
              <a:t>‹#›</a:t>
            </a:fld>
            <a:endParaRPr lang="sl-SI" altLang="sl-SI"/>
          </a:p>
        </p:txBody>
      </p:sp>
    </p:spTree>
    <p:extLst>
      <p:ext uri="{BB962C8B-B14F-4D97-AF65-F5344CB8AC3E}">
        <p14:creationId xmlns:p14="http://schemas.microsoft.com/office/powerpoint/2010/main" val="3629432024"/>
      </p:ext>
    </p:extLst>
  </p:cSld>
  <p:clrMapOvr>
    <a:masterClrMapping/>
  </p:clrMapOvr>
  <p:transition spd="med">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936481-5844-48EB-BBE4-AFA1313852CB}"/>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418B9C0B-AC09-4B46-9613-17294D7D60EE}"/>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1B86C9A9-4A10-4C53-8DD2-C23D11B91C67}"/>
              </a:ext>
            </a:extLst>
          </p:cNvPr>
          <p:cNvSpPr>
            <a:spLocks noGrp="1"/>
          </p:cNvSpPr>
          <p:nvPr>
            <p:ph type="sldNum" sz="quarter" idx="12"/>
          </p:nvPr>
        </p:nvSpPr>
        <p:spPr/>
        <p:txBody>
          <a:bodyPr/>
          <a:lstStyle>
            <a:lvl1pPr>
              <a:defRPr/>
            </a:lvl1pPr>
          </a:lstStyle>
          <a:p>
            <a:fld id="{20FC9D7F-7A7F-46F2-813F-38D4EEB288B3}" type="slidenum">
              <a:rPr lang="sl-SI" altLang="sl-SI"/>
              <a:pPr/>
              <a:t>‹#›</a:t>
            </a:fld>
            <a:endParaRPr lang="sl-SI" altLang="sl-SI"/>
          </a:p>
        </p:txBody>
      </p:sp>
    </p:spTree>
    <p:extLst>
      <p:ext uri="{BB962C8B-B14F-4D97-AF65-F5344CB8AC3E}">
        <p14:creationId xmlns:p14="http://schemas.microsoft.com/office/powerpoint/2010/main" val="175203861"/>
      </p:ext>
    </p:extLst>
  </p:cSld>
  <p:clrMapOvr>
    <a:masterClrMapping/>
  </p:clrMapOvr>
  <p:transition spd="med">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4B151-3698-4D79-B6C4-D544E42AC1C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B6E21C64-77A7-4DB0-AB46-4DDEAB6B59D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45D41C2F-01D6-429F-8837-DD75F9B2136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4383C7-C2EA-4CF4-8C8C-3C6B79BB7749}"/>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2A2217B-4934-45CD-99AF-C5195877671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7E4A823F-01B3-460F-A391-B932C8DE8ACE}"/>
              </a:ext>
            </a:extLst>
          </p:cNvPr>
          <p:cNvSpPr>
            <a:spLocks noGrp="1"/>
          </p:cNvSpPr>
          <p:nvPr>
            <p:ph type="sldNum" sz="quarter" idx="12"/>
          </p:nvPr>
        </p:nvSpPr>
        <p:spPr/>
        <p:txBody>
          <a:bodyPr/>
          <a:lstStyle>
            <a:lvl1pPr>
              <a:defRPr/>
            </a:lvl1pPr>
          </a:lstStyle>
          <a:p>
            <a:fld id="{E6A5C668-59BA-4420-A18E-88216862E2E9}" type="slidenum">
              <a:rPr lang="sl-SI" altLang="sl-SI"/>
              <a:pPr/>
              <a:t>‹#›</a:t>
            </a:fld>
            <a:endParaRPr lang="sl-SI" altLang="sl-SI"/>
          </a:p>
        </p:txBody>
      </p:sp>
    </p:spTree>
    <p:extLst>
      <p:ext uri="{BB962C8B-B14F-4D97-AF65-F5344CB8AC3E}">
        <p14:creationId xmlns:p14="http://schemas.microsoft.com/office/powerpoint/2010/main" val="2652323120"/>
      </p:ext>
    </p:extLst>
  </p:cSld>
  <p:clrMapOvr>
    <a:masterClrMapping/>
  </p:clrMapOvr>
  <p:transition spd="med">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23868-8FBC-4132-A33D-BA0CF4CDFDE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E978E25E-6C16-4AF3-8544-10FDFA3B83B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DB53D3AC-369B-476F-A8FE-5B4941B7440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E89AF7-655A-4629-94A1-9CE822FEC537}"/>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41E83B28-4BB8-4335-92E1-E2D062989578}"/>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7E8685CC-6FE9-4728-A398-B161D3D7B8CB}"/>
              </a:ext>
            </a:extLst>
          </p:cNvPr>
          <p:cNvSpPr>
            <a:spLocks noGrp="1"/>
          </p:cNvSpPr>
          <p:nvPr>
            <p:ph type="sldNum" sz="quarter" idx="12"/>
          </p:nvPr>
        </p:nvSpPr>
        <p:spPr/>
        <p:txBody>
          <a:bodyPr/>
          <a:lstStyle>
            <a:lvl1pPr>
              <a:defRPr/>
            </a:lvl1pPr>
          </a:lstStyle>
          <a:p>
            <a:fld id="{B2994653-5E97-49DC-801E-FB817EB28A52}" type="slidenum">
              <a:rPr lang="sl-SI" altLang="sl-SI"/>
              <a:pPr/>
              <a:t>‹#›</a:t>
            </a:fld>
            <a:endParaRPr lang="sl-SI" altLang="sl-SI"/>
          </a:p>
        </p:txBody>
      </p:sp>
    </p:spTree>
    <p:extLst>
      <p:ext uri="{BB962C8B-B14F-4D97-AF65-F5344CB8AC3E}">
        <p14:creationId xmlns:p14="http://schemas.microsoft.com/office/powerpoint/2010/main" val="1007872717"/>
      </p:ext>
    </p:extLst>
  </p:cSld>
  <p:clrMapOvr>
    <a:masterClrMapping/>
  </p:clrMapOvr>
  <p:transition spd="med">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accent2"/>
            </a:gs>
          </a:gsLst>
          <a:lin ang="5400000" scaled="1"/>
        </a:gradFill>
        <a:effectLst/>
      </p:bgPr>
    </p:bg>
    <p:spTree>
      <p:nvGrpSpPr>
        <p:cNvPr id="1" name=""/>
        <p:cNvGrpSpPr/>
        <p:nvPr/>
      </p:nvGrpSpPr>
      <p:grpSpPr>
        <a:xfrm>
          <a:off x="0" y="0"/>
          <a:ext cx="0" cy="0"/>
          <a:chOff x="0" y="0"/>
          <a:chExt cx="0" cy="0"/>
        </a:xfrm>
      </p:grpSpPr>
      <p:grpSp>
        <p:nvGrpSpPr>
          <p:cNvPr id="75778" name="Group 2">
            <a:extLst>
              <a:ext uri="{FF2B5EF4-FFF2-40B4-BE49-F238E27FC236}">
                <a16:creationId xmlns:a16="http://schemas.microsoft.com/office/drawing/2014/main" id="{17ED13A5-CC21-444B-9940-C33B570A6485}"/>
              </a:ext>
            </a:extLst>
          </p:cNvPr>
          <p:cNvGrpSpPr>
            <a:grpSpLocks/>
          </p:cNvGrpSpPr>
          <p:nvPr/>
        </p:nvGrpSpPr>
        <p:grpSpPr bwMode="auto">
          <a:xfrm>
            <a:off x="319088" y="1828800"/>
            <a:ext cx="8824912" cy="5029200"/>
            <a:chOff x="201" y="1152"/>
            <a:chExt cx="5559" cy="3168"/>
          </a:xfrm>
        </p:grpSpPr>
        <p:sp>
          <p:nvSpPr>
            <p:cNvPr id="75779" name="Freeform 3">
              <a:extLst>
                <a:ext uri="{FF2B5EF4-FFF2-40B4-BE49-F238E27FC236}">
                  <a16:creationId xmlns:a16="http://schemas.microsoft.com/office/drawing/2014/main" id="{45BEB21C-FDED-40F8-B781-4A9785955296}"/>
                </a:ext>
              </a:extLst>
            </p:cNvPr>
            <p:cNvSpPr>
              <a:spLocks/>
            </p:cNvSpPr>
            <p:nvPr/>
          </p:nvSpPr>
          <p:spPr bwMode="ltGray">
            <a:xfrm>
              <a:off x="528" y="2909"/>
              <a:ext cx="5232" cy="1411"/>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75780" name="Freeform 4">
              <a:extLst>
                <a:ext uri="{FF2B5EF4-FFF2-40B4-BE49-F238E27FC236}">
                  <a16:creationId xmlns:a16="http://schemas.microsoft.com/office/drawing/2014/main" id="{782FBD58-E1FA-45C0-9413-AD3E0F21E377}"/>
                </a:ext>
              </a:extLst>
            </p:cNvPr>
            <p:cNvSpPr>
              <a:spLocks/>
            </p:cNvSpPr>
            <p:nvPr/>
          </p:nvSpPr>
          <p:spPr bwMode="ltGray">
            <a:xfrm>
              <a:off x="210" y="1152"/>
              <a:ext cx="5550" cy="3168"/>
            </a:xfrm>
            <a:custGeom>
              <a:avLst/>
              <a:gdLst>
                <a:gd name="T0" fmla="*/ 330 w 5550"/>
                <a:gd name="T1" fmla="*/ 1764 h 3168"/>
                <a:gd name="T2" fmla="*/ 0 w 5550"/>
                <a:gd name="T3" fmla="*/ 1764 h 3168"/>
                <a:gd name="T4" fmla="*/ 0 w 5550"/>
                <a:gd name="T5" fmla="*/ 3168 h 3168"/>
                <a:gd name="T6" fmla="*/ 5550 w 5550"/>
                <a:gd name="T7" fmla="*/ 3168 h 3168"/>
                <a:gd name="T8" fmla="*/ 5550 w 5550"/>
                <a:gd name="T9" fmla="*/ 0 h 3168"/>
                <a:gd name="T10" fmla="*/ 330 w 5550"/>
                <a:gd name="T11" fmla="*/ 0 h 3168"/>
                <a:gd name="T12" fmla="*/ 330 w 5550"/>
                <a:gd name="T13" fmla="*/ 1764 h 3168"/>
              </a:gdLst>
              <a:ahLst/>
              <a:cxnLst>
                <a:cxn ang="0">
                  <a:pos x="T0" y="T1"/>
                </a:cxn>
                <a:cxn ang="0">
                  <a:pos x="T2" y="T3"/>
                </a:cxn>
                <a:cxn ang="0">
                  <a:pos x="T4" y="T5"/>
                </a:cxn>
                <a:cxn ang="0">
                  <a:pos x="T6" y="T7"/>
                </a:cxn>
                <a:cxn ang="0">
                  <a:pos x="T8" y="T9"/>
                </a:cxn>
                <a:cxn ang="0">
                  <a:pos x="T10" y="T11"/>
                </a:cxn>
                <a:cxn ang="0">
                  <a:pos x="T12" y="T13"/>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chemeClr val="bg2">
                <a:alpha val="3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75781" name="Freeform 5">
              <a:extLst>
                <a:ext uri="{FF2B5EF4-FFF2-40B4-BE49-F238E27FC236}">
                  <a16:creationId xmlns:a16="http://schemas.microsoft.com/office/drawing/2014/main" id="{96F1342E-52A6-46CB-81AE-BC6F130B28BA}"/>
                </a:ext>
              </a:extLst>
            </p:cNvPr>
            <p:cNvSpPr>
              <a:spLocks/>
            </p:cNvSpPr>
            <p:nvPr/>
          </p:nvSpPr>
          <p:spPr bwMode="ltGray">
            <a:xfrm>
              <a:off x="528" y="2932"/>
              <a:ext cx="5232" cy="1388"/>
            </a:xfrm>
            <a:custGeom>
              <a:avLst/>
              <a:gdLst>
                <a:gd name="T0" fmla="*/ 0 w 4897"/>
                <a:gd name="T1" fmla="*/ 0 h 2182"/>
                <a:gd name="T2" fmla="*/ 0 w 4897"/>
                <a:gd name="T3" fmla="*/ 2182 h 2182"/>
                <a:gd name="T4" fmla="*/ 4897 w 4897"/>
                <a:gd name="T5" fmla="*/ 2182 h 2182"/>
                <a:gd name="T6" fmla="*/ 4897 w 4897"/>
                <a:gd name="T7" fmla="*/ 0 h 2182"/>
                <a:gd name="T8" fmla="*/ 0 w 4897"/>
                <a:gd name="T9" fmla="*/ 0 h 2182"/>
                <a:gd name="T10" fmla="*/ 0 w 4897"/>
                <a:gd name="T11" fmla="*/ 0 h 2182"/>
              </a:gdLst>
              <a:ahLst/>
              <a:cxnLst>
                <a:cxn ang="0">
                  <a:pos x="T0" y="T1"/>
                </a:cxn>
                <a:cxn ang="0">
                  <a:pos x="T2" y="T3"/>
                </a:cxn>
                <a:cxn ang="0">
                  <a:pos x="T4" y="T5"/>
                </a:cxn>
                <a:cxn ang="0">
                  <a:pos x="T6" y="T7"/>
                </a:cxn>
                <a:cxn ang="0">
                  <a:pos x="T8" y="T9"/>
                </a:cxn>
                <a:cxn ang="0">
                  <a:pos x="T10" y="T11"/>
                </a:cxn>
              </a:cxnLst>
              <a:rect l="0" t="0" r="r" b="b"/>
              <a:pathLst>
                <a:path w="4897" h="2182">
                  <a:moveTo>
                    <a:pt x="0" y="0"/>
                  </a:moveTo>
                  <a:lnTo>
                    <a:pt x="0" y="2182"/>
                  </a:lnTo>
                  <a:lnTo>
                    <a:pt x="4897" y="2182"/>
                  </a:lnTo>
                  <a:lnTo>
                    <a:pt x="4897" y="0"/>
                  </a:lnTo>
                  <a:lnTo>
                    <a:pt x="0" y="0"/>
                  </a:lnTo>
                  <a:lnTo>
                    <a:pt x="0" y="0"/>
                  </a:lnTo>
                  <a:close/>
                </a:path>
              </a:pathLst>
            </a:custGeom>
            <a:solidFill>
              <a:schemeClr val="accent2">
                <a:alpha val="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75782" name="Freeform 6">
              <a:extLst>
                <a:ext uri="{FF2B5EF4-FFF2-40B4-BE49-F238E27FC236}">
                  <a16:creationId xmlns:a16="http://schemas.microsoft.com/office/drawing/2014/main" id="{A3CB40FC-7FC4-4920-B2CA-84FB33363E71}"/>
                </a:ext>
              </a:extLst>
            </p:cNvPr>
            <p:cNvSpPr>
              <a:spLocks/>
            </p:cNvSpPr>
            <p:nvPr/>
          </p:nvSpPr>
          <p:spPr bwMode="ltGray">
            <a:xfrm>
              <a:off x="528" y="1152"/>
              <a:ext cx="4607"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75783" name="Freeform 7">
              <a:extLst>
                <a:ext uri="{FF2B5EF4-FFF2-40B4-BE49-F238E27FC236}">
                  <a16:creationId xmlns:a16="http://schemas.microsoft.com/office/drawing/2014/main" id="{4DE1C3C6-EEC3-4AC0-9D94-F677F854A1A0}"/>
                </a:ext>
              </a:extLst>
            </p:cNvPr>
            <p:cNvSpPr>
              <a:spLocks/>
            </p:cNvSpPr>
            <p:nvPr/>
          </p:nvSpPr>
          <p:spPr bwMode="ltGray">
            <a:xfrm>
              <a:off x="528" y="1152"/>
              <a:ext cx="29" cy="1785"/>
            </a:xfrm>
            <a:custGeom>
              <a:avLst/>
              <a:gdLst>
                <a:gd name="T0" fmla="*/ 0 w 29"/>
                <a:gd name="T1" fmla="*/ 0 h 2161"/>
                <a:gd name="T2" fmla="*/ 0 w 29"/>
                <a:gd name="T3" fmla="*/ 2161 h 2161"/>
                <a:gd name="T4" fmla="*/ 29 w 29"/>
                <a:gd name="T5" fmla="*/ 2161 h 2161"/>
                <a:gd name="T6" fmla="*/ 27 w 29"/>
                <a:gd name="T7" fmla="*/ 27 h 2161"/>
                <a:gd name="T8" fmla="*/ 0 w 29"/>
                <a:gd name="T9" fmla="*/ 0 h 2161"/>
                <a:gd name="T10" fmla="*/ 0 w 29"/>
                <a:gd name="T11" fmla="*/ 0 h 2161"/>
              </a:gdLst>
              <a:ahLst/>
              <a:cxnLst>
                <a:cxn ang="0">
                  <a:pos x="T0" y="T1"/>
                </a:cxn>
                <a:cxn ang="0">
                  <a:pos x="T2" y="T3"/>
                </a:cxn>
                <a:cxn ang="0">
                  <a:pos x="T4" y="T5"/>
                </a:cxn>
                <a:cxn ang="0">
                  <a:pos x="T6" y="T7"/>
                </a:cxn>
                <a:cxn ang="0">
                  <a:pos x="T8" y="T9"/>
                </a:cxn>
                <a:cxn ang="0">
                  <a:pos x="T10" y="T11"/>
                </a:cxn>
              </a:cxnLst>
              <a:rect l="0" t="0" r="r" b="b"/>
              <a:pathLst>
                <a:path w="29" h="2161">
                  <a:moveTo>
                    <a:pt x="0" y="0"/>
                  </a:moveTo>
                  <a:lnTo>
                    <a:pt x="0" y="2161"/>
                  </a:lnTo>
                  <a:lnTo>
                    <a:pt x="29" y="2161"/>
                  </a:lnTo>
                  <a:lnTo>
                    <a:pt x="27" y="27"/>
                  </a:lnTo>
                  <a:lnTo>
                    <a:pt x="0" y="0"/>
                  </a:lnTo>
                  <a:lnTo>
                    <a:pt x="0" y="0"/>
                  </a:lnTo>
                  <a:close/>
                </a:path>
              </a:pathLst>
            </a:custGeom>
            <a:gradFill rotWithShape="1">
              <a:gsLst>
                <a:gs pos="0">
                  <a:schemeClr val="bg2">
                    <a:gamma/>
                    <a:tint val="87843"/>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75784" name="Freeform 8">
              <a:extLst>
                <a:ext uri="{FF2B5EF4-FFF2-40B4-BE49-F238E27FC236}">
                  <a16:creationId xmlns:a16="http://schemas.microsoft.com/office/drawing/2014/main" id="{222DC424-E925-4072-96D3-1FB6712E1C92}"/>
                </a:ext>
              </a:extLst>
            </p:cNvPr>
            <p:cNvSpPr>
              <a:spLocks/>
            </p:cNvSpPr>
            <p:nvPr/>
          </p:nvSpPr>
          <p:spPr bwMode="ltGray">
            <a:xfrm>
              <a:off x="527" y="2904"/>
              <a:ext cx="29" cy="1416"/>
            </a:xfrm>
            <a:custGeom>
              <a:avLst/>
              <a:gdLst>
                <a:gd name="T0" fmla="*/ 0 w 29"/>
                <a:gd name="T1" fmla="*/ 1416 h 1416"/>
                <a:gd name="T2" fmla="*/ 29 w 29"/>
                <a:gd name="T3" fmla="*/ 1416 h 1416"/>
                <a:gd name="T4" fmla="*/ 28 w 29"/>
                <a:gd name="T5" fmla="*/ 24 h 1416"/>
                <a:gd name="T6" fmla="*/ 0 w 29"/>
                <a:gd name="T7" fmla="*/ 0 h 1416"/>
                <a:gd name="T8" fmla="*/ 0 w 29"/>
                <a:gd name="T9" fmla="*/ 1416 h 1416"/>
              </a:gdLst>
              <a:ahLst/>
              <a:cxnLst>
                <a:cxn ang="0">
                  <a:pos x="T0" y="T1"/>
                </a:cxn>
                <a:cxn ang="0">
                  <a:pos x="T2" y="T3"/>
                </a:cxn>
                <a:cxn ang="0">
                  <a:pos x="T4" y="T5"/>
                </a:cxn>
                <a:cxn ang="0">
                  <a:pos x="T6" y="T7"/>
                </a:cxn>
                <a:cxn ang="0">
                  <a:pos x="T8" y="T9"/>
                </a:cxn>
              </a:cxnLst>
              <a:rect l="0" t="0" r="r" b="b"/>
              <a:pathLst>
                <a:path w="29" h="1416">
                  <a:moveTo>
                    <a:pt x="0" y="1416"/>
                  </a:moveTo>
                  <a:lnTo>
                    <a:pt x="29" y="1416"/>
                  </a:lnTo>
                  <a:lnTo>
                    <a:pt x="28" y="24"/>
                  </a:lnTo>
                  <a:lnTo>
                    <a:pt x="0" y="0"/>
                  </a:lnTo>
                  <a:lnTo>
                    <a:pt x="0" y="1416"/>
                  </a:lnTo>
                  <a:close/>
                </a:path>
              </a:pathLst>
            </a:custGeom>
            <a:gradFill rotWithShape="1">
              <a:gsLst>
                <a:gs pos="0">
                  <a:schemeClr val="bg2">
                    <a:gamma/>
                    <a:tint val="87843"/>
                    <a:invGamma/>
                  </a:schemeClr>
                </a:gs>
                <a:gs pos="100000">
                  <a:schemeClr val="bg2">
                    <a:alpha val="0"/>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75785" name="Freeform 9">
              <a:extLst>
                <a:ext uri="{FF2B5EF4-FFF2-40B4-BE49-F238E27FC236}">
                  <a16:creationId xmlns:a16="http://schemas.microsoft.com/office/drawing/2014/main" id="{7C1129ED-0E7A-47B3-AACA-7BC1B4FC3007}"/>
                </a:ext>
              </a:extLst>
            </p:cNvPr>
            <p:cNvSpPr>
              <a:spLocks/>
            </p:cNvSpPr>
            <p:nvPr/>
          </p:nvSpPr>
          <p:spPr bwMode="ltGray">
            <a:xfrm>
              <a:off x="201" y="2904"/>
              <a:ext cx="2879" cy="29"/>
            </a:xfrm>
            <a:custGeom>
              <a:avLst/>
              <a:gdLst>
                <a:gd name="T0" fmla="*/ 0 w 5387"/>
                <a:gd name="T1" fmla="*/ 0 h 149"/>
                <a:gd name="T2" fmla="*/ 0 w 5387"/>
                <a:gd name="T3" fmla="*/ 149 h 149"/>
                <a:gd name="T4" fmla="*/ 5387 w 5387"/>
                <a:gd name="T5" fmla="*/ 149 h 149"/>
                <a:gd name="T6" fmla="*/ 5387 w 5387"/>
                <a:gd name="T7" fmla="*/ 0 h 149"/>
                <a:gd name="T8" fmla="*/ 0 w 5387"/>
                <a:gd name="T9" fmla="*/ 0 h 149"/>
                <a:gd name="T10" fmla="*/ 0 w 5387"/>
                <a:gd name="T11" fmla="*/ 0 h 149"/>
              </a:gdLst>
              <a:ahLst/>
              <a:cxnLst>
                <a:cxn ang="0">
                  <a:pos x="T0" y="T1"/>
                </a:cxn>
                <a:cxn ang="0">
                  <a:pos x="T2" y="T3"/>
                </a:cxn>
                <a:cxn ang="0">
                  <a:pos x="T4" y="T5"/>
                </a:cxn>
                <a:cxn ang="0">
                  <a:pos x="T6" y="T7"/>
                </a:cxn>
                <a:cxn ang="0">
                  <a:pos x="T8" y="T9"/>
                </a:cxn>
                <a:cxn ang="0">
                  <a:pos x="T10" y="T11"/>
                </a:cxn>
              </a:cxnLst>
              <a:rect l="0" t="0" r="r" b="b"/>
              <a:pathLst>
                <a:path w="5387" h="149">
                  <a:moveTo>
                    <a:pt x="0" y="0"/>
                  </a:moveTo>
                  <a:lnTo>
                    <a:pt x="0" y="149"/>
                  </a:lnTo>
                  <a:lnTo>
                    <a:pt x="5387" y="149"/>
                  </a:lnTo>
                  <a:lnTo>
                    <a:pt x="5387" y="0"/>
                  </a:lnTo>
                  <a:lnTo>
                    <a:pt x="0" y="0"/>
                  </a:lnTo>
                  <a:lnTo>
                    <a:pt x="0" y="0"/>
                  </a:lnTo>
                  <a:close/>
                </a:path>
              </a:pathLst>
            </a:custGeom>
            <a:gradFill rotWithShape="1">
              <a:gsLst>
                <a:gs pos="0">
                  <a:schemeClr val="bg2">
                    <a:alpha val="0"/>
                  </a:schemeClr>
                </a:gs>
                <a:gs pos="100000">
                  <a:schemeClr val="bg2">
                    <a:gamma/>
                    <a:shade val="81961"/>
                    <a:invGamma/>
                  </a:schemeClr>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sp>
          <p:nvSpPr>
            <p:cNvPr id="75786" name="Freeform 10">
              <a:extLst>
                <a:ext uri="{FF2B5EF4-FFF2-40B4-BE49-F238E27FC236}">
                  <a16:creationId xmlns:a16="http://schemas.microsoft.com/office/drawing/2014/main" id="{E7136EAD-BC9A-463D-97A2-F8CEA0551FBB}"/>
                </a:ext>
              </a:extLst>
            </p:cNvPr>
            <p:cNvSpPr>
              <a:spLocks/>
            </p:cNvSpPr>
            <p:nvPr/>
          </p:nvSpPr>
          <p:spPr bwMode="ltGray">
            <a:xfrm>
              <a:off x="201" y="2904"/>
              <a:ext cx="30" cy="1416"/>
            </a:xfrm>
            <a:custGeom>
              <a:avLst/>
              <a:gdLst>
                <a:gd name="T0" fmla="*/ 0 w 30"/>
                <a:gd name="T1" fmla="*/ 0 h 1416"/>
                <a:gd name="T2" fmla="*/ 0 w 30"/>
                <a:gd name="T3" fmla="*/ 1416 h 1416"/>
                <a:gd name="T4" fmla="*/ 29 w 30"/>
                <a:gd name="T5" fmla="*/ 1416 h 1416"/>
                <a:gd name="T6" fmla="*/ 30 w 30"/>
                <a:gd name="T7" fmla="*/ 27 h 1416"/>
                <a:gd name="T8" fmla="*/ 0 w 30"/>
                <a:gd name="T9" fmla="*/ 0 h 1416"/>
                <a:gd name="T10" fmla="*/ 0 w 30"/>
                <a:gd name="T11" fmla="*/ 0 h 1416"/>
              </a:gdLst>
              <a:ahLst/>
              <a:cxnLst>
                <a:cxn ang="0">
                  <a:pos x="T0" y="T1"/>
                </a:cxn>
                <a:cxn ang="0">
                  <a:pos x="T2" y="T3"/>
                </a:cxn>
                <a:cxn ang="0">
                  <a:pos x="T4" y="T5"/>
                </a:cxn>
                <a:cxn ang="0">
                  <a:pos x="T6" y="T7"/>
                </a:cxn>
                <a:cxn ang="0">
                  <a:pos x="T8" y="T9"/>
                </a:cxn>
                <a:cxn ang="0">
                  <a:pos x="T10" y="T11"/>
                </a:cxn>
              </a:cxnLst>
              <a:rect l="0" t="0" r="r" b="b"/>
              <a:pathLst>
                <a:path w="30" h="1416">
                  <a:moveTo>
                    <a:pt x="0" y="0"/>
                  </a:moveTo>
                  <a:lnTo>
                    <a:pt x="0" y="1416"/>
                  </a:lnTo>
                  <a:lnTo>
                    <a:pt x="29" y="1416"/>
                  </a:lnTo>
                  <a:lnTo>
                    <a:pt x="30" y="27"/>
                  </a:lnTo>
                  <a:lnTo>
                    <a:pt x="0" y="0"/>
                  </a:lnTo>
                  <a:lnTo>
                    <a:pt x="0" y="0"/>
                  </a:lnTo>
                  <a:close/>
                </a:path>
              </a:pathLst>
            </a:custGeom>
            <a:gradFill rotWithShape="1">
              <a:gsLst>
                <a:gs pos="0">
                  <a:schemeClr val="bg2">
                    <a:gamma/>
                    <a:tint val="87843"/>
                    <a:invGamma/>
                  </a:schemeClr>
                </a:gs>
                <a:gs pos="100000">
                  <a:schemeClr val="bg2">
                    <a:alpha val="10001"/>
                  </a:schemeClr>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sl-SI"/>
            </a:p>
          </p:txBody>
        </p:sp>
      </p:grpSp>
      <p:sp>
        <p:nvSpPr>
          <p:cNvPr id="75787" name="Rectangle 11">
            <a:extLst>
              <a:ext uri="{FF2B5EF4-FFF2-40B4-BE49-F238E27FC236}">
                <a16:creationId xmlns:a16="http://schemas.microsoft.com/office/drawing/2014/main" id="{31995520-087C-4A39-90BE-151724C65BD2}"/>
              </a:ext>
            </a:extLst>
          </p:cNvPr>
          <p:cNvSpPr>
            <a:spLocks noGrp="1" noChangeArrowheads="1"/>
          </p:cNvSpPr>
          <p:nvPr>
            <p:ph type="dt" sz="half" idx="2"/>
          </p:nvPr>
        </p:nvSpPr>
        <p:spPr bwMode="auto">
          <a:xfrm>
            <a:off x="838200"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endParaRPr lang="sl-SI" altLang="sl-SI"/>
          </a:p>
        </p:txBody>
      </p:sp>
      <p:sp>
        <p:nvSpPr>
          <p:cNvPr id="75788" name="Rectangle 12">
            <a:extLst>
              <a:ext uri="{FF2B5EF4-FFF2-40B4-BE49-F238E27FC236}">
                <a16:creationId xmlns:a16="http://schemas.microsoft.com/office/drawing/2014/main" id="{805BBB5F-FDD4-4BAB-BD8C-59564E0586FE}"/>
              </a:ext>
            </a:extLst>
          </p:cNvPr>
          <p:cNvSpPr>
            <a:spLocks noGrp="1" noChangeArrowheads="1"/>
          </p:cNvSpPr>
          <p:nvPr>
            <p:ph type="ftr" sz="quarter" idx="3"/>
          </p:nvPr>
        </p:nvSpPr>
        <p:spPr bwMode="auto">
          <a:xfrm>
            <a:off x="34290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sl-SI" altLang="sl-SI"/>
          </a:p>
        </p:txBody>
      </p:sp>
      <p:sp>
        <p:nvSpPr>
          <p:cNvPr id="75789" name="Rectangle 13">
            <a:extLst>
              <a:ext uri="{FF2B5EF4-FFF2-40B4-BE49-F238E27FC236}">
                <a16:creationId xmlns:a16="http://schemas.microsoft.com/office/drawing/2014/main" id="{15EDF4D3-17C6-4D43-8D45-0992C0C8A4E9}"/>
              </a:ext>
            </a:extLst>
          </p:cNvPr>
          <p:cNvSpPr>
            <a:spLocks noGrp="1" noChangeArrowheads="1"/>
          </p:cNvSpPr>
          <p:nvPr>
            <p:ph type="sldNum" sz="quarter" idx="4"/>
          </p:nvPr>
        </p:nvSpPr>
        <p:spPr bwMode="auto">
          <a:xfrm>
            <a:off x="6937375" y="6245225"/>
            <a:ext cx="190182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88C35244-76C3-4CAD-AF38-D93BF4BABB33}" type="slidenum">
              <a:rPr lang="sl-SI" altLang="sl-SI"/>
              <a:pPr/>
              <a:t>‹#›</a:t>
            </a:fld>
            <a:endParaRPr lang="sl-SI" altLang="sl-SI"/>
          </a:p>
        </p:txBody>
      </p:sp>
      <p:sp>
        <p:nvSpPr>
          <p:cNvPr id="75790" name="Rectangle 14">
            <a:extLst>
              <a:ext uri="{FF2B5EF4-FFF2-40B4-BE49-F238E27FC236}">
                <a16:creationId xmlns:a16="http://schemas.microsoft.com/office/drawing/2014/main" id="{12CDDDBA-3AF9-40F1-9B41-94F39F89E4F3}"/>
              </a:ext>
            </a:extLst>
          </p:cNvPr>
          <p:cNvSpPr>
            <a:spLocks noGrp="1" noRot="1" noChangeArrowheads="1"/>
          </p:cNvSpPr>
          <p:nvPr>
            <p:ph type="title"/>
          </p:nvPr>
        </p:nvSpPr>
        <p:spPr bwMode="auto">
          <a:xfrm>
            <a:off x="457200" y="244475"/>
            <a:ext cx="838517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75791" name="Rectangle 15">
            <a:extLst>
              <a:ext uri="{FF2B5EF4-FFF2-40B4-BE49-F238E27FC236}">
                <a16:creationId xmlns:a16="http://schemas.microsoft.com/office/drawing/2014/main" id="{4D4A8B26-13FD-4C95-9B10-18F5065213DB}"/>
              </a:ext>
            </a:extLst>
          </p:cNvPr>
          <p:cNvSpPr>
            <a:spLocks noGrp="1" noRot="1" noChangeArrowheads="1"/>
          </p:cNvSpPr>
          <p:nvPr>
            <p:ph type="body" idx="1"/>
          </p:nvPr>
        </p:nvSpPr>
        <p:spPr bwMode="auto">
          <a:xfrm>
            <a:off x="838200" y="1905000"/>
            <a:ext cx="800735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Tree>
  </p:cSld>
  <p:clrMap bg1="dk2" tx1="lt1" bg2="dk1"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Lst>
  <p:transition spd="med">
    <p:newsflash/>
  </p:transition>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Arial Black" panose="020B0A040201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Font typeface="Wingdings" panose="05000000000000000000" pitchFamily="2" charset="2"/>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l.wikipedia.org/w/index.php?title=Organska_snov&amp;action=edit&amp;redlink=1" TargetMode="External"/><Relationship Id="rId2" Type="http://schemas.openxmlformats.org/officeDocument/2006/relationships/hyperlink" Target="http://sl.wikipedia.org/wiki/Mineral" TargetMode="External"/><Relationship Id="rId1" Type="http://schemas.openxmlformats.org/officeDocument/2006/relationships/slideLayout" Target="../slideLayouts/slideLayout2.xml"/><Relationship Id="rId4" Type="http://schemas.openxmlformats.org/officeDocument/2006/relationships/hyperlink" Target="http://sl.wikipedia.org/wiki/Prst_%28pedologija%29"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2" name="Picture 4" descr="logotip">
            <a:extLst>
              <a:ext uri="{FF2B5EF4-FFF2-40B4-BE49-F238E27FC236}">
                <a16:creationId xmlns:a16="http://schemas.microsoft.com/office/drawing/2014/main" id="{F94BF4EC-4587-4795-B6FC-3E414FBB15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88913"/>
            <a:ext cx="1357313"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WordArt 5">
            <a:extLst>
              <a:ext uri="{FF2B5EF4-FFF2-40B4-BE49-F238E27FC236}">
                <a16:creationId xmlns:a16="http://schemas.microsoft.com/office/drawing/2014/main" id="{646727D2-BF9B-480A-B5EF-76A17F765943}"/>
              </a:ext>
            </a:extLst>
          </p:cNvPr>
          <p:cNvSpPr>
            <a:spLocks noChangeArrowheads="1" noChangeShapeType="1" noTextEdit="1"/>
          </p:cNvSpPr>
          <p:nvPr/>
        </p:nvSpPr>
        <p:spPr bwMode="auto">
          <a:xfrm>
            <a:off x="684213" y="2708275"/>
            <a:ext cx="7772400" cy="14700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l-SI" sz="3600" kern="10">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Comic Sans MS" panose="030F0702030302020204" pitchFamily="66" charset="0"/>
              </a:rPr>
              <a:t>HORIZONTI PRSTI</a:t>
            </a:r>
          </a:p>
        </p:txBody>
      </p:sp>
      <p:sp>
        <p:nvSpPr>
          <p:cNvPr id="2055" name="Text Box 7">
            <a:extLst>
              <a:ext uri="{FF2B5EF4-FFF2-40B4-BE49-F238E27FC236}">
                <a16:creationId xmlns:a16="http://schemas.microsoft.com/office/drawing/2014/main" id="{FF3EB3F2-A703-495A-B0C6-EBF3932613E9}"/>
              </a:ext>
            </a:extLst>
          </p:cNvPr>
          <p:cNvSpPr txBox="1">
            <a:spLocks noChangeArrowheads="1"/>
          </p:cNvSpPr>
          <p:nvPr/>
        </p:nvSpPr>
        <p:spPr bwMode="auto">
          <a:xfrm>
            <a:off x="1692275" y="765175"/>
            <a:ext cx="24320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altLang="sl-SI"/>
              <a:t>Srednja šola Črnomelj</a:t>
            </a:r>
          </a:p>
          <a:p>
            <a:r>
              <a:rPr lang="sl-SI" altLang="sl-SI"/>
              <a:t>Kidričeva 18a</a:t>
            </a:r>
          </a:p>
          <a:p>
            <a:r>
              <a:rPr lang="sl-SI" altLang="sl-SI"/>
              <a:t>8340 Črnomelj</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fade">
                                      <p:cBhvr>
                                        <p:cTn id="7" dur="1000"/>
                                        <p:tgtEl>
                                          <p:spTgt spid="2053"/>
                                        </p:tgtEl>
                                      </p:cBhvr>
                                    </p:animEffect>
                                    <p:anim calcmode="lin" valueType="num">
                                      <p:cBhvr>
                                        <p:cTn id="8" dur="1000" fill="hold"/>
                                        <p:tgtEl>
                                          <p:spTgt spid="2053"/>
                                        </p:tgtEl>
                                        <p:attrNameLst>
                                          <p:attrName>ppt_x</p:attrName>
                                        </p:attrNameLst>
                                      </p:cBhvr>
                                      <p:tavLst>
                                        <p:tav tm="0">
                                          <p:val>
                                            <p:strVal val="#ppt_x"/>
                                          </p:val>
                                        </p:tav>
                                        <p:tav tm="100000">
                                          <p:val>
                                            <p:strVal val="#ppt_x"/>
                                          </p:val>
                                        </p:tav>
                                      </p:tavLst>
                                    </p:anim>
                                    <p:anim calcmode="lin" valueType="num">
                                      <p:cBhvr>
                                        <p:cTn id="9" dur="1000" fill="hold"/>
                                        <p:tgtEl>
                                          <p:spTgt spid="20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a:extLst>
              <a:ext uri="{FF2B5EF4-FFF2-40B4-BE49-F238E27FC236}">
                <a16:creationId xmlns:a16="http://schemas.microsoft.com/office/drawing/2014/main" id="{D7B51C76-2FBA-433A-B466-8A951FDD65D0}"/>
              </a:ext>
            </a:extLst>
          </p:cNvPr>
          <p:cNvSpPr>
            <a:spLocks noGrp="1" noRot="1" noChangeArrowheads="1"/>
          </p:cNvSpPr>
          <p:nvPr>
            <p:ph type="title"/>
          </p:nvPr>
        </p:nvSpPr>
        <p:spPr/>
        <p:txBody>
          <a:bodyPr/>
          <a:lstStyle/>
          <a:p>
            <a:pPr algn="ctr"/>
            <a:r>
              <a:rPr lang="sl-SI" altLang="sl-SI">
                <a:latin typeface="Comic Sans MS" panose="030F0702030302020204" pitchFamily="66" charset="0"/>
              </a:rPr>
              <a:t>Zaključek</a:t>
            </a:r>
          </a:p>
        </p:txBody>
      </p:sp>
      <p:sp>
        <p:nvSpPr>
          <p:cNvPr id="94211" name="Rectangle 3">
            <a:extLst>
              <a:ext uri="{FF2B5EF4-FFF2-40B4-BE49-F238E27FC236}">
                <a16:creationId xmlns:a16="http://schemas.microsoft.com/office/drawing/2014/main" id="{9A9127BC-AA69-4444-B986-2170CBFCBCDF}"/>
              </a:ext>
            </a:extLst>
          </p:cNvPr>
          <p:cNvSpPr>
            <a:spLocks noGrp="1" noRot="1" noChangeArrowheads="1"/>
          </p:cNvSpPr>
          <p:nvPr>
            <p:ph type="body" idx="1"/>
          </p:nvPr>
        </p:nvSpPr>
        <p:spPr/>
        <p:txBody>
          <a:bodyPr/>
          <a:lstStyle/>
          <a:p>
            <a:r>
              <a:rPr lang="sl-SI" altLang="sl-SI" sz="1600">
                <a:latin typeface="Comic Sans MS" panose="030F0702030302020204" pitchFamily="66" charset="0"/>
              </a:rPr>
              <a:t>V seminarski nalogi sem spoznal veliko o prsti kot glavni sestavini za življenje rastlin na našem planetu. Naloga se mi je zdela zelo zanimiva saj je bila zame nek izziv, nekaj novega kar sem delal z veseljem pa čeprav je bilo vmes tudi malo problemov.</a:t>
            </a:r>
          </a:p>
          <a:p>
            <a:endParaRPr lang="sl-SI" altLang="sl-SI" sz="1600">
              <a:latin typeface="Comic Sans MS" panose="030F0702030302020204" pitchFamily="66" charset="0"/>
            </a:endParaRPr>
          </a:p>
          <a:p>
            <a:r>
              <a:rPr lang="sl-SI" altLang="sl-SI" sz="1600">
                <a:latin typeface="Comic Sans MS" panose="030F0702030302020204" pitchFamily="66" charset="0"/>
              </a:rPr>
              <a:t>Viri in literatura:</a:t>
            </a:r>
          </a:p>
          <a:p>
            <a:pPr>
              <a:buFont typeface="Wingdings" panose="05000000000000000000" pitchFamily="2" charset="2"/>
              <a:buNone/>
            </a:pPr>
            <a:r>
              <a:rPr lang="sl-SI" altLang="sl-SI" sz="1600">
                <a:latin typeface="Comic Sans MS" panose="030F0702030302020204" pitchFamily="66" charset="0"/>
              </a:rPr>
              <a:t>      Internet</a:t>
            </a:r>
          </a:p>
          <a:p>
            <a:pPr>
              <a:buFont typeface="Wingdings" panose="05000000000000000000" pitchFamily="2" charset="2"/>
              <a:buNone/>
            </a:pPr>
            <a:r>
              <a:rPr lang="sl-SI" altLang="sl-SI" sz="1600">
                <a:latin typeface="Comic Sans MS" panose="030F0702030302020204" pitchFamily="66" charset="0"/>
              </a:rPr>
              <a:t>      Enciklopedija</a:t>
            </a:r>
          </a:p>
          <a:p>
            <a:pPr>
              <a:buFont typeface="Wingdings" panose="05000000000000000000" pitchFamily="2" charset="2"/>
              <a:buNone/>
            </a:pPr>
            <a:r>
              <a:rPr lang="sl-SI" altLang="sl-SI" sz="1600">
                <a:latin typeface="Comic Sans MS" panose="030F0702030302020204" pitchFamily="66" charset="0"/>
              </a:rPr>
              <a:t>      Obča geografija – učb. za 1.letnik sr. šol. </a:t>
            </a:r>
          </a:p>
        </p:txBody>
      </p:sp>
    </p:spTree>
  </p:cSld>
  <p:clrMapOvr>
    <a:masterClrMapping/>
  </p:clrMapOvr>
  <p:transition spd="med">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2BF7F33E-C47F-46B3-A6C9-09AB0D53F372}"/>
              </a:ext>
            </a:extLst>
          </p:cNvPr>
          <p:cNvSpPr>
            <a:spLocks noGrp="1" noRot="1" noChangeArrowheads="1"/>
          </p:cNvSpPr>
          <p:nvPr>
            <p:ph type="title"/>
          </p:nvPr>
        </p:nvSpPr>
        <p:spPr/>
        <p:txBody>
          <a:bodyPr/>
          <a:lstStyle/>
          <a:p>
            <a:pPr algn="ctr"/>
            <a:r>
              <a:rPr lang="sl-SI" altLang="sl-SI">
                <a:latin typeface="Comic Sans MS" panose="030F0702030302020204" pitchFamily="66" charset="0"/>
              </a:rPr>
              <a:t>Predstavitev naloge:</a:t>
            </a:r>
          </a:p>
        </p:txBody>
      </p:sp>
      <p:sp>
        <p:nvSpPr>
          <p:cNvPr id="78851" name="Rectangle 3">
            <a:extLst>
              <a:ext uri="{FF2B5EF4-FFF2-40B4-BE49-F238E27FC236}">
                <a16:creationId xmlns:a16="http://schemas.microsoft.com/office/drawing/2014/main" id="{F8146C66-667F-4CC6-AFF1-C00F588DA1F0}"/>
              </a:ext>
            </a:extLst>
          </p:cNvPr>
          <p:cNvSpPr>
            <a:spLocks noGrp="1" noRot="1" noChangeArrowheads="1"/>
          </p:cNvSpPr>
          <p:nvPr>
            <p:ph type="body" sz="half" idx="1"/>
          </p:nvPr>
        </p:nvSpPr>
        <p:spPr/>
        <p:txBody>
          <a:bodyPr/>
          <a:lstStyle/>
          <a:p>
            <a:pPr>
              <a:buFontTx/>
              <a:buChar char="•"/>
            </a:pPr>
            <a:r>
              <a:rPr lang="sl-SI" altLang="sl-SI" sz="2800">
                <a:latin typeface="Comic Sans MS" panose="030F0702030302020204" pitchFamily="66" charset="0"/>
              </a:rPr>
              <a:t>Sestava prsti</a:t>
            </a:r>
          </a:p>
          <a:p>
            <a:pPr>
              <a:buFontTx/>
              <a:buChar char="•"/>
            </a:pPr>
            <a:r>
              <a:rPr lang="sl-SI" altLang="sl-SI" sz="2800">
                <a:latin typeface="Comic Sans MS" panose="030F0702030302020204" pitchFamily="66" charset="0"/>
              </a:rPr>
              <a:t>Lastnosti prsti</a:t>
            </a:r>
          </a:p>
          <a:p>
            <a:pPr>
              <a:buFontTx/>
              <a:buChar char="•"/>
            </a:pPr>
            <a:r>
              <a:rPr lang="sl-SI" altLang="sl-SI" sz="2800">
                <a:latin typeface="Comic Sans MS" panose="030F0702030302020204" pitchFamily="66" charset="0"/>
              </a:rPr>
              <a:t>Horizonti prsti</a:t>
            </a:r>
          </a:p>
          <a:p>
            <a:pPr>
              <a:buFontTx/>
              <a:buChar char="•"/>
            </a:pPr>
            <a:r>
              <a:rPr lang="sl-SI" altLang="sl-SI" sz="2800">
                <a:latin typeface="Comic Sans MS" panose="030F0702030302020204" pitchFamily="66" charset="0"/>
              </a:rPr>
              <a:t>Značilne prsti</a:t>
            </a:r>
          </a:p>
        </p:txBody>
      </p:sp>
      <p:pic>
        <p:nvPicPr>
          <p:cNvPr id="78853" name="Picture 5" descr="dada">
            <a:extLst>
              <a:ext uri="{FF2B5EF4-FFF2-40B4-BE49-F238E27FC236}">
                <a16:creationId xmlns:a16="http://schemas.microsoft.com/office/drawing/2014/main" id="{FA104DBA-7B1A-401C-9724-854989C8A303}"/>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932363" y="1484313"/>
            <a:ext cx="3816350" cy="46116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AFFF1A61-BECA-4FF5-88F8-A8BF4F26E6A5}"/>
              </a:ext>
            </a:extLst>
          </p:cNvPr>
          <p:cNvSpPr>
            <a:spLocks noGrp="1" noRot="1" noChangeArrowheads="1"/>
          </p:cNvSpPr>
          <p:nvPr>
            <p:ph type="title"/>
          </p:nvPr>
        </p:nvSpPr>
        <p:spPr/>
        <p:txBody>
          <a:bodyPr/>
          <a:lstStyle/>
          <a:p>
            <a:pPr algn="ctr"/>
            <a:r>
              <a:rPr lang="sl-SI" altLang="sl-SI">
                <a:latin typeface="Comic Sans MS" panose="030F0702030302020204" pitchFamily="66" charset="0"/>
              </a:rPr>
              <a:t>Sestava prsti</a:t>
            </a:r>
          </a:p>
        </p:txBody>
      </p:sp>
      <p:sp>
        <p:nvSpPr>
          <p:cNvPr id="80899" name="Rectangle 3">
            <a:extLst>
              <a:ext uri="{FF2B5EF4-FFF2-40B4-BE49-F238E27FC236}">
                <a16:creationId xmlns:a16="http://schemas.microsoft.com/office/drawing/2014/main" id="{9A2DC32D-ACBD-4175-BFF5-A72ED6748944}"/>
              </a:ext>
            </a:extLst>
          </p:cNvPr>
          <p:cNvSpPr>
            <a:spLocks noGrp="1" noRot="1" noChangeArrowheads="1"/>
          </p:cNvSpPr>
          <p:nvPr>
            <p:ph type="body" sz="half" idx="1"/>
          </p:nvPr>
        </p:nvSpPr>
        <p:spPr/>
        <p:txBody>
          <a:bodyPr/>
          <a:lstStyle/>
          <a:p>
            <a:pPr>
              <a:lnSpc>
                <a:spcPct val="90000"/>
              </a:lnSpc>
              <a:buFontTx/>
              <a:buChar char="•"/>
            </a:pPr>
            <a:r>
              <a:rPr lang="sl-SI" altLang="sl-SI" sz="1600">
                <a:latin typeface="Comic Sans MS" panose="030F0702030302020204" pitchFamily="66" charset="0"/>
              </a:rPr>
              <a:t>Prst je prepereli del zemeljske skorje, ki ima najpomembnejšo značilnost – rodovitnost. Prst nastaja zelo počasi. Nastajanje se začne s preperevanjem kamnine, Kamnina razpade na preperino, na katero se lahko naselijo enostavnejše rastline. Ko te odmrejo nastaja organska snov, ki daje prsti rodovitnost, zato se lahko naselijo že zahtevnejše rastline. Tako dobimo prst, preperino. Kamnino imenujemo matična podlaga.</a:t>
            </a:r>
          </a:p>
          <a:p>
            <a:pPr>
              <a:lnSpc>
                <a:spcPct val="90000"/>
              </a:lnSpc>
              <a:buFontTx/>
              <a:buChar char="•"/>
            </a:pPr>
            <a:endParaRPr lang="sl-SI" altLang="sl-SI" sz="1600">
              <a:latin typeface="Comic Sans MS" panose="030F0702030302020204" pitchFamily="66" charset="0"/>
            </a:endParaRPr>
          </a:p>
        </p:txBody>
      </p:sp>
      <p:sp>
        <p:nvSpPr>
          <p:cNvPr id="80900" name="Rectangle 4">
            <a:extLst>
              <a:ext uri="{FF2B5EF4-FFF2-40B4-BE49-F238E27FC236}">
                <a16:creationId xmlns:a16="http://schemas.microsoft.com/office/drawing/2014/main" id="{8D718C5A-C78A-4A3E-9B23-DD015856FF9B}"/>
              </a:ext>
            </a:extLst>
          </p:cNvPr>
          <p:cNvSpPr>
            <a:spLocks noGrp="1" noRot="1" noChangeArrowheads="1"/>
          </p:cNvSpPr>
          <p:nvPr>
            <p:ph sz="quarter" idx="2"/>
          </p:nvPr>
        </p:nvSpPr>
        <p:spPr/>
        <p:txBody>
          <a:bodyPr/>
          <a:lstStyle/>
          <a:p>
            <a:endParaRPr lang="sl-SI" altLang="sl-SI" sz="2400"/>
          </a:p>
        </p:txBody>
      </p:sp>
      <p:sp>
        <p:nvSpPr>
          <p:cNvPr id="80901" name="Rectangle 5">
            <a:extLst>
              <a:ext uri="{FF2B5EF4-FFF2-40B4-BE49-F238E27FC236}">
                <a16:creationId xmlns:a16="http://schemas.microsoft.com/office/drawing/2014/main" id="{BF49F4FB-83FF-4418-95A4-57B31CCB2839}"/>
              </a:ext>
            </a:extLst>
          </p:cNvPr>
          <p:cNvSpPr>
            <a:spLocks noGrp="1" noRot="1" noChangeArrowheads="1"/>
          </p:cNvSpPr>
          <p:nvPr>
            <p:ph sz="quarter" idx="3"/>
          </p:nvPr>
        </p:nvSpPr>
        <p:spPr>
          <a:xfrm>
            <a:off x="4918075" y="4076700"/>
            <a:ext cx="3927475" cy="2592388"/>
          </a:xfrm>
        </p:spPr>
        <p:txBody>
          <a:bodyPr/>
          <a:lstStyle/>
          <a:p>
            <a:pPr marL="457200" indent="-457200">
              <a:buFont typeface="Wingdings" panose="05000000000000000000" pitchFamily="2" charset="2"/>
              <a:buNone/>
            </a:pPr>
            <a:r>
              <a:rPr lang="sl-SI" altLang="sl-SI" sz="1600">
                <a:latin typeface="Comic Sans MS" panose="030F0702030302020204" pitchFamily="66" charset="0"/>
              </a:rPr>
              <a:t>Prst sestavljajo štiri sestavine: mineralni delci, organske snovi in organizmi, voda in zrak.</a:t>
            </a:r>
          </a:p>
          <a:p>
            <a:pPr marL="457200" indent="-457200">
              <a:buFont typeface="Wingdings" panose="05000000000000000000" pitchFamily="2" charset="2"/>
              <a:buNone/>
            </a:pPr>
            <a:r>
              <a:rPr lang="sl-SI" altLang="sl-SI" sz="1600">
                <a:latin typeface="Comic Sans MS" panose="030F0702030302020204" pitchFamily="66" charset="0"/>
              </a:rPr>
              <a:t>Deleža mineralnih in organskih snovi sta v posamezni prsti večinoma nespremenjena, deleža vode in zraka pa se nenehno spreminjata..</a:t>
            </a:r>
          </a:p>
        </p:txBody>
      </p:sp>
      <p:pic>
        <p:nvPicPr>
          <p:cNvPr id="80902" name="Picture 6">
            <a:extLst>
              <a:ext uri="{FF2B5EF4-FFF2-40B4-BE49-F238E27FC236}">
                <a16:creationId xmlns:a16="http://schemas.microsoft.com/office/drawing/2014/main" id="{9D1DFCA3-9010-4D0C-9B7D-DAF37DD89B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363" y="1916113"/>
            <a:ext cx="3887787" cy="20177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newsfla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4">
            <a:extLst>
              <a:ext uri="{FF2B5EF4-FFF2-40B4-BE49-F238E27FC236}">
                <a16:creationId xmlns:a16="http://schemas.microsoft.com/office/drawing/2014/main" id="{0B7E5EC9-C3B0-477A-8D03-247E918B2774}"/>
              </a:ext>
            </a:extLst>
          </p:cNvPr>
          <p:cNvSpPr>
            <a:spLocks noGrp="1" noRot="1" noChangeArrowheads="1"/>
          </p:cNvSpPr>
          <p:nvPr>
            <p:ph type="title"/>
          </p:nvPr>
        </p:nvSpPr>
        <p:spPr/>
        <p:txBody>
          <a:bodyPr/>
          <a:lstStyle/>
          <a:p>
            <a:endParaRPr lang="sl-SI" altLang="sl-SI"/>
          </a:p>
        </p:txBody>
      </p:sp>
      <p:sp>
        <p:nvSpPr>
          <p:cNvPr id="82949" name="Rectangle 5">
            <a:extLst>
              <a:ext uri="{FF2B5EF4-FFF2-40B4-BE49-F238E27FC236}">
                <a16:creationId xmlns:a16="http://schemas.microsoft.com/office/drawing/2014/main" id="{4B500041-3CBD-4829-8D2A-93F578E52F58}"/>
              </a:ext>
            </a:extLst>
          </p:cNvPr>
          <p:cNvSpPr>
            <a:spLocks noGrp="1" noRot="1" noChangeArrowheads="1"/>
          </p:cNvSpPr>
          <p:nvPr>
            <p:ph type="body" sz="half" idx="1"/>
          </p:nvPr>
        </p:nvSpPr>
        <p:spPr/>
        <p:txBody>
          <a:bodyPr/>
          <a:lstStyle/>
          <a:p>
            <a:pPr>
              <a:buFont typeface="Wingdings" panose="05000000000000000000" pitchFamily="2" charset="2"/>
              <a:buNone/>
            </a:pPr>
            <a:r>
              <a:rPr lang="sl-SI" altLang="sl-SI" sz="1400">
                <a:latin typeface="Comic Sans MS" panose="030F0702030302020204" pitchFamily="66" charset="0"/>
              </a:rPr>
              <a:t>Mineralni delci v prsti imajo zelo različno velikost. Vsi delci, ki imajo premer večji kot 2mm imenujemo SKELET, manjše od 2mm pa imenujemo DROBNI PRSTENI DELCI: pesek, melj in glina.</a:t>
            </a:r>
          </a:p>
          <a:p>
            <a:pPr>
              <a:buFont typeface="Wingdings" panose="05000000000000000000" pitchFamily="2" charset="2"/>
              <a:buNone/>
            </a:pPr>
            <a:endParaRPr lang="sl-SI" altLang="sl-SI" sz="1600">
              <a:latin typeface="Comic Sans MS" panose="030F0702030302020204" pitchFamily="66" charset="0"/>
            </a:endParaRPr>
          </a:p>
          <a:p>
            <a:pPr>
              <a:buFont typeface="Wingdings" panose="05000000000000000000" pitchFamily="2" charset="2"/>
              <a:buNone/>
            </a:pPr>
            <a:endParaRPr lang="sl-SI" altLang="sl-SI" sz="1600">
              <a:latin typeface="Comic Sans MS" panose="030F0702030302020204" pitchFamily="66" charset="0"/>
            </a:endParaRPr>
          </a:p>
          <a:p>
            <a:pPr>
              <a:buFont typeface="Wingdings" panose="05000000000000000000" pitchFamily="2" charset="2"/>
              <a:buNone/>
            </a:pPr>
            <a:r>
              <a:rPr lang="sl-SI" altLang="sl-SI" sz="1400">
                <a:latin typeface="Comic Sans MS" panose="030F0702030302020204" pitchFamily="66" charset="0"/>
              </a:rPr>
              <a:t>Organske snovi ali humus nastajajo večinoma iz odmrlih rastlin in živali.</a:t>
            </a:r>
          </a:p>
          <a:p>
            <a:pPr>
              <a:buFont typeface="Wingdings" panose="05000000000000000000" pitchFamily="2" charset="2"/>
              <a:buNone/>
            </a:pPr>
            <a:r>
              <a:rPr lang="sl-SI" altLang="sl-SI" sz="1400">
                <a:latin typeface="Comic Sans MS" panose="030F0702030302020204" pitchFamily="66" charset="0"/>
              </a:rPr>
              <a:t>Odpali listi in površinski ter podzemeljski deli rastlin so pomemben vir hranil za rastline. Odmrle dele rastlin pretvarjajo v humus bakterije in glive. Te že sodijo k živim organizmom, ki živijo v prsti.</a:t>
            </a:r>
          </a:p>
        </p:txBody>
      </p:sp>
      <p:sp>
        <p:nvSpPr>
          <p:cNvPr id="82950" name="Rectangle 6">
            <a:extLst>
              <a:ext uri="{FF2B5EF4-FFF2-40B4-BE49-F238E27FC236}">
                <a16:creationId xmlns:a16="http://schemas.microsoft.com/office/drawing/2014/main" id="{8CB25076-F2DA-4FD1-9E6A-4FE83FD6889A}"/>
              </a:ext>
            </a:extLst>
          </p:cNvPr>
          <p:cNvSpPr>
            <a:spLocks noGrp="1" noRot="1" noChangeArrowheads="1"/>
          </p:cNvSpPr>
          <p:nvPr>
            <p:ph type="body" sz="half" idx="2"/>
          </p:nvPr>
        </p:nvSpPr>
        <p:spPr/>
        <p:txBody>
          <a:bodyPr/>
          <a:lstStyle/>
          <a:p>
            <a:pPr>
              <a:buFont typeface="Wingdings" panose="05000000000000000000" pitchFamily="2" charset="2"/>
              <a:buNone/>
            </a:pPr>
            <a:r>
              <a:rPr lang="sl-SI" altLang="sl-SI" sz="1400">
                <a:latin typeface="Comic Sans MS" panose="030F0702030302020204" pitchFamily="66" charset="0"/>
              </a:rPr>
              <a:t>Poglavitni vir vode v prsti je deževnica. Voda v prsti je zelo pomembna, saj rastline lahko črpajo hranilne snovi le, če so raztopljene v vodi. Voda se v rastlinah zadržuje v majhnih prostorčkih, t.i. porah. Po močnem deževju deževnica lahko napolni vse pore in izrine zrak iz njih.</a:t>
            </a:r>
          </a:p>
          <a:p>
            <a:pPr>
              <a:buFont typeface="Wingdings" panose="05000000000000000000" pitchFamily="2" charset="2"/>
              <a:buNone/>
            </a:pPr>
            <a:endParaRPr lang="sl-SI" altLang="sl-SI" sz="1400">
              <a:latin typeface="Comic Sans MS" panose="030F0702030302020204" pitchFamily="66" charset="0"/>
            </a:endParaRPr>
          </a:p>
          <a:p>
            <a:pPr>
              <a:buFont typeface="Wingdings" panose="05000000000000000000" pitchFamily="2" charset="2"/>
              <a:buNone/>
            </a:pPr>
            <a:r>
              <a:rPr lang="sl-SI" altLang="sl-SI" sz="1400">
                <a:latin typeface="Comic Sans MS" panose="030F0702030302020204" pitchFamily="66" charset="0"/>
              </a:rPr>
              <a:t>Zrak napolnjuje majhne prostorčke v prsti, takrat ko v njih ni vode. Zelo je pomemben za rast rastlin in življenje organizmov.</a:t>
            </a:r>
          </a:p>
        </p:txBody>
      </p:sp>
    </p:spTree>
  </p:cSld>
  <p:clrMapOvr>
    <a:masterClrMapping/>
  </p:clrMapOvr>
  <p:transition spd="med">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BC17B74F-2925-4C7E-98D6-5C95415FE816}"/>
              </a:ext>
            </a:extLst>
          </p:cNvPr>
          <p:cNvSpPr>
            <a:spLocks noGrp="1" noRot="1" noChangeArrowheads="1"/>
          </p:cNvSpPr>
          <p:nvPr>
            <p:ph type="title"/>
          </p:nvPr>
        </p:nvSpPr>
        <p:spPr/>
        <p:txBody>
          <a:bodyPr/>
          <a:lstStyle/>
          <a:p>
            <a:pPr algn="ctr"/>
            <a:r>
              <a:rPr lang="sl-SI" altLang="sl-SI">
                <a:latin typeface="Comic Sans MS" panose="030F0702030302020204" pitchFamily="66" charset="0"/>
              </a:rPr>
              <a:t>Lastnosti prsti</a:t>
            </a:r>
          </a:p>
        </p:txBody>
      </p:sp>
      <p:sp>
        <p:nvSpPr>
          <p:cNvPr id="84995" name="Rectangle 3">
            <a:extLst>
              <a:ext uri="{FF2B5EF4-FFF2-40B4-BE49-F238E27FC236}">
                <a16:creationId xmlns:a16="http://schemas.microsoft.com/office/drawing/2014/main" id="{82BF729C-7007-494B-B463-3D5F067E4204}"/>
              </a:ext>
            </a:extLst>
          </p:cNvPr>
          <p:cNvSpPr>
            <a:spLocks noGrp="1" noRot="1" noChangeArrowheads="1"/>
          </p:cNvSpPr>
          <p:nvPr>
            <p:ph type="body" idx="1"/>
          </p:nvPr>
        </p:nvSpPr>
        <p:spPr/>
        <p:txBody>
          <a:bodyPr/>
          <a:lstStyle/>
          <a:p>
            <a:pPr>
              <a:buFontTx/>
              <a:buChar char="•"/>
            </a:pPr>
            <a:r>
              <a:rPr lang="sl-SI" altLang="sl-SI" sz="1600" b="1" u="sng">
                <a:latin typeface="Comic Sans MS" panose="030F0702030302020204" pitchFamily="66" charset="0"/>
              </a:rPr>
              <a:t>TEKSTURA ali ZRNAVOST PRSTI</a:t>
            </a:r>
            <a:r>
              <a:rPr lang="sl-SI" altLang="sl-SI" sz="1600" b="1">
                <a:latin typeface="Comic Sans MS" panose="030F0702030302020204" pitchFamily="66" charset="0"/>
              </a:rPr>
              <a:t>:</a:t>
            </a:r>
            <a:r>
              <a:rPr lang="sl-SI" altLang="sl-SI" sz="1600">
                <a:latin typeface="Comic Sans MS" panose="030F0702030302020204" pitchFamily="66" charset="0"/>
              </a:rPr>
              <a:t> je ena izmed fizikalnih lastnosti tal. Trdna faza tal je sestavljena iz </a:t>
            </a:r>
            <a:r>
              <a:rPr lang="sl-SI" altLang="sl-SI" sz="1600">
                <a:latin typeface="Comic Sans MS" panose="030F0702030302020204" pitchFamily="66" charset="0"/>
                <a:hlinkClick r:id="rId2" tooltip="Mineral"/>
              </a:rPr>
              <a:t>mineralnih</a:t>
            </a:r>
            <a:r>
              <a:rPr lang="sl-SI" altLang="sl-SI" sz="1600">
                <a:latin typeface="Comic Sans MS" panose="030F0702030302020204" pitchFamily="66" charset="0"/>
              </a:rPr>
              <a:t> delcev in trdnih </a:t>
            </a:r>
            <a:r>
              <a:rPr lang="sl-SI" altLang="sl-SI" sz="1600">
                <a:latin typeface="Comic Sans MS" panose="030F0702030302020204" pitchFamily="66" charset="0"/>
                <a:hlinkClick r:id="rId3" tooltip="Organska snov (članek še ni napisan)"/>
              </a:rPr>
              <a:t>organskih snovi</a:t>
            </a:r>
            <a:r>
              <a:rPr lang="sl-SI" altLang="sl-SI" sz="1600">
                <a:latin typeface="Comic Sans MS" panose="030F0702030302020204" pitchFamily="66" charset="0"/>
              </a:rPr>
              <a:t>. tekstura je razmerje med posameznimi mineralnimi frakcijami v tleh. Tekstura je zelo pomembna lastnost, saj vpliva na rodovitnost </a:t>
            </a:r>
            <a:r>
              <a:rPr lang="sl-SI" altLang="sl-SI" sz="1600">
                <a:latin typeface="Comic Sans MS" panose="030F0702030302020204" pitchFamily="66" charset="0"/>
                <a:hlinkClick r:id="rId4" tooltip="Prst (pedologija)"/>
              </a:rPr>
              <a:t>prsti</a:t>
            </a:r>
            <a:r>
              <a:rPr lang="sl-SI" altLang="sl-SI" sz="1600">
                <a:latin typeface="Comic Sans MS" panose="030F0702030302020204" pitchFamily="66" charset="0"/>
              </a:rPr>
              <a:t>. Tako je za rast kulturnih rastlin najprimernejša ilovnata prst, saj so v njej vse skupine delcev enako zastopane.</a:t>
            </a:r>
          </a:p>
          <a:p>
            <a:pPr>
              <a:buFontTx/>
              <a:buChar char="•"/>
            </a:pPr>
            <a:endParaRPr lang="sl-SI" altLang="sl-SI" sz="1600">
              <a:latin typeface="Comic Sans MS" panose="030F0702030302020204" pitchFamily="66" charset="0"/>
            </a:endParaRPr>
          </a:p>
          <a:p>
            <a:r>
              <a:rPr lang="sl-SI" altLang="sl-SI" sz="1600" b="1" u="sng">
                <a:latin typeface="Comic Sans MS" panose="030F0702030302020204" pitchFamily="66" charset="0"/>
              </a:rPr>
              <a:t>STRUKTURA ali SESTAVA PRSTI</a:t>
            </a:r>
            <a:r>
              <a:rPr lang="sl-SI" altLang="sl-SI" sz="1600" b="1">
                <a:latin typeface="Comic Sans MS" panose="030F0702030302020204" pitchFamily="66" charset="0"/>
              </a:rPr>
              <a:t>: </a:t>
            </a:r>
            <a:r>
              <a:rPr lang="sl-SI" altLang="sl-SI" sz="1600">
                <a:latin typeface="Comic Sans MS" panose="030F0702030302020204" pitchFamily="66" charset="0"/>
              </a:rPr>
              <a:t>kako so delci peska, melja in gline povezani med sabo v skupke ali strukturne agregate. Skupki se razlikujejo po obliki, po velikost in obstojnosti.</a:t>
            </a:r>
          </a:p>
          <a:p>
            <a:endParaRPr lang="sl-SI" altLang="sl-SI" sz="1600">
              <a:latin typeface="Comic Sans MS" panose="030F0702030302020204" pitchFamily="66" charset="0"/>
            </a:endParaRPr>
          </a:p>
          <a:p>
            <a:endParaRPr lang="sl-SI" altLang="sl-SI" sz="1600">
              <a:latin typeface="Comic Sans MS" panose="030F0702030302020204" pitchFamily="66" charset="0"/>
            </a:endParaRPr>
          </a:p>
          <a:p>
            <a:r>
              <a:rPr lang="sl-SI" altLang="sl-SI" sz="1600" b="1" u="sng">
                <a:latin typeface="Comic Sans MS" panose="030F0702030302020204" pitchFamily="66" charset="0"/>
              </a:rPr>
              <a:t>BARVA PRSTI:</a:t>
            </a:r>
            <a:r>
              <a:rPr lang="sl-SI" altLang="sl-SI" sz="1600" b="1">
                <a:latin typeface="Comic Sans MS" panose="030F0702030302020204" pitchFamily="66" charset="0"/>
              </a:rPr>
              <a:t> </a:t>
            </a:r>
            <a:r>
              <a:rPr lang="sl-SI" altLang="sl-SI" sz="1600">
                <a:latin typeface="Comic Sans MS" panose="030F0702030302020204" pitchFamily="66" charset="0"/>
              </a:rPr>
              <a:t>najbolj vidna lastnost, ključ za ugotavljanje drugih lastnosti prsti.</a:t>
            </a:r>
          </a:p>
          <a:p>
            <a:endParaRPr lang="sl-SI" altLang="sl-SI" sz="1600">
              <a:latin typeface="Comic Sans MS" panose="030F0702030302020204" pitchFamily="66" charset="0"/>
            </a:endParaRPr>
          </a:p>
          <a:p>
            <a:endParaRPr lang="sl-SI" altLang="sl-SI" sz="1600">
              <a:latin typeface="Comic Sans MS" panose="030F0702030302020204" pitchFamily="66" charset="0"/>
            </a:endParaRPr>
          </a:p>
        </p:txBody>
      </p:sp>
    </p:spTree>
  </p:cSld>
  <p:clrMapOvr>
    <a:masterClrMapping/>
  </p:clrMapOvr>
  <p:transition spd="med">
    <p:newsfla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81642C3B-300B-4105-B66D-F6113CCD79C3}"/>
              </a:ext>
            </a:extLst>
          </p:cNvPr>
          <p:cNvSpPr>
            <a:spLocks noGrp="1" noRot="1" noChangeArrowheads="1"/>
          </p:cNvSpPr>
          <p:nvPr>
            <p:ph type="title"/>
          </p:nvPr>
        </p:nvSpPr>
        <p:spPr/>
        <p:txBody>
          <a:bodyPr/>
          <a:lstStyle/>
          <a:p>
            <a:pPr algn="ctr"/>
            <a:r>
              <a:rPr lang="sl-SI" altLang="sl-SI">
                <a:latin typeface="Comic Sans MS" panose="030F0702030302020204" pitchFamily="66" charset="0"/>
              </a:rPr>
              <a:t>Horizonti prsti</a:t>
            </a:r>
          </a:p>
        </p:txBody>
      </p:sp>
      <p:sp>
        <p:nvSpPr>
          <p:cNvPr id="86022" name="Rectangle 6">
            <a:extLst>
              <a:ext uri="{FF2B5EF4-FFF2-40B4-BE49-F238E27FC236}">
                <a16:creationId xmlns:a16="http://schemas.microsoft.com/office/drawing/2014/main" id="{178E8968-03BB-43C1-9B0D-1720EBE212BB}"/>
              </a:ext>
            </a:extLst>
          </p:cNvPr>
          <p:cNvSpPr>
            <a:spLocks noGrp="1" noRot="1" noChangeArrowheads="1"/>
          </p:cNvSpPr>
          <p:nvPr>
            <p:ph type="body" sz="half" idx="1"/>
          </p:nvPr>
        </p:nvSpPr>
        <p:spPr/>
        <p:txBody>
          <a:bodyPr/>
          <a:lstStyle/>
          <a:p>
            <a:pPr>
              <a:lnSpc>
                <a:spcPct val="90000"/>
              </a:lnSpc>
              <a:buFontTx/>
              <a:buChar char="•"/>
            </a:pPr>
            <a:r>
              <a:rPr lang="sl-SI" altLang="sl-SI" sz="1600" b="1">
                <a:latin typeface="Comic Sans MS" panose="030F0702030302020204" pitchFamily="66" charset="0"/>
              </a:rPr>
              <a:t>Horizonti prsti: </a:t>
            </a:r>
            <a:r>
              <a:rPr lang="sl-SI" altLang="sl-SI" sz="1600">
                <a:latin typeface="Comic Sans MS" panose="030F0702030302020204" pitchFamily="66" charset="0"/>
              </a:rPr>
              <a:t>različne vodoravne plasti v profilu, ki se med sabo razlikujejo po barvi in lastnostih.</a:t>
            </a:r>
          </a:p>
          <a:p>
            <a:pPr>
              <a:lnSpc>
                <a:spcPct val="90000"/>
              </a:lnSpc>
              <a:buFont typeface="Wingdings" panose="05000000000000000000" pitchFamily="2" charset="2"/>
              <a:buNone/>
            </a:pPr>
            <a:endParaRPr lang="sl-SI" altLang="sl-SI" sz="1600">
              <a:latin typeface="Comic Sans MS" panose="030F0702030302020204" pitchFamily="66" charset="0"/>
            </a:endParaRPr>
          </a:p>
          <a:p>
            <a:pPr>
              <a:lnSpc>
                <a:spcPct val="90000"/>
              </a:lnSpc>
              <a:buFontTx/>
              <a:buChar char="•"/>
            </a:pPr>
            <a:endParaRPr lang="sl-SI" altLang="sl-SI" sz="1600">
              <a:latin typeface="Comic Sans MS" panose="030F0702030302020204" pitchFamily="66" charset="0"/>
            </a:endParaRPr>
          </a:p>
          <a:p>
            <a:pPr>
              <a:lnSpc>
                <a:spcPct val="90000"/>
              </a:lnSpc>
              <a:buFontTx/>
              <a:buChar char="•"/>
            </a:pPr>
            <a:r>
              <a:rPr lang="sl-SI" altLang="sl-SI" sz="1600">
                <a:latin typeface="Comic Sans MS" panose="030F0702030302020204" pitchFamily="66" charset="0"/>
              </a:rPr>
              <a:t>Meje med horizonti niso jasne – postopen in težko določljiv prehod. Vidnejše se izoblikujejo  šele po dolgotrajnem delovanju različnih procesov.</a:t>
            </a:r>
          </a:p>
          <a:p>
            <a:pPr>
              <a:lnSpc>
                <a:spcPct val="90000"/>
              </a:lnSpc>
              <a:buFontTx/>
              <a:buNone/>
            </a:pPr>
            <a:endParaRPr lang="sl-SI" altLang="sl-SI" sz="1600">
              <a:latin typeface="Comic Sans MS" panose="030F0702030302020204" pitchFamily="66" charset="0"/>
            </a:endParaRPr>
          </a:p>
          <a:p>
            <a:pPr>
              <a:lnSpc>
                <a:spcPct val="90000"/>
              </a:lnSpc>
              <a:buFontTx/>
              <a:buChar char="•"/>
            </a:pPr>
            <a:endParaRPr lang="sl-SI" altLang="sl-SI" sz="1600" i="1">
              <a:latin typeface="Comic Sans MS" panose="030F0702030302020204" pitchFamily="66" charset="0"/>
            </a:endParaRPr>
          </a:p>
          <a:p>
            <a:pPr>
              <a:lnSpc>
                <a:spcPct val="90000"/>
              </a:lnSpc>
              <a:buFontTx/>
              <a:buChar char="•"/>
            </a:pPr>
            <a:r>
              <a:rPr lang="sl-SI" altLang="sl-SI" sz="1600">
                <a:latin typeface="Comic Sans MS" panose="030F0702030302020204" pitchFamily="66" charset="0"/>
              </a:rPr>
              <a:t>Na vse to vpliva delovanje padavinske vode, ki odnaša oz. izpira delce in raztaplja hranila ter jih odlaga v spodnje sloje.</a:t>
            </a:r>
          </a:p>
        </p:txBody>
      </p:sp>
      <p:sp>
        <p:nvSpPr>
          <p:cNvPr id="86026" name="Rectangle 10">
            <a:extLst>
              <a:ext uri="{FF2B5EF4-FFF2-40B4-BE49-F238E27FC236}">
                <a16:creationId xmlns:a16="http://schemas.microsoft.com/office/drawing/2014/main" id="{C346A7A6-6EAD-4620-8CE5-B3434A205148}"/>
              </a:ext>
            </a:extLst>
          </p:cNvPr>
          <p:cNvSpPr>
            <a:spLocks noGrp="1" noRot="1" noChangeArrowheads="1"/>
          </p:cNvSpPr>
          <p:nvPr>
            <p:ph sz="half" idx="2"/>
          </p:nvPr>
        </p:nvSpPr>
        <p:spPr/>
        <p:txBody>
          <a:bodyPr/>
          <a:lstStyle/>
          <a:p>
            <a:endParaRPr lang="sl-SI" altLang="sl-SI" sz="2800"/>
          </a:p>
        </p:txBody>
      </p:sp>
      <p:sp>
        <p:nvSpPr>
          <p:cNvPr id="86028" name="Rectangle 12">
            <a:extLst>
              <a:ext uri="{FF2B5EF4-FFF2-40B4-BE49-F238E27FC236}">
                <a16:creationId xmlns:a16="http://schemas.microsoft.com/office/drawing/2014/main" id="{23A702AD-2EA9-4041-9593-55336DCFC6F6}"/>
              </a:ext>
            </a:extLst>
          </p:cNvPr>
          <p:cNvSpPr>
            <a:spLocks noChangeArrowheads="1"/>
          </p:cNvSpPr>
          <p:nvPr/>
        </p:nvSpPr>
        <p:spPr bwMode="auto">
          <a:xfrm>
            <a:off x="6572250" y="33242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pic>
        <p:nvPicPr>
          <p:cNvPr id="86027" name="Picture 11">
            <a:extLst>
              <a:ext uri="{FF2B5EF4-FFF2-40B4-BE49-F238E27FC236}">
                <a16:creationId xmlns:a16="http://schemas.microsoft.com/office/drawing/2014/main" id="{86AFBC8E-AECC-4E92-BBB7-F74DB750DF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2636838"/>
            <a:ext cx="3743325" cy="2686050"/>
          </a:xfrm>
          <a:prstGeom prst="rect">
            <a:avLst/>
          </a:prstGeom>
          <a:solidFill>
            <a:srgbClr val="FFFFFF"/>
          </a:solidFill>
        </p:spPr>
      </p:pic>
    </p:spTree>
  </p:cSld>
  <p:clrMapOvr>
    <a:masterClrMapping/>
  </p:clrMapOvr>
  <p:transition spd="med">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90A6DA5D-450C-4926-91E7-BD0DC2C9A390}"/>
              </a:ext>
            </a:extLst>
          </p:cNvPr>
          <p:cNvSpPr>
            <a:spLocks noGrp="1" noRot="1" noChangeArrowheads="1"/>
          </p:cNvSpPr>
          <p:nvPr>
            <p:ph type="title"/>
          </p:nvPr>
        </p:nvSpPr>
        <p:spPr/>
        <p:txBody>
          <a:bodyPr/>
          <a:lstStyle/>
          <a:p>
            <a:endParaRPr lang="sl-SI" altLang="sl-SI"/>
          </a:p>
        </p:txBody>
      </p:sp>
      <p:sp>
        <p:nvSpPr>
          <p:cNvPr id="90115" name="Rectangle 3">
            <a:extLst>
              <a:ext uri="{FF2B5EF4-FFF2-40B4-BE49-F238E27FC236}">
                <a16:creationId xmlns:a16="http://schemas.microsoft.com/office/drawing/2014/main" id="{353A2F75-AA0B-408A-8803-D69D06DF1F6D}"/>
              </a:ext>
            </a:extLst>
          </p:cNvPr>
          <p:cNvSpPr>
            <a:spLocks noGrp="1" noRot="1" noChangeArrowheads="1"/>
          </p:cNvSpPr>
          <p:nvPr>
            <p:ph type="body" idx="1"/>
          </p:nvPr>
        </p:nvSpPr>
        <p:spPr/>
        <p:txBody>
          <a:bodyPr/>
          <a:lstStyle/>
          <a:p>
            <a:pPr>
              <a:lnSpc>
                <a:spcPct val="80000"/>
              </a:lnSpc>
            </a:pPr>
            <a:endParaRPr lang="sl-SI" altLang="sl-SI" sz="1600">
              <a:latin typeface="Comic Sans MS" panose="030F0702030302020204" pitchFamily="66" charset="0"/>
            </a:endParaRPr>
          </a:p>
          <a:p>
            <a:pPr>
              <a:lnSpc>
                <a:spcPct val="80000"/>
              </a:lnSpc>
            </a:pPr>
            <a:endParaRPr lang="sl-SI" altLang="sl-SI" sz="1600">
              <a:latin typeface="Comic Sans MS" panose="030F0702030302020204" pitchFamily="66" charset="0"/>
            </a:endParaRPr>
          </a:p>
          <a:p>
            <a:pPr>
              <a:lnSpc>
                <a:spcPct val="80000"/>
              </a:lnSpc>
            </a:pPr>
            <a:r>
              <a:rPr lang="sl-SI" altLang="sl-SI" sz="1600">
                <a:latin typeface="Comic Sans MS" panose="030F0702030302020204" pitchFamily="66" charset="0"/>
              </a:rPr>
              <a:t>Profil razvite prsti: - 6 različnih horizontov:</a:t>
            </a:r>
          </a:p>
          <a:p>
            <a:pPr>
              <a:lnSpc>
                <a:spcPct val="80000"/>
              </a:lnSpc>
            </a:pPr>
            <a:r>
              <a:rPr lang="sl-SI" altLang="sl-SI" sz="1600">
                <a:latin typeface="Comic Sans MS" panose="030F0702030302020204" pitchFamily="66" charset="0"/>
              </a:rPr>
              <a:t>O – organski horizont: sveža ali delno sveža razkrojena organska snov</a:t>
            </a:r>
          </a:p>
          <a:p>
            <a:pPr>
              <a:lnSpc>
                <a:spcPct val="80000"/>
              </a:lnSpc>
            </a:pPr>
            <a:r>
              <a:rPr lang="sl-SI" altLang="sl-SI" sz="1600">
                <a:latin typeface="Comic Sans MS" panose="030F0702030302020204" pitchFamily="66" charset="0"/>
              </a:rPr>
              <a:t>A – humozni horizont: mineralni delci + organska snov</a:t>
            </a:r>
          </a:p>
          <a:p>
            <a:pPr>
              <a:lnSpc>
                <a:spcPct val="80000"/>
              </a:lnSpc>
            </a:pPr>
            <a:r>
              <a:rPr lang="sl-SI" altLang="sl-SI" sz="1600">
                <a:latin typeface="Comic Sans MS" panose="030F0702030302020204" pitchFamily="66" charset="0"/>
              </a:rPr>
              <a:t>E – eluvialni horizont: brez hranil, glinastih in organskih delcev, zaradi izpiranja</a:t>
            </a:r>
          </a:p>
          <a:p>
            <a:pPr>
              <a:lnSpc>
                <a:spcPct val="80000"/>
              </a:lnSpc>
            </a:pPr>
            <a:r>
              <a:rPr lang="sl-SI" altLang="sl-SI" sz="1600">
                <a:latin typeface="Comic Sans MS" panose="030F0702030302020204" pitchFamily="66" charset="0"/>
              </a:rPr>
              <a:t>B – iluvialni horizont: kopičenje izpranih snovi iz horizonta A in E</a:t>
            </a:r>
          </a:p>
          <a:p>
            <a:pPr>
              <a:lnSpc>
                <a:spcPct val="80000"/>
              </a:lnSpc>
            </a:pPr>
            <a:r>
              <a:rPr lang="sl-SI" altLang="sl-SI" sz="1600">
                <a:latin typeface="Comic Sans MS" panose="030F0702030302020204" pitchFamily="66" charset="0"/>
              </a:rPr>
              <a:t>(B )- kambični horizont: v njem je več glinastih delcev kot v ostalih horizontih </a:t>
            </a:r>
          </a:p>
          <a:p>
            <a:pPr>
              <a:lnSpc>
                <a:spcPct val="80000"/>
              </a:lnSpc>
            </a:pPr>
            <a:r>
              <a:rPr lang="sl-SI" altLang="sl-SI" sz="1600">
                <a:latin typeface="Comic Sans MS" panose="030F0702030302020204" pitchFamily="66" charset="0"/>
              </a:rPr>
              <a:t>C – horizont preperele matične podlage oz. preperina</a:t>
            </a:r>
          </a:p>
          <a:p>
            <a:pPr>
              <a:lnSpc>
                <a:spcPct val="80000"/>
              </a:lnSpc>
            </a:pPr>
            <a:r>
              <a:rPr lang="sl-SI" altLang="sl-SI" sz="1600">
                <a:latin typeface="Comic Sans MS" panose="030F0702030302020204" pitchFamily="66" charset="0"/>
              </a:rPr>
              <a:t>R – trdna matična podlaga</a:t>
            </a:r>
          </a:p>
        </p:txBody>
      </p:sp>
    </p:spTree>
  </p:cSld>
  <p:clrMapOvr>
    <a:masterClrMapping/>
  </p:clrMapOvr>
  <p:transition spd="med">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490B086D-8E7A-4862-816D-BCCF40F5D7BE}"/>
              </a:ext>
            </a:extLst>
          </p:cNvPr>
          <p:cNvSpPr>
            <a:spLocks noGrp="1" noRot="1" noChangeArrowheads="1"/>
          </p:cNvSpPr>
          <p:nvPr>
            <p:ph type="title"/>
          </p:nvPr>
        </p:nvSpPr>
        <p:spPr/>
        <p:txBody>
          <a:bodyPr/>
          <a:lstStyle/>
          <a:p>
            <a:pPr algn="ctr"/>
            <a:br>
              <a:rPr lang="sl-SI" altLang="sl-SI">
                <a:latin typeface="Comic Sans MS" panose="030F0702030302020204" pitchFamily="66" charset="0"/>
              </a:rPr>
            </a:br>
            <a:r>
              <a:rPr lang="sl-SI" altLang="sl-SI">
                <a:latin typeface="Comic Sans MS" panose="030F0702030302020204" pitchFamily="66" charset="0"/>
              </a:rPr>
              <a:t>Značilne prsti</a:t>
            </a:r>
          </a:p>
        </p:txBody>
      </p:sp>
      <p:sp>
        <p:nvSpPr>
          <p:cNvPr id="91140" name="Rectangle 4">
            <a:extLst>
              <a:ext uri="{FF2B5EF4-FFF2-40B4-BE49-F238E27FC236}">
                <a16:creationId xmlns:a16="http://schemas.microsoft.com/office/drawing/2014/main" id="{1563D6D9-3C8F-46E2-B7EE-FEF733405C68}"/>
              </a:ext>
            </a:extLst>
          </p:cNvPr>
          <p:cNvSpPr>
            <a:spLocks noGrp="1" noRot="1" noChangeArrowheads="1"/>
          </p:cNvSpPr>
          <p:nvPr>
            <p:ph type="body" sz="half" idx="1"/>
          </p:nvPr>
        </p:nvSpPr>
        <p:spPr/>
        <p:txBody>
          <a:bodyPr/>
          <a:lstStyle/>
          <a:p>
            <a:pPr>
              <a:lnSpc>
                <a:spcPct val="80000"/>
              </a:lnSpc>
            </a:pPr>
            <a:r>
              <a:rPr lang="sl-SI" altLang="sl-SI" sz="1200" b="1" u="sng">
                <a:latin typeface="Comic Sans MS" panose="030F0702030302020204" pitchFamily="66" charset="0"/>
              </a:rPr>
              <a:t>rdečkasto rumene prsti vročih predelov/feralsoli:</a:t>
            </a:r>
          </a:p>
          <a:p>
            <a:pPr lvl="1">
              <a:lnSpc>
                <a:spcPct val="80000"/>
              </a:lnSpc>
            </a:pPr>
            <a:r>
              <a:rPr lang="sl-SI" altLang="sl-SI" sz="1200">
                <a:latin typeface="Comic Sans MS" panose="030F0702030302020204" pitchFamily="66" charset="0"/>
              </a:rPr>
              <a:t>ekvatorialno, savansko, subtropsko podnebje</a:t>
            </a:r>
          </a:p>
          <a:p>
            <a:pPr lvl="1">
              <a:lnSpc>
                <a:spcPct val="80000"/>
              </a:lnSpc>
            </a:pPr>
            <a:r>
              <a:rPr lang="sl-SI" altLang="sl-SI" sz="1200">
                <a:latin typeface="Comic Sans MS" panose="030F0702030302020204" pitchFamily="66" charset="0"/>
              </a:rPr>
              <a:t>rumene – rdeče barve, zaradi kopičenja železovih in aluminijevih oksidov</a:t>
            </a:r>
          </a:p>
          <a:p>
            <a:pPr lvl="1">
              <a:lnSpc>
                <a:spcPct val="80000"/>
              </a:lnSpc>
            </a:pPr>
            <a:r>
              <a:rPr lang="sl-SI" altLang="sl-SI" sz="1200">
                <a:latin typeface="Comic Sans MS" panose="030F0702030302020204" pitchFamily="66" charset="0"/>
              </a:rPr>
              <a:t>slabo rodovitne</a:t>
            </a:r>
            <a:endParaRPr lang="sl-SI" altLang="sl-SI" sz="1200" b="1" u="sng">
              <a:latin typeface="Comic Sans MS" panose="030F0702030302020204" pitchFamily="66" charset="0"/>
            </a:endParaRPr>
          </a:p>
          <a:p>
            <a:pPr>
              <a:lnSpc>
                <a:spcPct val="80000"/>
              </a:lnSpc>
            </a:pPr>
            <a:r>
              <a:rPr lang="sl-SI" altLang="sl-SI" sz="1200" b="1" u="sng">
                <a:latin typeface="Comic Sans MS" panose="030F0702030302020204" pitchFamily="66" charset="0"/>
              </a:rPr>
              <a:t>puščavske prsti ali arenosoli in kaerosoli:</a:t>
            </a:r>
          </a:p>
          <a:p>
            <a:pPr lvl="1">
              <a:lnSpc>
                <a:spcPct val="80000"/>
              </a:lnSpc>
            </a:pPr>
            <a:r>
              <a:rPr lang="sl-SI" altLang="sl-SI" sz="1200">
                <a:latin typeface="Comic Sans MS" panose="030F0702030302020204" pitchFamily="66" charset="0"/>
              </a:rPr>
              <a:t>puščavska območja</a:t>
            </a:r>
          </a:p>
          <a:p>
            <a:pPr lvl="1">
              <a:lnSpc>
                <a:spcPct val="80000"/>
              </a:lnSpc>
            </a:pPr>
            <a:r>
              <a:rPr lang="sl-SI" altLang="sl-SI" sz="1200">
                <a:latin typeface="Comic Sans MS" panose="030F0702030302020204" pitchFamily="66" charset="0"/>
              </a:rPr>
              <a:t>malo rastlinstva, ni humusa</a:t>
            </a:r>
          </a:p>
          <a:p>
            <a:pPr lvl="1">
              <a:lnSpc>
                <a:spcPct val="80000"/>
              </a:lnSpc>
            </a:pPr>
            <a:r>
              <a:rPr lang="sl-SI" altLang="sl-SI" sz="1200">
                <a:latin typeface="Comic Sans MS" panose="030F0702030302020204" pitchFamily="66" charset="0"/>
              </a:rPr>
              <a:t>namakanje</a:t>
            </a:r>
            <a:endParaRPr lang="sl-SI" altLang="sl-SI" sz="1200" b="1" u="sng">
              <a:latin typeface="Comic Sans MS" panose="030F0702030302020204" pitchFamily="66" charset="0"/>
            </a:endParaRPr>
          </a:p>
          <a:p>
            <a:pPr>
              <a:lnSpc>
                <a:spcPct val="80000"/>
              </a:lnSpc>
            </a:pPr>
            <a:r>
              <a:rPr lang="sl-SI" altLang="sl-SI" sz="1200" b="1" u="sng">
                <a:latin typeface="Comic Sans MS" panose="030F0702030302020204" pitchFamily="66" charset="0"/>
              </a:rPr>
              <a:t>rdeče in rjave mediteranske prsti ali kambisoli in kastanozjomi:</a:t>
            </a:r>
          </a:p>
          <a:p>
            <a:pPr lvl="1">
              <a:lnSpc>
                <a:spcPct val="80000"/>
              </a:lnSpc>
            </a:pPr>
            <a:r>
              <a:rPr lang="sl-SI" altLang="sl-SI" sz="1200">
                <a:latin typeface="Comic Sans MS" panose="030F0702030302020204" pitchFamily="66" charset="0"/>
              </a:rPr>
              <a:t>sredozemsko podnebje</a:t>
            </a:r>
          </a:p>
          <a:p>
            <a:pPr lvl="1">
              <a:lnSpc>
                <a:spcPct val="80000"/>
              </a:lnSpc>
            </a:pPr>
            <a:r>
              <a:rPr lang="sl-SI" altLang="sl-SI" sz="1200">
                <a:latin typeface="Comic Sans MS" panose="030F0702030302020204" pitchFamily="66" charset="0"/>
              </a:rPr>
              <a:t>rdečkasta barva – železove primesi</a:t>
            </a:r>
          </a:p>
          <a:p>
            <a:pPr lvl="1">
              <a:lnSpc>
                <a:spcPct val="80000"/>
              </a:lnSpc>
            </a:pPr>
            <a:r>
              <a:rPr lang="sl-SI" altLang="sl-SI" sz="1200">
                <a:latin typeface="Comic Sans MS" panose="030F0702030302020204" pitchFamily="66" charset="0"/>
              </a:rPr>
              <a:t>niso najbolj rodovitne, tu uspevajo mediteranske kulture </a:t>
            </a:r>
          </a:p>
          <a:p>
            <a:pPr lvl="1">
              <a:lnSpc>
                <a:spcPct val="80000"/>
              </a:lnSpc>
            </a:pPr>
            <a:r>
              <a:rPr lang="sl-SI" altLang="sl-SI" sz="1200">
                <a:latin typeface="Comic Sans MS" panose="030F0702030302020204" pitchFamily="66" charset="0"/>
              </a:rPr>
              <a:t>namakanje</a:t>
            </a:r>
            <a:endParaRPr lang="sl-SI" altLang="sl-SI" sz="1200" b="1" u="sng">
              <a:latin typeface="Comic Sans MS" panose="030F0702030302020204" pitchFamily="66" charset="0"/>
            </a:endParaRPr>
          </a:p>
          <a:p>
            <a:pPr>
              <a:lnSpc>
                <a:spcPct val="80000"/>
              </a:lnSpc>
            </a:pPr>
            <a:r>
              <a:rPr lang="sl-SI" altLang="sl-SI" sz="1200" b="1" u="sng">
                <a:latin typeface="Comic Sans MS" panose="030F0702030302020204" pitchFamily="66" charset="0"/>
              </a:rPr>
              <a:t>rjave prsti ali kambisoli:</a:t>
            </a:r>
          </a:p>
          <a:p>
            <a:pPr lvl="1">
              <a:lnSpc>
                <a:spcPct val="80000"/>
              </a:lnSpc>
            </a:pPr>
            <a:r>
              <a:rPr lang="sl-SI" altLang="sl-SI" sz="1200">
                <a:latin typeface="Comic Sans MS" panose="030F0702030302020204" pitchFamily="66" charset="0"/>
              </a:rPr>
              <a:t>zmerno topli pas – oceansko, vlažno kontinentalno podnebje, z padavinami</a:t>
            </a:r>
          </a:p>
          <a:p>
            <a:pPr lvl="1">
              <a:lnSpc>
                <a:spcPct val="80000"/>
              </a:lnSpc>
            </a:pPr>
            <a:r>
              <a:rPr lang="sl-SI" altLang="sl-SI" sz="1200">
                <a:latin typeface="Comic Sans MS" panose="030F0702030302020204" pitchFamily="66" charset="0"/>
              </a:rPr>
              <a:t>pod listnatimi gozdovi</a:t>
            </a:r>
          </a:p>
          <a:p>
            <a:pPr lvl="1">
              <a:lnSpc>
                <a:spcPct val="80000"/>
              </a:lnSpc>
            </a:pPr>
            <a:r>
              <a:rPr lang="sl-SI" altLang="sl-SI" sz="1200">
                <a:latin typeface="Comic Sans MS" panose="030F0702030302020204" pitchFamily="66" charset="0"/>
              </a:rPr>
              <a:t>humus – rodovitne, kmetijstvo</a:t>
            </a:r>
          </a:p>
        </p:txBody>
      </p:sp>
      <p:sp>
        <p:nvSpPr>
          <p:cNvPr id="91141" name="Rectangle 5">
            <a:extLst>
              <a:ext uri="{FF2B5EF4-FFF2-40B4-BE49-F238E27FC236}">
                <a16:creationId xmlns:a16="http://schemas.microsoft.com/office/drawing/2014/main" id="{2730F449-74D6-459E-B021-7E4970802712}"/>
              </a:ext>
            </a:extLst>
          </p:cNvPr>
          <p:cNvSpPr>
            <a:spLocks noGrp="1" noRot="1" noChangeArrowheads="1"/>
          </p:cNvSpPr>
          <p:nvPr>
            <p:ph type="body" sz="half" idx="2"/>
          </p:nvPr>
        </p:nvSpPr>
        <p:spPr/>
        <p:txBody>
          <a:bodyPr/>
          <a:lstStyle/>
          <a:p>
            <a:pPr>
              <a:lnSpc>
                <a:spcPct val="80000"/>
              </a:lnSpc>
            </a:pPr>
            <a:r>
              <a:rPr lang="sl-SI" altLang="sl-SI" sz="1200" b="1" u="sng">
                <a:latin typeface="Comic Sans MS" panose="030F0702030302020204" pitchFamily="66" charset="0"/>
              </a:rPr>
              <a:t>sive gozdne prsti ali grejzjomi:</a:t>
            </a:r>
          </a:p>
          <a:p>
            <a:pPr lvl="1">
              <a:lnSpc>
                <a:spcPct val="80000"/>
              </a:lnSpc>
            </a:pPr>
            <a:r>
              <a:rPr lang="sl-SI" altLang="sl-SI" sz="1200">
                <a:latin typeface="Comic Sans MS" panose="030F0702030302020204" pitchFamily="66" charset="0"/>
              </a:rPr>
              <a:t>notranjosti celin v zmerno toplem pasu</a:t>
            </a:r>
          </a:p>
          <a:p>
            <a:pPr lvl="1">
              <a:lnSpc>
                <a:spcPct val="80000"/>
              </a:lnSpc>
            </a:pPr>
            <a:r>
              <a:rPr lang="sl-SI" altLang="sl-SI" sz="1200">
                <a:latin typeface="Comic Sans MS" panose="030F0702030302020204" pitchFamily="66" charset="0"/>
              </a:rPr>
              <a:t>pod listnatim gozdom</a:t>
            </a:r>
          </a:p>
          <a:p>
            <a:pPr lvl="1">
              <a:lnSpc>
                <a:spcPct val="80000"/>
              </a:lnSpc>
            </a:pPr>
            <a:r>
              <a:rPr lang="sl-SI" altLang="sl-SI" sz="1200">
                <a:latin typeface="Comic Sans MS" panose="030F0702030302020204" pitchFamily="66" charset="0"/>
              </a:rPr>
              <a:t>manj rodovitne prsti</a:t>
            </a:r>
          </a:p>
          <a:p>
            <a:pPr lvl="1">
              <a:lnSpc>
                <a:spcPct val="80000"/>
              </a:lnSpc>
            </a:pPr>
            <a:r>
              <a:rPr lang="sl-SI" altLang="sl-SI" sz="1200">
                <a:latin typeface="Comic Sans MS" panose="030F0702030302020204" pitchFamily="66" charset="0"/>
              </a:rPr>
              <a:t>skrbno obdelovanje – primerno za kmetijstvo</a:t>
            </a:r>
            <a:endParaRPr lang="sl-SI" altLang="sl-SI" sz="1200" b="1" u="sng">
              <a:latin typeface="Comic Sans MS" panose="030F0702030302020204" pitchFamily="66" charset="0"/>
            </a:endParaRPr>
          </a:p>
          <a:p>
            <a:pPr>
              <a:lnSpc>
                <a:spcPct val="80000"/>
              </a:lnSpc>
            </a:pPr>
            <a:r>
              <a:rPr lang="sl-SI" altLang="sl-SI" sz="1200" b="1" u="sng">
                <a:latin typeface="Comic Sans MS" panose="030F0702030302020204" pitchFamily="66" charset="0"/>
              </a:rPr>
              <a:t>črne prsti ali černozjom:</a:t>
            </a:r>
          </a:p>
          <a:p>
            <a:pPr lvl="1">
              <a:lnSpc>
                <a:spcPct val="80000"/>
              </a:lnSpc>
            </a:pPr>
            <a:r>
              <a:rPr lang="sl-SI" altLang="sl-SI" sz="1200">
                <a:latin typeface="Comic Sans MS" panose="030F0702030302020204" pitchFamily="66" charset="0"/>
              </a:rPr>
              <a:t>kontinentalno polsuho podnebje v notranjosti celin</a:t>
            </a:r>
          </a:p>
          <a:p>
            <a:pPr lvl="1">
              <a:lnSpc>
                <a:spcPct val="80000"/>
              </a:lnSpc>
            </a:pPr>
            <a:r>
              <a:rPr lang="sl-SI" altLang="sl-SI" sz="1200">
                <a:latin typeface="Comic Sans MS" panose="030F0702030302020204" pitchFamily="66" charset="0"/>
              </a:rPr>
              <a:t>premalo padavin za gozd, visokotravna stepa (v Ameriki prerija)</a:t>
            </a:r>
          </a:p>
          <a:p>
            <a:pPr lvl="1">
              <a:lnSpc>
                <a:spcPct val="80000"/>
              </a:lnSpc>
            </a:pPr>
            <a:r>
              <a:rPr lang="sl-SI" altLang="sl-SI" sz="1200">
                <a:latin typeface="Comic Sans MS" panose="030F0702030302020204" pitchFamily="66" charset="0"/>
              </a:rPr>
              <a:t>odmrli deli trave – humus – najrodovitnejši</a:t>
            </a:r>
          </a:p>
          <a:p>
            <a:pPr lvl="1">
              <a:lnSpc>
                <a:spcPct val="80000"/>
              </a:lnSpc>
            </a:pPr>
            <a:r>
              <a:rPr lang="sl-SI" altLang="sl-SI" sz="1200">
                <a:latin typeface="Comic Sans MS" panose="030F0702030302020204" pitchFamily="66" charset="0"/>
              </a:rPr>
              <a:t>črne barve</a:t>
            </a:r>
          </a:p>
          <a:p>
            <a:pPr lvl="1">
              <a:lnSpc>
                <a:spcPct val="80000"/>
              </a:lnSpc>
            </a:pPr>
            <a:r>
              <a:rPr lang="sl-SI" altLang="sl-SI" sz="1200">
                <a:latin typeface="Comic Sans MS" panose="030F0702030302020204" pitchFamily="66" charset="0"/>
              </a:rPr>
              <a:t>na njem pridelujejo predvsem žitarice</a:t>
            </a:r>
            <a:endParaRPr lang="sl-SI" altLang="sl-SI" sz="1200" b="1" u="sng">
              <a:latin typeface="Comic Sans MS" panose="030F0702030302020204" pitchFamily="66" charset="0"/>
            </a:endParaRPr>
          </a:p>
          <a:p>
            <a:pPr>
              <a:lnSpc>
                <a:spcPct val="80000"/>
              </a:lnSpc>
            </a:pPr>
            <a:r>
              <a:rPr lang="sl-SI" altLang="sl-SI" sz="1200" b="1" u="sng">
                <a:latin typeface="Comic Sans MS" panose="030F0702030302020204" pitchFamily="66" charset="0"/>
              </a:rPr>
              <a:t>kostanjeve prsti ali kastanozjomi:</a:t>
            </a:r>
          </a:p>
          <a:p>
            <a:pPr lvl="1">
              <a:lnSpc>
                <a:spcPct val="80000"/>
              </a:lnSpc>
            </a:pPr>
            <a:r>
              <a:rPr lang="sl-SI" altLang="sl-SI" sz="1200">
                <a:latin typeface="Comic Sans MS" panose="030F0702030302020204" pitchFamily="66" charset="0"/>
              </a:rPr>
              <a:t>območje suhega podnebja – J Evrazije- S Amerike, Z od črnih prsti</a:t>
            </a:r>
          </a:p>
          <a:p>
            <a:pPr lvl="1">
              <a:lnSpc>
                <a:spcPct val="80000"/>
              </a:lnSpc>
            </a:pPr>
            <a:r>
              <a:rPr lang="sl-SI" altLang="sl-SI" sz="1200">
                <a:latin typeface="Comic Sans MS" panose="030F0702030302020204" pitchFamily="66" charset="0"/>
              </a:rPr>
              <a:t>nizkotravna stepa </a:t>
            </a:r>
          </a:p>
          <a:p>
            <a:pPr lvl="1">
              <a:lnSpc>
                <a:spcPct val="80000"/>
              </a:lnSpc>
            </a:pPr>
            <a:r>
              <a:rPr lang="sl-SI" altLang="sl-SI" sz="1200">
                <a:latin typeface="Comic Sans MS" panose="030F0702030302020204" pitchFamily="66" charset="0"/>
              </a:rPr>
              <a:t>barva prsti je kostanjeva</a:t>
            </a:r>
          </a:p>
          <a:p>
            <a:pPr lvl="1">
              <a:lnSpc>
                <a:spcPct val="80000"/>
              </a:lnSpc>
            </a:pPr>
            <a:r>
              <a:rPr lang="sl-SI" altLang="sl-SI" sz="1200">
                <a:latin typeface="Comic Sans MS" panose="030F0702030302020204" pitchFamily="66" charset="0"/>
              </a:rPr>
              <a:t>z namakanjem se izboljša rodovitnost</a:t>
            </a:r>
            <a:endParaRPr lang="sl-SI" altLang="sl-SI" sz="1200" b="1" u="sng">
              <a:latin typeface="Comic Sans MS" panose="030F0702030302020204" pitchFamily="66" charset="0"/>
            </a:endParaRPr>
          </a:p>
          <a:p>
            <a:pPr>
              <a:lnSpc>
                <a:spcPct val="80000"/>
              </a:lnSpc>
            </a:pPr>
            <a:r>
              <a:rPr lang="sl-SI" altLang="sl-SI" sz="1200" b="1" u="sng">
                <a:latin typeface="Comic Sans MS" panose="030F0702030302020204" pitchFamily="66" charset="0"/>
              </a:rPr>
              <a:t>sive sprane prsti ali podzoli:</a:t>
            </a:r>
          </a:p>
          <a:p>
            <a:pPr lvl="1">
              <a:lnSpc>
                <a:spcPct val="80000"/>
              </a:lnSpc>
            </a:pPr>
            <a:r>
              <a:rPr lang="sl-SI" altLang="sl-SI" sz="1200">
                <a:latin typeface="Comic Sans MS" panose="030F0702030302020204" pitchFamily="66" charset="0"/>
              </a:rPr>
              <a:t>zmerno hladno podnebje, iglast gozd</a:t>
            </a:r>
          </a:p>
          <a:p>
            <a:pPr lvl="1">
              <a:lnSpc>
                <a:spcPct val="80000"/>
              </a:lnSpc>
            </a:pPr>
            <a:r>
              <a:rPr lang="sl-SI" altLang="sl-SI" sz="1200">
                <a:latin typeface="Comic Sans MS" panose="030F0702030302020204" pitchFamily="66" charset="0"/>
              </a:rPr>
              <a:t>zaradi izpiranja, izpran horizont E</a:t>
            </a:r>
          </a:p>
          <a:p>
            <a:pPr lvl="1">
              <a:lnSpc>
                <a:spcPct val="80000"/>
              </a:lnSpc>
            </a:pPr>
            <a:r>
              <a:rPr lang="sl-SI" altLang="sl-SI" sz="1200">
                <a:latin typeface="Comic Sans MS" panose="030F0702030302020204" pitchFamily="66" charset="0"/>
              </a:rPr>
              <a:t>pepelnato siva barva</a:t>
            </a:r>
          </a:p>
          <a:p>
            <a:pPr lvl="1">
              <a:lnSpc>
                <a:spcPct val="80000"/>
              </a:lnSpc>
            </a:pPr>
            <a:r>
              <a:rPr lang="sl-SI" altLang="sl-SI" sz="1200">
                <a:latin typeface="Comic Sans MS" panose="030F0702030302020204" pitchFamily="66" charset="0"/>
              </a:rPr>
              <a:t>za kmetijstvo slabo primerne, potrebno osuševanje in gnojenje</a:t>
            </a:r>
          </a:p>
        </p:txBody>
      </p:sp>
    </p:spTree>
  </p:cSld>
  <p:clrMapOvr>
    <a:masterClrMapping/>
  </p:clrMapOvr>
  <p:transition spd="med">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16A1761E-3D87-46D8-B1FE-F850240547A7}"/>
              </a:ext>
            </a:extLst>
          </p:cNvPr>
          <p:cNvSpPr>
            <a:spLocks noGrp="1" noRot="1" noChangeArrowheads="1"/>
          </p:cNvSpPr>
          <p:nvPr>
            <p:ph type="title"/>
          </p:nvPr>
        </p:nvSpPr>
        <p:spPr/>
        <p:txBody>
          <a:bodyPr/>
          <a:lstStyle/>
          <a:p>
            <a:endParaRPr lang="sl-SI" altLang="sl-SI"/>
          </a:p>
        </p:txBody>
      </p:sp>
      <p:sp>
        <p:nvSpPr>
          <p:cNvPr id="93187" name="Rectangle 3">
            <a:extLst>
              <a:ext uri="{FF2B5EF4-FFF2-40B4-BE49-F238E27FC236}">
                <a16:creationId xmlns:a16="http://schemas.microsoft.com/office/drawing/2014/main" id="{E1C1EFDC-A819-469C-BE44-157FD8D69CAB}"/>
              </a:ext>
            </a:extLst>
          </p:cNvPr>
          <p:cNvSpPr>
            <a:spLocks noGrp="1" noRot="1" noChangeArrowheads="1"/>
          </p:cNvSpPr>
          <p:nvPr>
            <p:ph type="body" idx="1"/>
          </p:nvPr>
        </p:nvSpPr>
        <p:spPr/>
        <p:txBody>
          <a:bodyPr/>
          <a:lstStyle/>
          <a:p>
            <a:pPr>
              <a:lnSpc>
                <a:spcPct val="80000"/>
              </a:lnSpc>
            </a:pPr>
            <a:r>
              <a:rPr lang="sl-SI" altLang="sl-SI" sz="1400" b="1" u="sng">
                <a:latin typeface="Comic Sans MS" panose="030F0702030302020204" pitchFamily="66" charset="0"/>
              </a:rPr>
              <a:t>tundrske prsti ali glejsoli:</a:t>
            </a:r>
          </a:p>
          <a:p>
            <a:pPr lvl="1">
              <a:lnSpc>
                <a:spcPct val="80000"/>
              </a:lnSpc>
            </a:pPr>
            <a:r>
              <a:rPr lang="sl-SI" altLang="sl-SI" sz="1400">
                <a:latin typeface="Comic Sans MS" panose="030F0702030302020204" pitchFamily="66" charset="0"/>
              </a:rPr>
              <a:t> subpolarni pas</a:t>
            </a:r>
          </a:p>
          <a:p>
            <a:pPr lvl="1">
              <a:lnSpc>
                <a:spcPct val="80000"/>
              </a:lnSpc>
            </a:pPr>
            <a:r>
              <a:rPr lang="sl-SI" altLang="sl-SI" sz="1400">
                <a:latin typeface="Comic Sans MS" panose="030F0702030302020204" pitchFamily="66" charset="0"/>
              </a:rPr>
              <a:t>tundrsko rastlinstvo</a:t>
            </a:r>
          </a:p>
          <a:p>
            <a:pPr lvl="1">
              <a:lnSpc>
                <a:spcPct val="80000"/>
              </a:lnSpc>
            </a:pPr>
            <a:r>
              <a:rPr lang="sl-SI" altLang="sl-SI" sz="1400">
                <a:latin typeface="Comic Sans MS" panose="030F0702030302020204" pitchFamily="66" charset="0"/>
              </a:rPr>
              <a:t>stalno zmrznjena tla, vlažna in neuporabna za kmetovanje</a:t>
            </a:r>
            <a:endParaRPr lang="sl-SI" altLang="sl-SI" sz="1400" b="1" u="sng">
              <a:latin typeface="Comic Sans MS" panose="030F0702030302020204" pitchFamily="66" charset="0"/>
            </a:endParaRPr>
          </a:p>
          <a:p>
            <a:pPr>
              <a:lnSpc>
                <a:spcPct val="80000"/>
              </a:lnSpc>
            </a:pPr>
            <a:r>
              <a:rPr lang="sl-SI" altLang="sl-SI" sz="1400" b="1" u="sng">
                <a:latin typeface="Comic Sans MS" panose="030F0702030302020204" pitchFamily="66" charset="0"/>
              </a:rPr>
              <a:t>gorske prsti:</a:t>
            </a:r>
          </a:p>
          <a:p>
            <a:pPr lvl="1">
              <a:lnSpc>
                <a:spcPct val="80000"/>
              </a:lnSpc>
            </a:pPr>
            <a:r>
              <a:rPr lang="sl-SI" altLang="sl-SI" sz="1400">
                <a:latin typeface="Comic Sans MS" panose="030F0702030302020204" pitchFamily="66" charset="0"/>
              </a:rPr>
              <a:t>različne prsti, po vseh</a:t>
            </a:r>
            <a:endParaRPr lang="sl-SI" altLang="sl-SI" sz="1400" b="1" u="sng">
              <a:latin typeface="Comic Sans MS" panose="030F0702030302020204" pitchFamily="66" charset="0"/>
            </a:endParaRPr>
          </a:p>
          <a:p>
            <a:pPr>
              <a:lnSpc>
                <a:spcPct val="80000"/>
              </a:lnSpc>
            </a:pPr>
            <a:r>
              <a:rPr lang="sl-SI" altLang="sl-SI" sz="1400" b="1" u="sng">
                <a:latin typeface="Comic Sans MS" panose="030F0702030302020204" pitchFamily="66" charset="0"/>
              </a:rPr>
              <a:t>rendzine:</a:t>
            </a:r>
          </a:p>
          <a:p>
            <a:pPr lvl="1">
              <a:lnSpc>
                <a:spcPct val="80000"/>
              </a:lnSpc>
            </a:pPr>
            <a:r>
              <a:rPr lang="sl-SI" altLang="sl-SI" sz="1400">
                <a:latin typeface="Comic Sans MS" panose="030F0702030302020204" pitchFamily="66" charset="0"/>
              </a:rPr>
              <a:t>na karbonatni matični podlagi – živa skala iz apnenca/dolomita, nanos apnenčevega/dolomitovega proda, peska ali moren</a:t>
            </a:r>
          </a:p>
          <a:p>
            <a:pPr lvl="1">
              <a:lnSpc>
                <a:spcPct val="80000"/>
              </a:lnSpc>
            </a:pPr>
            <a:r>
              <a:rPr lang="sl-SI" altLang="sl-SI" sz="1400">
                <a:latin typeface="Comic Sans MS" panose="030F0702030302020204" pitchFamily="66" charset="0"/>
              </a:rPr>
              <a:t>tudi v Sloveniji</a:t>
            </a:r>
            <a:endParaRPr lang="sl-SI" altLang="sl-SI" sz="1400" b="1" u="sng">
              <a:latin typeface="Comic Sans MS" panose="030F0702030302020204" pitchFamily="66" charset="0"/>
            </a:endParaRPr>
          </a:p>
          <a:p>
            <a:pPr>
              <a:lnSpc>
                <a:spcPct val="80000"/>
              </a:lnSpc>
            </a:pPr>
            <a:r>
              <a:rPr lang="sl-SI" altLang="sl-SI" sz="1400" b="1" u="sng">
                <a:latin typeface="Comic Sans MS" panose="030F0702030302020204" pitchFamily="66" charset="0"/>
              </a:rPr>
              <a:t>obrečne prsti ali fluvisoli:</a:t>
            </a:r>
          </a:p>
          <a:p>
            <a:pPr lvl="1">
              <a:lnSpc>
                <a:spcPct val="80000"/>
              </a:lnSpc>
            </a:pPr>
            <a:r>
              <a:rPr lang="sl-SI" altLang="sl-SI" sz="1400">
                <a:latin typeface="Comic Sans MS" panose="030F0702030302020204" pitchFamily="66" charset="0"/>
              </a:rPr>
              <a:t>nerazvite, ob rekah ali potokih, kjer so mladi nanosi proda in peska – malo organskih snovi</a:t>
            </a:r>
          </a:p>
          <a:p>
            <a:pPr lvl="1">
              <a:lnSpc>
                <a:spcPct val="80000"/>
              </a:lnSpc>
            </a:pPr>
            <a:r>
              <a:rPr lang="sl-SI" altLang="sl-SI" sz="1400">
                <a:latin typeface="Comic Sans MS" panose="030F0702030302020204" pitchFamily="66" charset="0"/>
              </a:rPr>
              <a:t>rastejo topoli in vrbe</a:t>
            </a:r>
          </a:p>
          <a:p>
            <a:pPr lvl="1">
              <a:lnSpc>
                <a:spcPct val="80000"/>
              </a:lnSpc>
            </a:pPr>
            <a:r>
              <a:rPr lang="sl-SI" altLang="sl-SI" sz="1400">
                <a:latin typeface="Comic Sans MS" panose="030F0702030302020204" pitchFamily="66" charset="0"/>
              </a:rPr>
              <a:t>v Sloveniji ob vseh rekah</a:t>
            </a:r>
            <a:endParaRPr lang="sl-SI" altLang="sl-SI" sz="1400" b="1" u="sng">
              <a:latin typeface="Comic Sans MS" panose="030F0702030302020204" pitchFamily="66" charset="0"/>
            </a:endParaRPr>
          </a:p>
          <a:p>
            <a:pPr>
              <a:lnSpc>
                <a:spcPct val="80000"/>
              </a:lnSpc>
            </a:pPr>
            <a:r>
              <a:rPr lang="sl-SI" altLang="sl-SI" sz="1400" b="1" u="sng">
                <a:latin typeface="Comic Sans MS" panose="030F0702030302020204" pitchFamily="66" charset="0"/>
              </a:rPr>
              <a:t>šotne prsti ali histosoli:</a:t>
            </a:r>
          </a:p>
          <a:p>
            <a:pPr lvl="1">
              <a:lnSpc>
                <a:spcPct val="80000"/>
              </a:lnSpc>
            </a:pPr>
            <a:r>
              <a:rPr lang="sl-SI" altLang="sl-SI" sz="1400">
                <a:latin typeface="Comic Sans MS" panose="030F0702030302020204" pitchFamily="66" charset="0"/>
              </a:rPr>
              <a:t>barja – ostanki rastlin se kopičijo v obliki horizonta</a:t>
            </a:r>
          </a:p>
          <a:p>
            <a:pPr lvl="1">
              <a:lnSpc>
                <a:spcPct val="80000"/>
              </a:lnSpc>
            </a:pPr>
            <a:r>
              <a:rPr lang="sl-SI" altLang="sl-SI" sz="1400">
                <a:latin typeface="Comic Sans MS" panose="030F0702030302020204" pitchFamily="66" charset="0"/>
              </a:rPr>
              <a:t>barja Evrazije in S Amerike</a:t>
            </a:r>
            <a:endParaRPr lang="sl-SI" altLang="sl-SI" sz="1400" b="1" u="sng">
              <a:latin typeface="Comic Sans MS" panose="030F0702030302020204" pitchFamily="66" charset="0"/>
            </a:endParaRPr>
          </a:p>
          <a:p>
            <a:pPr>
              <a:lnSpc>
                <a:spcPct val="80000"/>
              </a:lnSpc>
            </a:pPr>
            <a:r>
              <a:rPr lang="sl-SI" altLang="sl-SI" sz="1400" b="1" u="sng">
                <a:latin typeface="Comic Sans MS" panose="030F0702030302020204" pitchFamily="66" charset="0"/>
              </a:rPr>
              <a:t>slane prsti:</a:t>
            </a:r>
          </a:p>
          <a:p>
            <a:pPr lvl="1">
              <a:lnSpc>
                <a:spcPct val="80000"/>
              </a:lnSpc>
            </a:pPr>
            <a:r>
              <a:rPr lang="sl-SI" altLang="sl-SI" sz="1400">
                <a:latin typeface="Comic Sans MS" panose="030F0702030302020204" pitchFamily="66" charset="0"/>
              </a:rPr>
              <a:t>prsti, ki vsebujejo večjo količino soli, na površju puščajo belo usedlino</a:t>
            </a:r>
          </a:p>
          <a:p>
            <a:pPr lvl="1">
              <a:lnSpc>
                <a:spcPct val="80000"/>
              </a:lnSpc>
            </a:pPr>
            <a:r>
              <a:rPr lang="sl-SI" altLang="sl-SI" sz="1400">
                <a:latin typeface="Comic Sans MS" panose="030F0702030302020204" pitchFamily="66" charset="0"/>
              </a:rPr>
              <a:t>nastane po naravni poti, ali z namakanjem z slano vodo</a:t>
            </a:r>
            <a:br>
              <a:rPr lang="sl-SI" altLang="sl-SI" sz="1400">
                <a:latin typeface="Comic Sans MS" panose="030F0702030302020204" pitchFamily="66" charset="0"/>
              </a:rPr>
            </a:br>
            <a:endParaRPr lang="sl-SI" altLang="sl-SI" sz="1400">
              <a:latin typeface="Comic Sans MS" panose="030F0702030302020204" pitchFamily="66" charset="0"/>
            </a:endParaRPr>
          </a:p>
        </p:txBody>
      </p:sp>
    </p:spTree>
  </p:cSld>
  <p:clrMapOvr>
    <a:masterClrMapping/>
  </p:clrMapOvr>
  <p:transition spd="med">
    <p:newsflash/>
  </p:transition>
</p:sld>
</file>

<file path=ppt/theme/theme1.xml><?xml version="1.0" encoding="utf-8"?>
<a:theme xmlns:a="http://schemas.openxmlformats.org/drawingml/2006/main" name="Plasti stekla">
  <a:themeElements>
    <a:clrScheme name="Plasti stekla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fontScheme name="Plasti stekla">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lasti stekla 1">
        <a:dk1>
          <a:srgbClr val="FF9900"/>
        </a:dk1>
        <a:lt1>
          <a:srgbClr val="FFFFFF"/>
        </a:lt1>
        <a:dk2>
          <a:srgbClr val="FFCC66"/>
        </a:dk2>
        <a:lt2>
          <a:srgbClr val="CC6600"/>
        </a:lt2>
        <a:accent1>
          <a:srgbClr val="F05000"/>
        </a:accent1>
        <a:accent2>
          <a:srgbClr val="B28300"/>
        </a:accent2>
        <a:accent3>
          <a:srgbClr val="FFE2B8"/>
        </a:accent3>
        <a:accent4>
          <a:srgbClr val="DADADA"/>
        </a:accent4>
        <a:accent5>
          <a:srgbClr val="F6B3AA"/>
        </a:accent5>
        <a:accent6>
          <a:srgbClr val="A17600"/>
        </a:accent6>
        <a:hlink>
          <a:srgbClr val="99CC00"/>
        </a:hlink>
        <a:folHlink>
          <a:srgbClr val="008000"/>
        </a:folHlink>
      </a:clrScheme>
      <a:clrMap bg1="dk2" tx1="lt1" bg2="dk1" tx2="lt2" accent1="accent1" accent2="accent2" accent3="accent3" accent4="accent4" accent5="accent5" accent6="accent6" hlink="hlink" folHlink="folHlink"/>
    </a:extraClrScheme>
    <a:extraClrScheme>
      <a:clrScheme name="Plasti stekla 2">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00"/>
        </a:hlink>
        <a:folHlink>
          <a:srgbClr val="FFFF99"/>
        </a:folHlink>
      </a:clrScheme>
      <a:clrMap bg1="dk2" tx1="lt1" bg2="dk1" tx2="lt2" accent1="accent1" accent2="accent2" accent3="accent3" accent4="accent4" accent5="accent5" accent6="accent6" hlink="hlink" folHlink="folHlink"/>
    </a:extraClrScheme>
    <a:extraClrScheme>
      <a:clrScheme name="Plasti stekla 3">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DDFFBB"/>
        </a:folHlink>
      </a:clrScheme>
      <a:clrMap bg1="dk2" tx1="lt1" bg2="dk1" tx2="lt2" accent1="accent1" accent2="accent2" accent3="accent3" accent4="accent4" accent5="accent5" accent6="accent6" hlink="hlink" folHlink="folHlink"/>
    </a:extraClrScheme>
    <a:extraClrScheme>
      <a:clrScheme name="Plasti stekla 4">
        <a:dk1>
          <a:srgbClr val="006600"/>
        </a:dk1>
        <a:lt1>
          <a:srgbClr val="FFFFFF"/>
        </a:lt1>
        <a:dk2>
          <a:srgbClr val="008000"/>
        </a:dk2>
        <a:lt2>
          <a:srgbClr val="FFFFB7"/>
        </a:lt2>
        <a:accent1>
          <a:srgbClr val="99CC00"/>
        </a:accent1>
        <a:accent2>
          <a:srgbClr val="00CC00"/>
        </a:accent2>
        <a:accent3>
          <a:srgbClr val="AAC0AA"/>
        </a:accent3>
        <a:accent4>
          <a:srgbClr val="DADADA"/>
        </a:accent4>
        <a:accent5>
          <a:srgbClr val="CAE2AA"/>
        </a:accent5>
        <a:accent6>
          <a:srgbClr val="00B900"/>
        </a:accent6>
        <a:hlink>
          <a:srgbClr val="99FF66"/>
        </a:hlink>
        <a:folHlink>
          <a:srgbClr val="FFFF66"/>
        </a:folHlink>
      </a:clrScheme>
      <a:clrMap bg1="dk2" tx1="lt1" bg2="dk1" tx2="lt2" accent1="accent1" accent2="accent2" accent3="accent3" accent4="accent4" accent5="accent5" accent6="accent6" hlink="hlink" folHlink="folHlink"/>
    </a:extraClrScheme>
    <a:extraClrScheme>
      <a:clrScheme name="Plasti stekla 5">
        <a:dk1>
          <a:srgbClr val="000000"/>
        </a:dk1>
        <a:lt1>
          <a:srgbClr val="CCECFF"/>
        </a:lt1>
        <a:dk2>
          <a:srgbClr val="000000"/>
        </a:dk2>
        <a:lt2>
          <a:srgbClr val="D6EDEE"/>
        </a:lt2>
        <a:accent1>
          <a:srgbClr val="E8F0F4"/>
        </a:accent1>
        <a:accent2>
          <a:srgbClr val="8EAAFA"/>
        </a:accent2>
        <a:accent3>
          <a:srgbClr val="E2F4FF"/>
        </a:accent3>
        <a:accent4>
          <a:srgbClr val="000000"/>
        </a:accent4>
        <a:accent5>
          <a:srgbClr val="F2F6F8"/>
        </a:accent5>
        <a:accent6>
          <a:srgbClr val="809AE3"/>
        </a:accent6>
        <a:hlink>
          <a:srgbClr val="0066FF"/>
        </a:hlink>
        <a:folHlink>
          <a:srgbClr val="9947FD"/>
        </a:folHlink>
      </a:clrScheme>
      <a:clrMap bg1="lt1" tx1="dk1" bg2="lt2" tx2="dk2" accent1="accent1" accent2="accent2" accent3="accent3" accent4="accent4" accent5="accent5" accent6="accent6" hlink="hlink" folHlink="folHlink"/>
    </a:extraClrScheme>
    <a:extraClrScheme>
      <a:clrScheme name="Plasti stekla 6">
        <a:dk1>
          <a:srgbClr val="48486A"/>
        </a:dk1>
        <a:lt1>
          <a:srgbClr val="FFFFFF"/>
        </a:lt1>
        <a:dk2>
          <a:srgbClr val="000099"/>
        </a:dk2>
        <a:lt2>
          <a:srgbClr val="F8F8F8"/>
        </a:lt2>
        <a:accent1>
          <a:srgbClr val="6699FF"/>
        </a:accent1>
        <a:accent2>
          <a:srgbClr val="0000FF"/>
        </a:accent2>
        <a:accent3>
          <a:srgbClr val="AAAACA"/>
        </a:accent3>
        <a:accent4>
          <a:srgbClr val="DADADA"/>
        </a:accent4>
        <a:accent5>
          <a:srgbClr val="B8CAFF"/>
        </a:accent5>
        <a:accent6>
          <a:srgbClr val="0000E7"/>
        </a:accent6>
        <a:hlink>
          <a:srgbClr val="3DCCFF"/>
        </a:hlink>
        <a:folHlink>
          <a:srgbClr val="CCECFF"/>
        </a:folHlink>
      </a:clrScheme>
      <a:clrMap bg1="dk2" tx1="lt1" bg2="dk1" tx2="lt2" accent1="accent1" accent2="accent2" accent3="accent3" accent4="accent4" accent5="accent5" accent6="accent6" hlink="hlink" folHlink="folHlink"/>
    </a:extraClrScheme>
    <a:extraClrScheme>
      <a:clrScheme name="Plasti stekla 7">
        <a:dk1>
          <a:srgbClr val="573F8B"/>
        </a:dk1>
        <a:lt1>
          <a:srgbClr val="FFFFFF"/>
        </a:lt1>
        <a:dk2>
          <a:srgbClr val="666699"/>
        </a:dk2>
        <a:lt2>
          <a:srgbClr val="D9D9FF"/>
        </a:lt2>
        <a:accent1>
          <a:srgbClr val="CC99FF"/>
        </a:accent1>
        <a:accent2>
          <a:srgbClr val="9933FF"/>
        </a:accent2>
        <a:accent3>
          <a:srgbClr val="B8B8CA"/>
        </a:accent3>
        <a:accent4>
          <a:srgbClr val="DADADA"/>
        </a:accent4>
        <a:accent5>
          <a:srgbClr val="E2CAFF"/>
        </a:accent5>
        <a:accent6>
          <a:srgbClr val="8A2DE7"/>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Plasti stekla 8">
        <a:dk1>
          <a:srgbClr val="000000"/>
        </a:dk1>
        <a:lt1>
          <a:srgbClr val="EAEAEA"/>
        </a:lt1>
        <a:dk2>
          <a:srgbClr val="000000"/>
        </a:dk2>
        <a:lt2>
          <a:srgbClr val="C1C2CB"/>
        </a:lt2>
        <a:accent1>
          <a:srgbClr val="F1F1F7"/>
        </a:accent1>
        <a:accent2>
          <a:srgbClr val="8C8CB4"/>
        </a:accent2>
        <a:accent3>
          <a:srgbClr val="F3F3F3"/>
        </a:accent3>
        <a:accent4>
          <a:srgbClr val="000000"/>
        </a:accent4>
        <a:accent5>
          <a:srgbClr val="F7F7FA"/>
        </a:accent5>
        <a:accent6>
          <a:srgbClr val="7E7EA3"/>
        </a:accent6>
        <a:hlink>
          <a:srgbClr val="A3FFFF"/>
        </a:hlink>
        <a:folHlink>
          <a:srgbClr val="9E99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Glass Layers</Template>
  <TotalTime>0</TotalTime>
  <Words>984</Words>
  <Application>Microsoft Office PowerPoint</Application>
  <PresentationFormat>On-screen Show (4:3)</PresentationFormat>
  <Paragraphs>111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Black</vt:lpstr>
      <vt:lpstr>Comic Sans MS</vt:lpstr>
      <vt:lpstr>Wingdings</vt:lpstr>
      <vt:lpstr>Plasti stekla</vt:lpstr>
      <vt:lpstr>PowerPoint Presentation</vt:lpstr>
      <vt:lpstr>Predstavitev naloge:</vt:lpstr>
      <vt:lpstr>Sestava prsti</vt:lpstr>
      <vt:lpstr>PowerPoint Presentation</vt:lpstr>
      <vt:lpstr>Lastnosti prsti</vt:lpstr>
      <vt:lpstr>Horizonti prsti</vt:lpstr>
      <vt:lpstr>PowerPoint Presentation</vt:lpstr>
      <vt:lpstr> Značilne prsti</vt:lpstr>
      <vt:lpstr>PowerPoint Presentation</vt:lpstr>
      <vt:lpstr>Zaključek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2019-05-31T08:40:53Z</dcterms:created>
  <dcterms:modified xsi:type="dcterms:W3CDTF">2019-05-31T08:40:53Z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