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2" r:id="rId12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2" d="100"/>
          <a:sy n="152" d="100"/>
        </p:scale>
        <p:origin x="10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B197D-D4F6-4FF0-B7A0-2F462FBE88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5B0C90-50D6-467F-9D3A-20794FF69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3E9770-5104-40D9-87A6-2879C52EA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62F557-1EE3-454F-8B50-FB14A7C52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C324C6-FAC1-4B88-BCB1-CA3BD9F05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E2542E-95C7-4984-9904-8391392B928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762173446"/>
      </p:ext>
    </p:extLst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66BF4-6E8F-41B5-8055-E538961FF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8E6198-1709-4EA1-9E6D-1F2E4FBEDB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C0912-FF7F-439A-94FE-DD409A6BA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B2FD1E-9773-43AF-8541-D027CD03A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69642-8D47-4D89-9610-D8E7D4469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6E05E5-1BF5-4293-BAFC-22606734571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258800581"/>
      </p:ext>
    </p:extLst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3C2ADA-21EE-409F-BB7D-BB55BD30D9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75F3CD-2FE4-46B0-BE2A-4CE8C6A775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E55B1-89A8-4B7D-8FF3-7DFAF7E06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7D1B7-AC23-4831-A926-83B8D378D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3E8EA9-6492-43B5-9F6C-D0F540311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8E87FF-CBFA-465D-8232-F1CF7211947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21011783"/>
      </p:ext>
    </p:extLst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BDDD9-E0C9-431F-AE6C-73F21F34B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6DF4B-4984-4EBF-B25A-BA9C3BA3E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35930-5FE3-4076-8A3D-D4E8C81D6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5C9ABB-9F62-4B97-9B3E-9FDFFB273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481FFE-7E46-4819-A3DA-B12DEA850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D8FE2A-1643-4B51-962F-C5FF052D5F6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832913960"/>
      </p:ext>
    </p:extLst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D8D29-2DA3-4634-BA82-7FBAC7BA9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7B054D-6C7C-46F4-BE9A-B35643A7A0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D02F0D-5DCF-491F-A234-5129E9DD8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E0E990-D159-4013-A92B-618D950A1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C2E951-AE42-4536-A63A-BA370D334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731607-1B60-44FF-B68E-9E06E790A2D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71744030"/>
      </p:ext>
    </p:extLst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C4F86-3297-4A79-8651-0D70AE76A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536201-741B-4902-B799-441427659C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FF87A1-55F5-41B9-9B8E-AE7F4417C0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DCF3E3-82E6-4340-8C1D-0D68CC7F1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785A1A-31AF-4ACB-BBD8-82D91AEA7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24DC69-F006-4F2D-BBF1-320FD08D2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21A579-A616-4B5A-853D-98E8DB37A47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677354926"/>
      </p:ext>
    </p:extLst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30117-12AE-4AA4-B174-0FE306DEB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82F418-814D-4CA6-B524-CA24D854A4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691A75-B4A6-48A9-BB95-7B3C9018A9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389AEC-988B-477A-B80E-E5C46505B7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830A34-36FD-40F9-902A-CB4396E210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E98142-FC11-4BF2-86ED-0EC29A127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2A48A5-1464-490E-94A1-2380B3282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34BC24-CBD5-4D19-9668-A79233520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F0CA11-44CE-495A-8254-A28CB81C816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829662131"/>
      </p:ext>
    </p:extLst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C6C3F-A0EA-4D0A-AC3A-6A132851C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2AE6EE-94E5-437A-82C4-57A156B81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AA11A2-A7EC-4153-A2AE-0F10B88A5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DF6BCB-307F-4E46-9CDB-18E33428B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AD0987-E12C-4780-A2A8-86FFD5E848C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003195487"/>
      </p:ext>
    </p:extLst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CADC1D-57AF-4A17-87F6-8D2320685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DB5011-BC6B-44A5-8159-BD95DD8AD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5B60E2-A864-4D5E-A952-4B6AFC290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284BE4-EBD9-4664-AACC-9C1E5E6AC42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78424439"/>
      </p:ext>
    </p:extLst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35A98-8237-4847-82ED-E02FFF7B1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365EC-BAB0-4DA0-A768-C0A87548C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0BE2E2-D6E4-4D6C-AEA9-99E4CB1E99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D820A8-125B-4979-8CAF-4E2FDCB0E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886940-9881-4DB8-85D6-0D922D1C2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BEA2B5-D3D6-46A8-BE05-DF928F1D4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8391AF-6FF1-437E-8253-471F4D7868D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932907671"/>
      </p:ext>
    </p:extLst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15418-55CD-4201-83D8-1B23285AD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D72788-9323-4E73-81A2-A899C1D043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A44F06-557C-4E6B-B57A-FA10272198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1C434E-CA3E-45AD-AAC1-0B9C1B7BD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B582DA-E788-41D5-A13C-FA4874C94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F52F96-B22C-4DD1-8AC6-1CFBF3C97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BF1D54-C3EA-4B6A-8D07-82E68555DEC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220459585"/>
      </p:ext>
    </p:extLst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51C0952-8AEF-4BEE-8D2F-69E2F42B07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D541DB4-6926-4172-B778-0464970902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CD66F01-651B-469B-A466-10498A86639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l-SI" altLang="sl-SI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0471C7D-5312-4107-BE27-6C877AC4AED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l-SI" altLang="sl-SI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79C5440-1F01-45FD-9EEE-75A25A92746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44D0A3B-4CE6-4EC4-B21C-12D990DFB6FB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hyperlink" Target="http://www.najdi.si/redirect/multimedia.jsp?redirect=ba2e12043c0ea7bb1389b922adc424b90822cef0b50a4bb2af089f038d08441991cd081cc998d962a8bf82083d15bfdd8ad328f408cb7c97c243a162b60833c2cf21397c29a60895530ad995b4d27008b3249b4ed457842602&amp;resulturl=ba2e12043c0ea7bb1389b922adc424b90822cef0b50a4bb2af089f038d08441991cd081cc998d962a8bf82083d15bfdd8ad328f408cb7c97c243a162b60833c2cf21397c29a60895530ad995b4d27008b3249b4ed457842602&amp;refurl=6b92eede99d6dc1e67ee338aabfce84108f4165af2d447170008a00a07f1103d9464083f3b245b21c7a16f08471c355b4a8f798408a7b0539cdd7cd565089de9d2cfbe7408450823804b8e2c456816085201cc3e30c046ed08d8a055ee98faa12f02&amp;q=ptuj&amp;contenttype=image%2Fjpe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najdi.si/redirect/multimedia.jsp?redirect=b1bfe867e312ed6c273395a6b704d98308b59eeb5c54d40f4908bf54e16fe58907b008a6f5acb3072a80bd0870b41c8c98d173110810f2814ec1e2c3a708a10385238c12ff740835f3521b8dc787fd04&amp;resulturl=b1bfe867e312ed6c273395a6b704d98308b59eeb5c54d40f4908bf54e16fe58907b008a6f5acb3072a80bd0870b41c8c98d173110810f2814ec1e2c3a708a10385238c12ff740835f3521b8dc787fd04&amp;refurl=ba330447a261cb247e06ea69bbe7eca208cd88b10fbfd5ca8408ad86fd8bd8b3613c08f3a28ac5dce67cbb085db7acc56c379d7e085947a20819bcf20008e9a477a240ae263e08d3d0401a1154041e04&amp;q=ptuj&amp;contenttype=image%2Fjpeg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://www.najdi.si/redirect/multimedia.jsp?redirect=caae2c6e9a7de706debb77ac28cb763c08f664f0ebbde45dc2081300175c61e6dbea08808a5f1b312cd9e9082cd78b6e4b2d567d08665c1254ebbfdaa907&amp;resulturl=caae2c6e9a7de706debb77ac28cb763c08f664f0ebbde45dc2081300175c61e6dbea08808a5f1b312cd9e9082cd78b6e4b2d567d08665c1254ebbfdaa907&amp;refurl=73f1fbb5aa2212152affc1b29d5aceb708771fd6a4376eb90e08f369881d0cf4599a08b55f93bc30d4b05408e20dd2b6b218638e0889894036b00305d708dd5af79c74cb429d04&amp;q=ptuj&amp;contenttype=image%2Fgif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7" Type="http://schemas.openxmlformats.org/officeDocument/2006/relationships/image" Target="../media/image25.jpeg"/><Relationship Id="rId2" Type="http://schemas.openxmlformats.org/officeDocument/2006/relationships/hyperlink" Target="http://images.google.si/imgres?imgurl=http://www.slovenia.info/pictures%255Cprogram%255C1%255C2007%255C%C4%B9%CB%87tajerska-juha_136099.jpg&amp;imgrefurl=http://www.slovenia.info/%3Fkulinaricno_dozivetje%3D3529%26lng%3D1&amp;h=398&amp;w=600&amp;sz=61&amp;hl=sl&amp;start=2&amp;tbnid=SqhRblxOf8w5RM:&amp;tbnh=90&amp;tbnw=135&amp;prev=/images%3Fq%3Dstajerska%2Bjuha%26gbv%3D2%26svnum%3D10%26hl%3Ds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google.si/imgres?imgurl=http://www.stoletne-gostilne.si/img/gostilne/bartus/images/potice.jpg&amp;imgrefurl=http://www.stoletne-gostilne.si/si/gostilne/gostilna-pri-bartusu&amp;h=461&amp;w=650&amp;sz=54&amp;hl=sl&amp;start=3&amp;tbnid=ovlu574o6ZGapM:&amp;tbnh=97&amp;tbnw=137&amp;prev=/images%3Fq%3Dkoruzna%2Bpotica%26gbv%3D2%26svnum%3D10%26hl%3Dsl" TargetMode="External"/><Relationship Id="rId5" Type="http://schemas.openxmlformats.org/officeDocument/2006/relationships/image" Target="../media/image24.jpeg"/><Relationship Id="rId4" Type="http://schemas.openxmlformats.org/officeDocument/2006/relationships/hyperlink" Target="http://images.google.si/imgres?imgurl=http://www.slovenia.info/pictures/category/7/2007/HalozkaGibanica_135376.jpg&amp;imgrefurl=http://www.slovenia.info/%3Fuzivajmo_haloze_donacka_ptujsko%3D0%26lng%3D1&amp;h=398&amp;w=600&amp;sz=27&amp;hl=sl&amp;start=4&amp;tbnid=6e2TYgKreaQAgM:&amp;tbnh=90&amp;tbnw=135&amp;prev=/images%3Fq%3Dhalo%25C5%25A1ka%2Bgibanica%26gbv%3D2%26svnum%3D10%26hl%3Dsl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hyperlink" Target="http://images.google.si/imgres?imgurl=http://dangel.net/SLOVENIA/KurentMasksOn.JPG&amp;imgrefurl=http://najinskupni.blog.siol.net/2007/02/02/kurentovanje/&amp;h=375&amp;w=457&amp;sz=45&amp;hl=sl&amp;start=1&amp;tbnid=Cx-_z5TDvqaftM:&amp;tbnh=105&amp;tbnw=128&amp;prev=/images%3Fq%3Dkurent%26gbv%3D2%26svnum%3D10%26hl%3Ds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jpeg"/><Relationship Id="rId4" Type="http://schemas.openxmlformats.org/officeDocument/2006/relationships/hyperlink" Target="http://www.gradovi.net/data/ptujgrad/PICT4467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en.wikipedia.org/wiki/Image:Obcine_ptuj.p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ages.google.si/imgres?imgurl=http://us.geocities.com/ausslokon/21gurinavenetskinapis.jpg&amp;imgrefurl=http://us.geocities.com/ausslokon/prlekija.htm&amp;h=250&amp;w=308&amp;sz=26&amp;hl=sl&amp;start=17&amp;tbnid=y5cji3bCbKTzeM:&amp;tbnh=95&amp;tbnw=117&amp;prev=/images%3Fq%3Dptuj%2Brimljani%26gbv%3D2%26svnum%3D10%26hl%3Ds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si/imgres?imgurl=http://www.gradovi.net/data/ptujgrad/vischer_ptuj.jpg&amp;imgrefurl=http://www.gradovi.net/show.php%3Fid%3D70&amp;h=662&amp;w=1073&amp;sz=308&amp;hl=sl&amp;start=17&amp;tbnid=z_IfRayvR186RM:&amp;tbnh=93&amp;tbnw=150&amp;prev=/images%3Fq%3Dptuj%26gbv%3D2%26svnum%3D10%26hl%3Dsl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hyperlink" Target="http://images.google.si/imgres?imgurl=http://lisa.uni-mb.si/student/mk-94/andmrs/grad_v.jpg&amp;imgrefurl=http://lisa.uni-mb.si/student/mk-94/andmrs/pts_grad.htm&amp;h=600&amp;w=520&amp;sz=48&amp;hl=sl&amp;start=169&amp;tbnid=0VhqbpENTT1mBM:&amp;tbnh=135&amp;tbnw=117&amp;prev=/images%3Fq%3Dptuj%26start%3D160%26gbv%3D2%26ndsp%3D20%26svnum%3D10%26hl%3Dsl%26sa%3DN" TargetMode="Externa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adovi.net/data/ptujgrad/PICT4470.JPG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hyperlink" Target="http://www.gradovi.net/data/ptujgrad/PICT4515.JPG" TargetMode="Externa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sl.wikipedia.org/wiki/Slika:Orfejev_spomenik01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tujska-gora.si/images/bakrorez_xl.jpg" TargetMode="Externa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9D61E5B-0179-4693-BDE2-067BF9F1988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sl-SI" altLang="sl-SI" sz="440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8BEEBE3-3925-479E-A3E8-4C0E848EF3E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sl-SI" altLang="sl-SI" sz="3200"/>
          </a:p>
        </p:txBody>
      </p:sp>
      <p:sp>
        <p:nvSpPr>
          <p:cNvPr id="2053" name="WordArt 5">
            <a:extLst>
              <a:ext uri="{FF2B5EF4-FFF2-40B4-BE49-F238E27FC236}">
                <a16:creationId xmlns:a16="http://schemas.microsoft.com/office/drawing/2014/main" id="{C8FC484D-6998-4E36-AB82-83E8C83D434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619250" y="260350"/>
            <a:ext cx="6048375" cy="38163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l-SI" sz="3600" kern="10">
                <a:solidFill>
                  <a:srgbClr val="FFFF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 panose="020B0806030902050204" pitchFamily="34" charset="0"/>
              </a:rPr>
              <a:t>PTUJ</a:t>
            </a:r>
          </a:p>
        </p:txBody>
      </p:sp>
      <p:sp>
        <p:nvSpPr>
          <p:cNvPr id="2054" name="Text Box 6">
            <a:extLst>
              <a:ext uri="{FF2B5EF4-FFF2-40B4-BE49-F238E27FC236}">
                <a16:creationId xmlns:a16="http://schemas.microsoft.com/office/drawing/2014/main" id="{17760844-FC5C-429A-B64F-71599AAF055E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V="1">
            <a:off x="6299200" y="5802313"/>
            <a:ext cx="2522538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 sz="2000"/>
              <a:t> </a:t>
            </a:r>
          </a:p>
          <a:p>
            <a:pPr>
              <a:spcBef>
                <a:spcPct val="50000"/>
              </a:spcBef>
            </a:pPr>
            <a:endParaRPr lang="sl-SI" altLang="sl-SI" sz="2000" dirty="0"/>
          </a:p>
        </p:txBody>
      </p:sp>
      <p:pic>
        <p:nvPicPr>
          <p:cNvPr id="2058" name="Picture 10" descr="imagingservlet?url=ba2e12043c0ea7bb1389b922adc424b90822cef0b50a4bb2af089f038d08441991cd081cc998d962a8bf82083d15bfdd8ad328f408cb7c97c243a162b60833c2cf21397c29a60895530ad995b4d27008b3249b4ed457842602&amp;size=large&amp;locale=sl">
            <a:hlinkClick r:id="rId2"/>
            <a:extLst>
              <a:ext uri="{FF2B5EF4-FFF2-40B4-BE49-F238E27FC236}">
                <a16:creationId xmlns:a16="http://schemas.microsoft.com/office/drawing/2014/main" id="{10850A6C-530E-4BE2-BC7B-ADE27A2202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483647" y="46038"/>
            <a:ext cx="1200150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imagingservlet?url=ba2e12043c0ea7bb1389b922adc424b90822cef0b50a4bb2af089f038d08441991cd081cc998d962a8bf82083d15bfdd8ad328f408cb7c97c243a162b60833c2cf21397c29a60895530ad995b4d27008b3249b4ed457842602&amp;size=large&amp;locale=sl">
            <a:hlinkClick r:id="rId2"/>
            <a:extLst>
              <a:ext uri="{FF2B5EF4-FFF2-40B4-BE49-F238E27FC236}">
                <a16:creationId xmlns:a16="http://schemas.microsoft.com/office/drawing/2014/main" id="{5C0F9FCF-9E5B-414A-8A6C-F557B66970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483647" y="46038"/>
            <a:ext cx="1200150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imagingservlet?url=caae2c6e9a7de706debb77ac28cb763c08f664f0ebbde45dc2081300175c61e6dbea08808a5f1b312cd9e9082cd78b6e4b2d567d08665c1254ebbfdaa907&amp;size=large&amp;locale=sl">
            <a:hlinkClick r:id="rId4"/>
            <a:extLst>
              <a:ext uri="{FF2B5EF4-FFF2-40B4-BE49-F238E27FC236}">
                <a16:creationId xmlns:a16="http://schemas.microsoft.com/office/drawing/2014/main" id="{F9CC620E-2202-4830-9D7D-08DB3DCCD3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4508500"/>
            <a:ext cx="2386013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imagingservlet?url=b1bfe867e312ed6c273395a6b704d98308b59eeb5c54d40f4908bf54e16fe58907b008a6f5acb3072a80bd0870b41c8c98d173110810f2814ec1e2c3a708a10385238c12ff740835f3521b8dc787fd04&amp;size=large&amp;locale=sl">
            <a:hlinkClick r:id="rId6"/>
            <a:extLst>
              <a:ext uri="{FF2B5EF4-FFF2-40B4-BE49-F238E27FC236}">
                <a16:creationId xmlns:a16="http://schemas.microsoft.com/office/drawing/2014/main" id="{73621897-CC94-4DD9-BB79-5B34860027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508500"/>
            <a:ext cx="18002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mb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619D593A-7AF4-4360-A939-114810C724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>
                <a:solidFill>
                  <a:srgbClr val="FFFF00"/>
                </a:solidFill>
              </a:rPr>
              <a:t>KULINARIKA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B40AFB11-32CF-4462-854C-EA00E332E6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800"/>
              <a:t>Značilne ptujske jedi so: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sl-SI" altLang="sl-SI" sz="2800"/>
              <a:t>Štajerska juha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sl-SI" altLang="sl-SI" sz="2800"/>
              <a:t>Kumare s krompirjem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sl-SI" altLang="sl-SI" sz="2800"/>
              <a:t>Ajdova in koruzna potica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sl-SI" altLang="sl-SI" sz="2800"/>
              <a:t>Mlinci s puranom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sl-SI" altLang="sl-SI" sz="2800"/>
              <a:t>Gobova juha z žganci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sl-SI" altLang="sl-SI" sz="2800"/>
              <a:t>Haloška gibanica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sl-SI" altLang="sl-SI" sz="2800"/>
              <a:t>Štajerski štruklji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sl-SI" altLang="sl-SI" sz="2800"/>
              <a:t>Različna vina</a:t>
            </a:r>
          </a:p>
        </p:txBody>
      </p:sp>
      <p:pic>
        <p:nvPicPr>
          <p:cNvPr id="20485" name="Picture 5" descr="pictures%255Cprogram%255C1%255C2007%255C%C4%B9%CB%87tajerska-juha_136099">
            <a:hlinkClick r:id="rId2"/>
            <a:extLst>
              <a:ext uri="{FF2B5EF4-FFF2-40B4-BE49-F238E27FC236}">
                <a16:creationId xmlns:a16="http://schemas.microsoft.com/office/drawing/2014/main" id="{A6D7D3D8-1EC7-42A3-992B-CBD8477AB6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692150"/>
            <a:ext cx="2160587" cy="1439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7" name="Picture 7" descr="HalozkaGibanica_135376">
            <a:hlinkClick r:id="rId4"/>
            <a:extLst>
              <a:ext uri="{FF2B5EF4-FFF2-40B4-BE49-F238E27FC236}">
                <a16:creationId xmlns:a16="http://schemas.microsoft.com/office/drawing/2014/main" id="{8675A487-E674-417E-BFE2-216137B937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2420938"/>
            <a:ext cx="2222500" cy="187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9" name="Picture 9" descr="potice">
            <a:hlinkClick r:id="rId6"/>
            <a:extLst>
              <a:ext uri="{FF2B5EF4-FFF2-40B4-BE49-F238E27FC236}">
                <a16:creationId xmlns:a16="http://schemas.microsoft.com/office/drawing/2014/main" id="{67CF8544-31A2-4484-9E70-4CDD712A8E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4724400"/>
            <a:ext cx="2159000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mb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F57E029F-0085-44EA-9208-83EBF987F1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>
                <a:solidFill>
                  <a:srgbClr val="FFFF00"/>
                </a:solidFill>
              </a:rPr>
              <a:t>ZANIMIVOSTI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5CBCA25D-57B3-4CB0-8B22-469E923EF4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 sz="2800"/>
              <a:t>Orfejev spomenik so v srednjem veku uporabljali kot sramotilni steber za grešnike</a:t>
            </a:r>
          </a:p>
          <a:p>
            <a:r>
              <a:rPr lang="sl-SI" altLang="sl-SI" sz="2800"/>
              <a:t>Najstarejše najdbe, najdene na Ptuju izhajajo tudi iz 3. tisočletja pred našim štetjem</a:t>
            </a:r>
          </a:p>
          <a:p>
            <a:r>
              <a:rPr lang="sl-SI" altLang="sl-SI" sz="2800"/>
              <a:t>Kurentu se reče tudi Demon Ptujskega polja</a:t>
            </a:r>
          </a:p>
          <a:p>
            <a:r>
              <a:rPr lang="sl-SI" altLang="sl-SI" sz="2800"/>
              <a:t>Včasih so se v kurenta lahko obleki samo neporočeni fantje</a:t>
            </a:r>
          </a:p>
        </p:txBody>
      </p:sp>
      <p:pic>
        <p:nvPicPr>
          <p:cNvPr id="13325" name="Picture 13" descr="KurentMasksOn">
            <a:hlinkClick r:id="rId2"/>
            <a:extLst>
              <a:ext uri="{FF2B5EF4-FFF2-40B4-BE49-F238E27FC236}">
                <a16:creationId xmlns:a16="http://schemas.microsoft.com/office/drawing/2014/main" id="{CDF1C79F-5686-4719-8415-F9A9605B4B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4941888"/>
            <a:ext cx="2089150" cy="1582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31" name="Picture 19" descr="thumb_PICT4467">
            <a:hlinkClick r:id="rId4"/>
            <a:extLst>
              <a:ext uri="{FF2B5EF4-FFF2-40B4-BE49-F238E27FC236}">
                <a16:creationId xmlns:a16="http://schemas.microsoft.com/office/drawing/2014/main" id="{10C77E9C-1A31-46EE-B6B0-F131058E05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4652963"/>
            <a:ext cx="1295400" cy="194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F959FE6-68DE-4D7F-8046-44180AB7A4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l-SI" altLang="sl-SI">
              <a:solidFill>
                <a:srgbClr val="FFFF00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45EA4C1-CE53-4CE9-81C2-AA11A91B37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260350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sl-SI" altLang="sl-SI" sz="2800"/>
              <a:t>Ptuj leži v severo-vzhodnem delu Slovenije, v Panonskem svetu, natančneje v Podravju. Obdajajo ga Ptujsko polje, Haloze, Dravsko polje in Slovenske gorice. Skozi Ptuj teče reka Drava.   Mesto leži na nadmorski višini 232 m. </a:t>
            </a:r>
          </a:p>
        </p:txBody>
      </p:sp>
      <p:pic>
        <p:nvPicPr>
          <p:cNvPr id="4103" name="Picture 7" descr="Location of Ptuj in Slovenia">
            <a:hlinkClick r:id="rId2" tooltip="Location of Ptuj in Slovenia"/>
            <a:extLst>
              <a:ext uri="{FF2B5EF4-FFF2-40B4-BE49-F238E27FC236}">
                <a16:creationId xmlns:a16="http://schemas.microsoft.com/office/drawing/2014/main" id="{00C0A517-FEFA-4847-AA17-573CFCBEDC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781300"/>
            <a:ext cx="4681538" cy="3671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mb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D26DD4D7-68EA-452C-B618-2F34CC711A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4000">
                <a:solidFill>
                  <a:srgbClr val="FFFF00"/>
                </a:solidFill>
              </a:rPr>
              <a:t>ZGODOVINA</a:t>
            </a:r>
            <a:br>
              <a:rPr lang="sl-SI" altLang="sl-SI" sz="4000">
                <a:solidFill>
                  <a:srgbClr val="FFFF00"/>
                </a:solidFill>
              </a:rPr>
            </a:br>
            <a:endParaRPr lang="sl-SI" altLang="sl-SI" sz="4000">
              <a:solidFill>
                <a:srgbClr val="FFFF00"/>
              </a:solidFill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DC4AE45-F180-4FEC-A430-9B7D28C3ED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5545137"/>
          </a:xfrm>
        </p:spPr>
        <p:txBody>
          <a:bodyPr/>
          <a:lstStyle/>
          <a:p>
            <a:r>
              <a:rPr lang="sl-SI" altLang="sl-SI" sz="2800"/>
              <a:t>Ptuj je najstarejše dokumentirano mesto v Sloveniji.</a:t>
            </a:r>
          </a:p>
          <a:p>
            <a:r>
              <a:rPr lang="sl-SI" altLang="sl-SI" sz="2800"/>
              <a:t>Ljudje so se tu naselili že v zgodnji kameni dobi</a:t>
            </a:r>
          </a:p>
          <a:p>
            <a:r>
              <a:rPr lang="sl-SI" altLang="sl-SI" sz="2800"/>
              <a:t>Ko so se tu naselili Kelti, so naselbino urbanizirali</a:t>
            </a:r>
          </a:p>
          <a:p>
            <a:r>
              <a:rPr lang="sl-SI" altLang="sl-SI" sz="2800"/>
              <a:t>Mesto je bila pomembna strateška točka v obdobju Rimljanov, ki so mestu dali ime Poetovio </a:t>
            </a:r>
          </a:p>
        </p:txBody>
      </p:sp>
      <p:pic>
        <p:nvPicPr>
          <p:cNvPr id="5125" name="Picture 5" descr="21gurinavenetskinapis">
            <a:hlinkClick r:id="rId2"/>
            <a:extLst>
              <a:ext uri="{FF2B5EF4-FFF2-40B4-BE49-F238E27FC236}">
                <a16:creationId xmlns:a16="http://schemas.microsoft.com/office/drawing/2014/main" id="{2E469A77-4989-4C85-9372-74E1C4D588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4724400"/>
            <a:ext cx="2089150" cy="194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Ptuj">
            <a:extLst>
              <a:ext uri="{FF2B5EF4-FFF2-40B4-BE49-F238E27FC236}">
                <a16:creationId xmlns:a16="http://schemas.microsoft.com/office/drawing/2014/main" id="{5E21A560-ACD9-4036-B0D8-0ACB509DDC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4508500"/>
            <a:ext cx="2376487" cy="2160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mb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3A9B3EF-4339-4453-9D7D-E9A623B29B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C93B1FA-23F3-4BAA-8241-5300AD276B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r>
              <a:rPr lang="sl-SI" altLang="sl-SI" sz="2800"/>
              <a:t>V 6. stoletju, so mesto zasedli Avari</a:t>
            </a:r>
          </a:p>
          <a:p>
            <a:r>
              <a:rPr lang="sl-SI" altLang="sl-SI" sz="2800"/>
              <a:t>Z uničenjem Avarske države, ob koncu 8. stoletja je Ptuj prišel pod oblast Frankovske države</a:t>
            </a:r>
          </a:p>
          <a:p>
            <a:r>
              <a:rPr lang="sl-SI" altLang="sl-SI" sz="2800"/>
              <a:t>Od 10. do 16. stoletja je bilo mesto v lasti salzburških nadškofov </a:t>
            </a:r>
          </a:p>
        </p:txBody>
      </p:sp>
      <p:pic>
        <p:nvPicPr>
          <p:cNvPr id="6149" name="Picture 5" descr="zgodovina_ptuj01">
            <a:extLst>
              <a:ext uri="{FF2B5EF4-FFF2-40B4-BE49-F238E27FC236}">
                <a16:creationId xmlns:a16="http://schemas.microsoft.com/office/drawing/2014/main" id="{9D2CF19A-B8D1-4FB1-AE19-111B3AD20B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997200"/>
            <a:ext cx="2808287" cy="208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3" name="Picture 9" descr="vischer_ptuj">
            <a:hlinkClick r:id="rId3"/>
            <a:extLst>
              <a:ext uri="{FF2B5EF4-FFF2-40B4-BE49-F238E27FC236}">
                <a16:creationId xmlns:a16="http://schemas.microsoft.com/office/drawing/2014/main" id="{12AFB6A5-C3EC-4206-8C94-FC14454E66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5157788"/>
            <a:ext cx="2592388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5" name="Picture 11" descr="grad_v">
            <a:hlinkClick r:id="rId5"/>
            <a:extLst>
              <a:ext uri="{FF2B5EF4-FFF2-40B4-BE49-F238E27FC236}">
                <a16:creationId xmlns:a16="http://schemas.microsoft.com/office/drawing/2014/main" id="{19438730-FC76-4F09-B323-E301520AD5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2852738"/>
            <a:ext cx="2665413" cy="2735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mb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EDB8431-A909-4E86-99FB-A07896CE46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>
                <a:solidFill>
                  <a:srgbClr val="FFFF00"/>
                </a:solidFill>
              </a:rPr>
              <a:t>PTUJSKI GRAD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57F0504D-E2C2-4FDC-BD17-D1F17F5CC2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 sz="2800"/>
              <a:t>Grad je bil od nekdaj strateško pomemben</a:t>
            </a:r>
          </a:p>
          <a:p>
            <a:r>
              <a:rPr lang="sl-SI" altLang="sl-SI" sz="2800"/>
              <a:t>Stoji na griču, nad levim bregom Drave</a:t>
            </a:r>
          </a:p>
          <a:p>
            <a:r>
              <a:rPr lang="sl-SI" altLang="sl-SI" sz="2800"/>
              <a:t>Grad je leta 1311 dal zgraditi salzburški nadškof Konrad I., ki je imel Ptuj v lasti</a:t>
            </a:r>
          </a:p>
          <a:p>
            <a:r>
              <a:rPr lang="sl-SI" altLang="sl-SI" sz="2800"/>
              <a:t>Pod gradom je bila jantarska pot</a:t>
            </a:r>
          </a:p>
          <a:p>
            <a:r>
              <a:rPr lang="sl-SI" altLang="sl-SI" sz="2800"/>
              <a:t>Grad danes služi kot muzej</a:t>
            </a:r>
          </a:p>
        </p:txBody>
      </p:sp>
      <p:pic>
        <p:nvPicPr>
          <p:cNvPr id="7175" name="Picture 7" descr="Ptujski grad / Ptuj Castle">
            <a:extLst>
              <a:ext uri="{FF2B5EF4-FFF2-40B4-BE49-F238E27FC236}">
                <a16:creationId xmlns:a16="http://schemas.microsoft.com/office/drawing/2014/main" id="{1BAA9805-7470-4DCE-B025-259D0C52BD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4292600"/>
            <a:ext cx="2160587" cy="2378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7" name="Picture 9" descr="thumb_PICT4470">
            <a:hlinkClick r:id="rId3"/>
            <a:extLst>
              <a:ext uri="{FF2B5EF4-FFF2-40B4-BE49-F238E27FC236}">
                <a16:creationId xmlns:a16="http://schemas.microsoft.com/office/drawing/2014/main" id="{5536BD3A-D20A-4E0E-AF7B-1FCDD68F70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5084763"/>
            <a:ext cx="1584325" cy="151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9" name="Picture 11" descr="thumb_PICT4515">
            <a:hlinkClick r:id="rId5"/>
            <a:extLst>
              <a:ext uri="{FF2B5EF4-FFF2-40B4-BE49-F238E27FC236}">
                <a16:creationId xmlns:a16="http://schemas.microsoft.com/office/drawing/2014/main" id="{F366242A-562E-4D48-8666-CC1F34CB4A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4797425"/>
            <a:ext cx="1655762" cy="1871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9FAEAE55-C9D2-4DB1-BB1C-FBD360F6F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>
                <a:solidFill>
                  <a:srgbClr val="FFFF00"/>
                </a:solidFill>
              </a:rPr>
              <a:t>ORFEJEV SPOMENIK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F47235CC-CD42-4EF8-90E8-94CD7A2442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 sz="2800"/>
              <a:t>Bil je postavljen v 2. stoletju kot nagrobni spomenik tedanjemu županu </a:t>
            </a:r>
          </a:p>
          <a:p>
            <a:r>
              <a:rPr lang="sl-SI" altLang="sl-SI" sz="2800"/>
              <a:t>Osrednji relief na spomeniku prikazuje zgodbo o Orfeju in Evridiki</a:t>
            </a:r>
          </a:p>
          <a:p>
            <a:r>
              <a:rPr lang="sl-SI" altLang="sl-SI" sz="2800"/>
              <a:t>Ostali reliefi prikazujejo grško-egipčanskega boga upanja Serapisa</a:t>
            </a:r>
          </a:p>
        </p:txBody>
      </p:sp>
      <p:pic>
        <p:nvPicPr>
          <p:cNvPr id="12293" name="Picture 5" descr="Orfejev spomenik">
            <a:hlinkClick r:id="rId2" tooltip="Orfejev spomenik"/>
            <a:extLst>
              <a:ext uri="{FF2B5EF4-FFF2-40B4-BE49-F238E27FC236}">
                <a16:creationId xmlns:a16="http://schemas.microsoft.com/office/drawing/2014/main" id="{A5BADDC8-C312-4BC1-931D-DFBFD09CF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3933825"/>
            <a:ext cx="2016125" cy="270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5" name="Picture 7" descr="orfej_73673_76525">
            <a:extLst>
              <a:ext uri="{FF2B5EF4-FFF2-40B4-BE49-F238E27FC236}">
                <a16:creationId xmlns:a16="http://schemas.microsoft.com/office/drawing/2014/main" id="{FEDD9C1C-1538-4D09-86C2-8CD6897D1A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4554538"/>
            <a:ext cx="1512887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mb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AE351467-AD8D-4917-B411-37100AC547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>
                <a:solidFill>
                  <a:srgbClr val="FFFF00"/>
                </a:solidFill>
              </a:rPr>
              <a:t>MINORITSKI SAMOSTAN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3E371709-C456-4F19-AE1F-0EC800172F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 sz="2800"/>
              <a:t>Imenovan tudi samostan Svetega Petra in Pavla</a:t>
            </a:r>
          </a:p>
          <a:p>
            <a:r>
              <a:rPr lang="sl-SI" altLang="sl-SI" sz="2800"/>
              <a:t>Najstarejši minoritski samostan v Sloveniji</a:t>
            </a:r>
          </a:p>
          <a:p>
            <a:r>
              <a:rPr lang="sl-SI" altLang="sl-SI" sz="2800"/>
              <a:t>Ustanovljen naj bi bil leta 1239 </a:t>
            </a:r>
          </a:p>
          <a:p>
            <a:r>
              <a:rPr lang="sl-SI" altLang="sl-SI" sz="2800"/>
              <a:t>Ob stranskem oltarju so bil najdene slabo ohranjene freske, ki prikazujejo gradnjo samostana </a:t>
            </a:r>
          </a:p>
        </p:txBody>
      </p:sp>
      <p:pic>
        <p:nvPicPr>
          <p:cNvPr id="15364" name="Picture 4" descr="klostr02">
            <a:extLst>
              <a:ext uri="{FF2B5EF4-FFF2-40B4-BE49-F238E27FC236}">
                <a16:creationId xmlns:a16="http://schemas.microsoft.com/office/drawing/2014/main" id="{AF77475E-9467-4EB9-9D2D-AD0ACF0571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4437063"/>
            <a:ext cx="1828800" cy="2249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5" name="Picture 5" descr="klostr03">
            <a:extLst>
              <a:ext uri="{FF2B5EF4-FFF2-40B4-BE49-F238E27FC236}">
                <a16:creationId xmlns:a16="http://schemas.microsoft.com/office/drawing/2014/main" id="{10E5979A-FFBA-4574-A047-9A8804CB12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4437063"/>
            <a:ext cx="2066925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6" name="Picture 6" descr="klostr04">
            <a:extLst>
              <a:ext uri="{FF2B5EF4-FFF2-40B4-BE49-F238E27FC236}">
                <a16:creationId xmlns:a16="http://schemas.microsoft.com/office/drawing/2014/main" id="{BA9A8F84-6C51-4412-99F8-F14AB9E416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4076700"/>
            <a:ext cx="17907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mb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ED7C8790-6237-4FD9-ADD9-B54AEC8261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>
                <a:solidFill>
                  <a:srgbClr val="FFFF00"/>
                </a:solidFill>
              </a:rPr>
              <a:t>KURENT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EACBB1F-DD59-4379-96B3-FA16F22706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 sz="2800"/>
              <a:t>Kurent je tipična ptujska maska</a:t>
            </a:r>
          </a:p>
          <a:p>
            <a:r>
              <a:rPr lang="sl-SI" altLang="sl-SI" sz="2800"/>
              <a:t>Kurenti naj bi preganjali zimo in v deželo vabili pomlad</a:t>
            </a:r>
          </a:p>
          <a:p>
            <a:r>
              <a:rPr lang="sl-SI" altLang="sl-SI" sz="2800"/>
              <a:t>Njihova oprava so: težak kostum, glasni zvonci okoli pasu, ježevka, usnjeni rogovi in rdeče ali zelene nogavice</a:t>
            </a:r>
          </a:p>
        </p:txBody>
      </p:sp>
      <p:pic>
        <p:nvPicPr>
          <p:cNvPr id="16390" name="Picture 6" descr="slika">
            <a:extLst>
              <a:ext uri="{FF2B5EF4-FFF2-40B4-BE49-F238E27FC236}">
                <a16:creationId xmlns:a16="http://schemas.microsoft.com/office/drawing/2014/main" id="{EE3E75B3-9D8B-46C9-A0AA-39B1E82745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508500"/>
            <a:ext cx="39624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2" name="Picture 8" descr="slika">
            <a:extLst>
              <a:ext uri="{FF2B5EF4-FFF2-40B4-BE49-F238E27FC236}">
                <a16:creationId xmlns:a16="http://schemas.microsoft.com/office/drawing/2014/main" id="{578994DB-EF13-463A-BA7F-49B1D24383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005263"/>
            <a:ext cx="2663825" cy="259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mb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3018F3AB-C80C-4C32-8E53-2B36B633CB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>
                <a:solidFill>
                  <a:srgbClr val="FFFF00"/>
                </a:solidFill>
              </a:rPr>
              <a:t>PTUJSKA GORA</a:t>
            </a:r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14D55FC9-E0D0-4BC5-BFE0-820B6BC056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 sz="2800"/>
              <a:t>Leži na enem od Haloških gričev</a:t>
            </a:r>
          </a:p>
          <a:p>
            <a:r>
              <a:rPr lang="sl-SI" altLang="sl-SI" sz="2800"/>
              <a:t>Na njej je gotska cerkev z znanim reliefom: Marija zavetnica s plaščem </a:t>
            </a:r>
          </a:p>
          <a:p>
            <a:r>
              <a:rPr lang="sl-SI" altLang="sl-SI" sz="2800"/>
              <a:t>Marija pod svojim plaščem pokriva 82 oseb, tudi ustanovitelja cerkve in njegovo ženo</a:t>
            </a:r>
          </a:p>
        </p:txBody>
      </p:sp>
      <p:pic>
        <p:nvPicPr>
          <p:cNvPr id="19462" name="Picture 6">
            <a:extLst>
              <a:ext uri="{FF2B5EF4-FFF2-40B4-BE49-F238E27FC236}">
                <a16:creationId xmlns:a16="http://schemas.microsoft.com/office/drawing/2014/main" id="{7F22010D-562D-4EAF-BE5E-67A8A9CA13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149725"/>
            <a:ext cx="2808288" cy="247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64" name="Picture 8" descr="bakrorez_sm.jpg (16999 bytes)">
            <a:hlinkClick r:id="rId3"/>
            <a:extLst>
              <a:ext uri="{FF2B5EF4-FFF2-40B4-BE49-F238E27FC236}">
                <a16:creationId xmlns:a16="http://schemas.microsoft.com/office/drawing/2014/main" id="{B556CE7C-DD78-46B2-98F9-1DAE545E7C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4221163"/>
            <a:ext cx="2476500" cy="146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6" name="Picture 10" descr="ptujska-gora-naslovna.jpg (37791 bytes)">
            <a:extLst>
              <a:ext uri="{FF2B5EF4-FFF2-40B4-BE49-F238E27FC236}">
                <a16:creationId xmlns:a16="http://schemas.microsoft.com/office/drawing/2014/main" id="{6EABB640-11AF-4551-9A8D-18F891773B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4437063"/>
            <a:ext cx="2592388" cy="187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0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ivzeti načrt">
  <a:themeElements>
    <a:clrScheme name="Privzeti načrt 11">
      <a:dk1>
        <a:srgbClr val="3E3E5C"/>
      </a:dk1>
      <a:lt1>
        <a:srgbClr val="FFFFFF"/>
      </a:lt1>
      <a:dk2>
        <a:srgbClr val="666699"/>
      </a:dk2>
      <a:lt2>
        <a:srgbClr val="FFFFFF"/>
      </a:lt2>
      <a:accent1>
        <a:srgbClr val="60597B"/>
      </a:accent1>
      <a:accent2>
        <a:srgbClr val="6666FF"/>
      </a:accent2>
      <a:accent3>
        <a:srgbClr val="B8B8CA"/>
      </a:accent3>
      <a:accent4>
        <a:srgbClr val="DADA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384</Words>
  <Application>Microsoft Office PowerPoint</Application>
  <PresentationFormat>On-screen Show (4:3)</PresentationFormat>
  <Paragraphs>49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Impact</vt:lpstr>
      <vt:lpstr>Wingdings</vt:lpstr>
      <vt:lpstr>Privzeti načrt</vt:lpstr>
      <vt:lpstr>PowerPoint Presentation</vt:lpstr>
      <vt:lpstr>PowerPoint Presentation</vt:lpstr>
      <vt:lpstr>ZGODOVINA </vt:lpstr>
      <vt:lpstr>PowerPoint Presentation</vt:lpstr>
      <vt:lpstr>PTUJSKI GRAD</vt:lpstr>
      <vt:lpstr>ORFEJEV SPOMENIK</vt:lpstr>
      <vt:lpstr>MINORITSKI SAMOSTAN</vt:lpstr>
      <vt:lpstr>KURENT</vt:lpstr>
      <vt:lpstr>PTUJSKA GORA</vt:lpstr>
      <vt:lpstr>KULINARIKA</vt:lpstr>
      <vt:lpstr>ZANIMIVOSTI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2019-05-31T08:40:53Z</dcterms:created>
  <dcterms:modified xsi:type="dcterms:W3CDTF">2019-05-31T08:40:53Z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