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9" r:id="rId3"/>
    <p:sldId id="269" r:id="rId4"/>
    <p:sldId id="257" r:id="rId5"/>
    <p:sldId id="266" r:id="rId6"/>
    <p:sldId id="258" r:id="rId7"/>
    <p:sldId id="263" r:id="rId8"/>
    <p:sldId id="260" r:id="rId9"/>
    <p:sldId id="264" r:id="rId10"/>
    <p:sldId id="265" r:id="rId11"/>
    <p:sldId id="261" r:id="rId12"/>
    <p:sldId id="267" r:id="rId13"/>
    <p:sldId id="262" r:id="rId14"/>
    <p:sldId id="268" r:id="rId15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4" autoAdjust="0"/>
    <p:restoredTop sz="93629" autoAdjust="0"/>
  </p:normalViewPr>
  <p:slideViewPr>
    <p:cSldViewPr>
      <p:cViewPr varScale="1">
        <p:scale>
          <a:sx n="152" d="100"/>
          <a:sy n="152" d="100"/>
        </p:scale>
        <p:origin x="1638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79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>
            <a:extLst>
              <a:ext uri="{FF2B5EF4-FFF2-40B4-BE49-F238E27FC236}">
                <a16:creationId xmlns:a16="http://schemas.microsoft.com/office/drawing/2014/main" id="{19A1D537-F1A1-48F3-8A20-1A09E1F1EC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>
            <a:extLst>
              <a:ext uri="{FF2B5EF4-FFF2-40B4-BE49-F238E27FC236}">
                <a16:creationId xmlns:a16="http://schemas.microsoft.com/office/drawing/2014/main" id="{E8CF4DAE-5856-46CA-9532-0BE8A9770E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E86BDBB-D95C-4126-AB14-E52B46FB6E10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4" name="Ograda noge 3">
            <a:extLst>
              <a:ext uri="{FF2B5EF4-FFF2-40B4-BE49-F238E27FC236}">
                <a16:creationId xmlns:a16="http://schemas.microsoft.com/office/drawing/2014/main" id="{312C18B8-56E7-47BE-8BC6-E7C7D81654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4">
            <a:extLst>
              <a:ext uri="{FF2B5EF4-FFF2-40B4-BE49-F238E27FC236}">
                <a16:creationId xmlns:a16="http://schemas.microsoft.com/office/drawing/2014/main" id="{C22C3F1B-3AF7-4FB9-89ED-E2FE6A06D1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587465F-8AB5-4E19-A0FF-E41B7D5CDC05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>
            <a:extLst>
              <a:ext uri="{FF2B5EF4-FFF2-40B4-BE49-F238E27FC236}">
                <a16:creationId xmlns:a16="http://schemas.microsoft.com/office/drawing/2014/main" id="{E3B00D1B-DD28-481D-8E73-C45FF3BE20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>
            <a:extLst>
              <a:ext uri="{FF2B5EF4-FFF2-40B4-BE49-F238E27FC236}">
                <a16:creationId xmlns:a16="http://schemas.microsoft.com/office/drawing/2014/main" id="{1C8C0145-B03C-43C8-B1A6-2B6B68B359F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23F1D5F-2D23-42F8-986C-15BC93FFA064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4" name="Ograda stranske slike 3">
            <a:extLst>
              <a:ext uri="{FF2B5EF4-FFF2-40B4-BE49-F238E27FC236}">
                <a16:creationId xmlns:a16="http://schemas.microsoft.com/office/drawing/2014/main" id="{FD5B4F32-655C-4F7C-ADFB-AF3197574D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/>
          </a:p>
        </p:txBody>
      </p:sp>
      <p:sp>
        <p:nvSpPr>
          <p:cNvPr id="5" name="Ograda opomb 4">
            <a:extLst>
              <a:ext uri="{FF2B5EF4-FFF2-40B4-BE49-F238E27FC236}">
                <a16:creationId xmlns:a16="http://schemas.microsoft.com/office/drawing/2014/main" id="{69943A47-0D3A-42E8-9136-F8C6240D64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noProof="0"/>
              <a:t>Kliknite, če želite urediti sloge besedila matrice</a:t>
            </a:r>
          </a:p>
          <a:p>
            <a:pPr lvl="1"/>
            <a:r>
              <a:rPr lang="sl-SI" noProof="0"/>
              <a:t>Druga raven</a:t>
            </a:r>
          </a:p>
          <a:p>
            <a:pPr lvl="2"/>
            <a:r>
              <a:rPr lang="sl-SI" noProof="0"/>
              <a:t>Tretja raven</a:t>
            </a:r>
          </a:p>
          <a:p>
            <a:pPr lvl="3"/>
            <a:r>
              <a:rPr lang="sl-SI" noProof="0"/>
              <a:t>Četrta raven</a:t>
            </a:r>
          </a:p>
          <a:p>
            <a:pPr lvl="4"/>
            <a:r>
              <a:rPr lang="sl-SI" noProof="0"/>
              <a:t>Peta raven</a:t>
            </a:r>
          </a:p>
        </p:txBody>
      </p:sp>
      <p:sp>
        <p:nvSpPr>
          <p:cNvPr id="6" name="Ograda noge 5">
            <a:extLst>
              <a:ext uri="{FF2B5EF4-FFF2-40B4-BE49-F238E27FC236}">
                <a16:creationId xmlns:a16="http://schemas.microsoft.com/office/drawing/2014/main" id="{429D864D-5F68-42EC-BCAD-2398743E544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>
            <a:extLst>
              <a:ext uri="{FF2B5EF4-FFF2-40B4-BE49-F238E27FC236}">
                <a16:creationId xmlns:a16="http://schemas.microsoft.com/office/drawing/2014/main" id="{2EC5A42B-0064-4566-8CF6-573D8C5A49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343F4A-0EF6-409B-A652-455A88060228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E22FA87E-6F55-4A43-86C4-1DC03CB30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75E9C-F511-4BB6-ADA9-6A7BB6B04A9D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5074CBE8-BFE7-4572-8F7B-B3246159D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022FEB80-5519-4CFC-9520-3EC8B7FF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624C1-79C2-4516-8F44-3AFD0EF8B85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5741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0E989C0A-C3CB-4DEE-A290-823D3127F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BE89C-E743-4FB8-8248-F0798F479FB2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D7AE2CC3-DC11-43C1-A8B1-8B9916457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785A8553-BFF6-4133-9246-0011E5E77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47B34-A9C9-44E4-9411-C2C15E92D8C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24021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05417F61-7D94-455C-B2BC-3F2DEB141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406D7-1A3D-47E4-8C01-E1020DEC0E9F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AAEB6AD6-E172-4F39-9D96-4BC853401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51CCBA61-2F66-48E7-997C-16E7340F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EE266-05AF-4A92-8420-DD8A446D378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49265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6A6F0976-9585-4EFF-A14C-2E6DA25EB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D0902-AFE1-4C31-896C-17BC4550F359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CCCE9D4D-7127-48DC-98CA-B1BE8D7DF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E504770F-6958-4DD8-A393-D8CF2F97D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D51648-9FA8-4E72-B0BA-1D8F5364C10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73655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535BB30D-87B8-4358-9DCA-BAFD254E7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9ADB8-1864-4B7A-9C4D-5FD54AD17A96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AD6DB95C-A186-424D-9BB4-E4C07AFE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DE1B8B32-CA0F-4D84-A3FA-9B2AE1250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BF00F-2DDA-4B60-8F73-D493EB96DEE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71295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0BB5AFBF-B5B9-405E-8356-5735B0C33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0A08A-63DB-4FAA-83FF-A743126E3BE9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B817216E-96CB-4328-BE27-0479C4A16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F496069B-FEB3-42AD-A45D-317BCA89D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94BFD-E0E1-4466-9F67-1299A0C01EE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99401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3">
            <a:extLst>
              <a:ext uri="{FF2B5EF4-FFF2-40B4-BE49-F238E27FC236}">
                <a16:creationId xmlns:a16="http://schemas.microsoft.com/office/drawing/2014/main" id="{0C2DB2C6-1683-4C0B-A538-ABED69A8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40E1F-E91E-4812-B36D-63D49ED0E70E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8" name="Ograda noge 4">
            <a:extLst>
              <a:ext uri="{FF2B5EF4-FFF2-40B4-BE49-F238E27FC236}">
                <a16:creationId xmlns:a16="http://schemas.microsoft.com/office/drawing/2014/main" id="{5BBC7832-209C-466B-82A4-DC8CDC4F4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5">
            <a:extLst>
              <a:ext uri="{FF2B5EF4-FFF2-40B4-BE49-F238E27FC236}">
                <a16:creationId xmlns:a16="http://schemas.microsoft.com/office/drawing/2014/main" id="{59259ABC-1E11-40B3-A67D-54159E6C1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32DA9-9E3F-4240-AC1C-923B226D689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072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datuma 3">
            <a:extLst>
              <a:ext uri="{FF2B5EF4-FFF2-40B4-BE49-F238E27FC236}">
                <a16:creationId xmlns:a16="http://schemas.microsoft.com/office/drawing/2014/main" id="{09C88E07-1C24-421E-9014-7EAAB4D89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C02F5-4040-4B35-89FB-7DED889459B3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4" name="Ograda noge 4">
            <a:extLst>
              <a:ext uri="{FF2B5EF4-FFF2-40B4-BE49-F238E27FC236}">
                <a16:creationId xmlns:a16="http://schemas.microsoft.com/office/drawing/2014/main" id="{DF900F1B-7EA8-4CCB-9BAB-95BDECE00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5">
            <a:extLst>
              <a:ext uri="{FF2B5EF4-FFF2-40B4-BE49-F238E27FC236}">
                <a16:creationId xmlns:a16="http://schemas.microsoft.com/office/drawing/2014/main" id="{2BDADC4A-E2D7-4D0D-B482-3600B2926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A3D9C-1D61-4946-B441-8D6D8953101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788665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3">
            <a:extLst>
              <a:ext uri="{FF2B5EF4-FFF2-40B4-BE49-F238E27FC236}">
                <a16:creationId xmlns:a16="http://schemas.microsoft.com/office/drawing/2014/main" id="{DD2672F5-CA5E-4085-AB49-4417DD31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19BBB-6278-443E-A45E-E1470A8CAFD6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3" name="Ograda noge 4">
            <a:extLst>
              <a:ext uri="{FF2B5EF4-FFF2-40B4-BE49-F238E27FC236}">
                <a16:creationId xmlns:a16="http://schemas.microsoft.com/office/drawing/2014/main" id="{2F9834BB-5FA4-4E7A-8E98-FF94DA437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5">
            <a:extLst>
              <a:ext uri="{FF2B5EF4-FFF2-40B4-BE49-F238E27FC236}">
                <a16:creationId xmlns:a16="http://schemas.microsoft.com/office/drawing/2014/main" id="{69563EDE-4F08-472D-8FE8-C8F4374C2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C236E-0FB3-4827-9336-99E5C7EB0AA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55746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A8823BC8-AF24-4145-B421-812373952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7695A-805A-42CA-857C-9ADAF66BF54B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81F4E0F0-5B26-4BC1-A32D-EC9CA11C5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450F8415-1B5B-418A-BF3D-B7E4DCF1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86FA8-B390-4886-B72B-2EEE82A665B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73424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5D01F23F-342B-451D-8819-9A6770CE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5A468-9128-4ACA-BC4B-C62C1B2709D1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3E9725EC-68AE-4A86-AF19-5FD44D16A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C4A7689E-EA80-4CB1-ABE5-3C72EB26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0BF473-A29D-49B1-B914-E01BA050A9B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16126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grada naslova 1">
            <a:extLst>
              <a:ext uri="{FF2B5EF4-FFF2-40B4-BE49-F238E27FC236}">
                <a16:creationId xmlns:a16="http://schemas.microsoft.com/office/drawing/2014/main" id="{200C269F-FD3B-476A-A546-70B1F6D5DFA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 naslova matrice</a:t>
            </a:r>
          </a:p>
        </p:txBody>
      </p:sp>
      <p:sp>
        <p:nvSpPr>
          <p:cNvPr id="1027" name="Ograda besedila 2">
            <a:extLst>
              <a:ext uri="{FF2B5EF4-FFF2-40B4-BE49-F238E27FC236}">
                <a16:creationId xmlns:a16="http://schemas.microsoft.com/office/drawing/2014/main" id="{49EC685D-592D-4428-98B7-6BF01CF63A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C46BAAC2-AF30-4C3F-9F3B-2FAE1D3B46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A99175-43B7-4EC5-986F-954C1C11DC8A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A41760EB-9FC6-452A-8723-331D37B36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521DE4B9-E3CC-4FF5-8C48-86FC89F26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3911CD53-6880-49CB-BA4C-D749D38BFDAC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sl.wikipedia.org/wiki/Slika:Ptuj_en_1687.PN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mojalbum.com/os-rodica/csod-strk/kdo-je-juho/19536531/povecaj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hyperlink" Target="http://www.slovenia.info/pictures/TB_attractions/1/2009/Bikonosec_208362.jpg" TargetMode="Externa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l.wikipedia.org/wiki/Ptuj" TargetMode="External"/><Relationship Id="rId2" Type="http://schemas.openxmlformats.org/officeDocument/2006/relationships/hyperlink" Target="http://www.gradovi.net/show.php?id=7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tuj.si/" TargetMode="External"/><Relationship Id="rId4" Type="http://schemas.openxmlformats.org/officeDocument/2006/relationships/hyperlink" Target="http://www.arhiv-ptuj.si/Objave/Ostale_publikacije/pecat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l.wikipedia.org/wiki/Slika:Ptuj_en_1681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javascript:void(photos.show(1));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hyperlink" Target="http://www.slovenia.info/pictures/TB_attractions/1/2005/mestnaweb_60572.jpg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slov 1">
            <a:extLst>
              <a:ext uri="{FF2B5EF4-FFF2-40B4-BE49-F238E27FC236}">
                <a16:creationId xmlns:a16="http://schemas.microsoft.com/office/drawing/2014/main" id="{0A0D5EB1-B126-4555-B2BA-2A0199D13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3" y="404813"/>
            <a:ext cx="7772400" cy="1470025"/>
          </a:xfrm>
        </p:spPr>
        <p:txBody>
          <a:bodyPr/>
          <a:lstStyle/>
          <a:p>
            <a:r>
              <a:rPr lang="sl-SI" altLang="sl-SI"/>
              <a:t>PTUJ</a:t>
            </a:r>
          </a:p>
        </p:txBody>
      </p:sp>
      <p:sp>
        <p:nvSpPr>
          <p:cNvPr id="2051" name="Podnaslov 2">
            <a:extLst>
              <a:ext uri="{FF2B5EF4-FFF2-40B4-BE49-F238E27FC236}">
                <a16:creationId xmlns:a16="http://schemas.microsoft.com/office/drawing/2014/main" id="{E84F2A10-C335-4ABB-BDA9-29704F76E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9700" y="4797425"/>
            <a:ext cx="3632200" cy="1752600"/>
          </a:xfrm>
        </p:spPr>
        <p:txBody>
          <a:bodyPr/>
          <a:lstStyle/>
          <a:p>
            <a:endParaRPr lang="sl-SI" altLang="sl-SI" dirty="0">
              <a:solidFill>
                <a:schemeClr val="accent1"/>
              </a:solidFill>
            </a:endParaRPr>
          </a:p>
        </p:txBody>
      </p:sp>
      <p:pic>
        <p:nvPicPr>
          <p:cNvPr id="2052" name="Picture 2" descr="http://upload.wikimedia.org/wikipedia/commons/thumb/1/1f/Ptuj_en_1687.PNG/250px-Ptuj_en_1687.PNG">
            <a:hlinkClick r:id="rId2"/>
            <a:extLst>
              <a:ext uri="{FF2B5EF4-FFF2-40B4-BE49-F238E27FC236}">
                <a16:creationId xmlns:a16="http://schemas.microsoft.com/office/drawing/2014/main" id="{FDFF8015-F593-4F30-A4D1-445D14B1A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46799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PoljeZBesedilom 8">
            <a:extLst>
              <a:ext uri="{FF2B5EF4-FFF2-40B4-BE49-F238E27FC236}">
                <a16:creationId xmlns:a16="http://schemas.microsoft.com/office/drawing/2014/main" id="{09245E09-5973-4898-8F39-A073E71BA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5300663"/>
            <a:ext cx="1101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/>
              <a:t>Leta 1687</a:t>
            </a:r>
          </a:p>
        </p:txBody>
      </p:sp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slov 1">
            <a:extLst>
              <a:ext uri="{FF2B5EF4-FFF2-40B4-BE49-F238E27FC236}">
                <a16:creationId xmlns:a16="http://schemas.microsoft.com/office/drawing/2014/main" id="{63690522-6806-4395-8ECD-7CB9A0D34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SPOMENIKI</a:t>
            </a:r>
          </a:p>
        </p:txBody>
      </p:sp>
      <p:pic>
        <p:nvPicPr>
          <p:cNvPr id="6" name="AlbumImage" descr="Florijanov spomenik">
            <a:hlinkClick r:id="rId2"/>
            <a:extLst>
              <a:ext uri="{FF2B5EF4-FFF2-40B4-BE49-F238E27FC236}">
                <a16:creationId xmlns:a16="http://schemas.microsoft.com/office/drawing/2014/main" id="{44F2B1B3-579D-4EE6-BA03-298EB3436E9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68413"/>
            <a:ext cx="2232025" cy="2665412"/>
          </a:xfr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0A40DDD0-2983-43BE-B53E-A209610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933825"/>
            <a:ext cx="2020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/>
              <a:t>Florjanov spomenik</a:t>
            </a:r>
          </a:p>
        </p:txBody>
      </p:sp>
      <p:pic>
        <p:nvPicPr>
          <p:cNvPr id="19458" name="Picture 2" descr="http://www.pok-muzej-ptuj.si/images/orfejev.jpg">
            <a:extLst>
              <a:ext uri="{FF2B5EF4-FFF2-40B4-BE49-F238E27FC236}">
                <a16:creationId xmlns:a16="http://schemas.microsoft.com/office/drawing/2014/main" id="{5F72C169-5983-421D-8EE6-F1EC89FB0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268413"/>
            <a:ext cx="14287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42B425F3-D25D-4E3B-BA1D-207B0C23D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4149725"/>
            <a:ext cx="1873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/>
              <a:t>Orfejev spomenik</a:t>
            </a:r>
          </a:p>
        </p:txBody>
      </p:sp>
      <p:pic>
        <p:nvPicPr>
          <p:cNvPr id="10" name="Slika 9" descr="http://www.slovenia.info/pictures/TB_attractions/1/2009/Bikonosec_208362_sml.JPG">
            <a:hlinkClick r:id="rId5" tooltip="&quot;Bikonosec&quot;"/>
            <a:extLst>
              <a:ext uri="{FF2B5EF4-FFF2-40B4-BE49-F238E27FC236}">
                <a16:creationId xmlns:a16="http://schemas.microsoft.com/office/drawing/2014/main" id="{73802F36-C6A0-452A-ADED-3FAE908F2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3333" r="13043" b="3333"/>
          <a:stretch>
            <a:fillRect/>
          </a:stretch>
        </p:blipFill>
        <p:spPr bwMode="auto">
          <a:xfrm>
            <a:off x="6227763" y="1484313"/>
            <a:ext cx="12969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15FDD2BA-49FB-4B1A-869A-833A4A982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3573463"/>
            <a:ext cx="2195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/>
              <a:t>Spomenik bogu Mitri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slov 1">
            <a:extLst>
              <a:ext uri="{FF2B5EF4-FFF2-40B4-BE49-F238E27FC236}">
                <a16:creationId xmlns:a16="http://schemas.microsoft.com/office/drawing/2014/main" id="{47747061-8FFD-4FA5-9C8E-38CF17B84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MESTO DANES</a:t>
            </a:r>
          </a:p>
        </p:txBody>
      </p:sp>
      <p:sp>
        <p:nvSpPr>
          <p:cNvPr id="12291" name="Ograda vsebine 2">
            <a:extLst>
              <a:ext uri="{FF2B5EF4-FFF2-40B4-BE49-F238E27FC236}">
                <a16:creationId xmlns:a16="http://schemas.microsoft.com/office/drawing/2014/main" id="{C60BFD61-F6CE-4674-8380-63871159B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b="1"/>
              <a:t>Površina mesta</a:t>
            </a:r>
            <a:r>
              <a:rPr lang="sl-SI" altLang="sl-SI"/>
              <a:t> je 66,7 km</a:t>
            </a:r>
            <a:r>
              <a:rPr lang="sl-SI" altLang="sl-SI" baseline="30000"/>
              <a:t>2</a:t>
            </a:r>
            <a:r>
              <a:rPr lang="sl-SI" altLang="sl-SI"/>
              <a:t>.</a:t>
            </a:r>
          </a:p>
          <a:p>
            <a:r>
              <a:rPr lang="sl-SI" altLang="sl-SI" b="1"/>
              <a:t>Število prebivalcev</a:t>
            </a:r>
            <a:r>
              <a:rPr lang="sl-SI" altLang="sl-SI"/>
              <a:t> je 24.708.</a:t>
            </a:r>
          </a:p>
          <a:p>
            <a:r>
              <a:rPr lang="sl-SI" altLang="sl-SI" b="1"/>
              <a:t>Mestna občina obsega</a:t>
            </a:r>
            <a:r>
              <a:rPr lang="sl-SI" altLang="sl-SI"/>
              <a:t> 5533 hišnih številk</a:t>
            </a:r>
          </a:p>
          <a:p>
            <a:endParaRPr lang="sl-SI" altLang="sl-SI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4B4F3C46-6DAB-4E55-A3F9-451DC951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9" t="30849" r="23750" b="33376"/>
          <a:stretch>
            <a:fillRect/>
          </a:stretch>
        </p:blipFill>
        <p:spPr bwMode="auto">
          <a:xfrm>
            <a:off x="1187450" y="4076700"/>
            <a:ext cx="33607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slov 1">
            <a:extLst>
              <a:ext uri="{FF2B5EF4-FFF2-40B4-BE49-F238E27FC236}">
                <a16:creationId xmlns:a16="http://schemas.microsoft.com/office/drawing/2014/main" id="{C4EF38C8-B438-458E-A561-482E671B2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VPRAŠANJA</a:t>
            </a:r>
          </a:p>
        </p:txBody>
      </p:sp>
      <p:pic>
        <p:nvPicPr>
          <p:cNvPr id="13315" name="Ograda vsebine 3" descr="http://jcklocke.files.wordpress.com/2011/02/question.gif?w=123&amp;h=300">
            <a:extLst>
              <a:ext uri="{FF2B5EF4-FFF2-40B4-BE49-F238E27FC236}">
                <a16:creationId xmlns:a16="http://schemas.microsoft.com/office/drawing/2014/main" id="{4F33246B-DAAF-4875-A7D7-71E228A64D2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1700213"/>
            <a:ext cx="2592388" cy="4373562"/>
          </a:xfr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727ED0F1-D191-4C00-8413-A1A0C9DFBF28}"/>
              </a:ext>
            </a:extLst>
          </p:cNvPr>
          <p:cNvSpPr txBox="1"/>
          <p:nvPr/>
        </p:nvSpPr>
        <p:spPr>
          <a:xfrm>
            <a:off x="1258888" y="2636838"/>
            <a:ext cx="3384550" cy="157003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9600" dirty="0">
                <a:latin typeface="Algerian" pitchFamily="82" charset="0"/>
              </a:rPr>
              <a:t>PTUJ</a:t>
            </a:r>
          </a:p>
        </p:txBody>
      </p:sp>
      <p:cxnSp>
        <p:nvCxnSpPr>
          <p:cNvPr id="8" name="Raven konektor 7">
            <a:extLst>
              <a:ext uri="{FF2B5EF4-FFF2-40B4-BE49-F238E27FC236}">
                <a16:creationId xmlns:a16="http://schemas.microsoft.com/office/drawing/2014/main" id="{7C79BD51-E966-491C-9D97-779E21414F19}"/>
              </a:ext>
            </a:extLst>
          </p:cNvPr>
          <p:cNvCxnSpPr/>
          <p:nvPr/>
        </p:nvCxnSpPr>
        <p:spPr>
          <a:xfrm>
            <a:off x="2843213" y="4221163"/>
            <a:ext cx="0" cy="1944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ok 12">
            <a:extLst>
              <a:ext uri="{FF2B5EF4-FFF2-40B4-BE49-F238E27FC236}">
                <a16:creationId xmlns:a16="http://schemas.microsoft.com/office/drawing/2014/main" id="{42ACD417-87A0-48AE-9E50-4048DA257956}"/>
              </a:ext>
            </a:extLst>
          </p:cNvPr>
          <p:cNvSpPr/>
          <p:nvPr/>
        </p:nvSpPr>
        <p:spPr>
          <a:xfrm>
            <a:off x="2771775" y="6092825"/>
            <a:ext cx="504825" cy="360363"/>
          </a:xfrm>
          <a:prstGeom prst="arc">
            <a:avLst>
              <a:gd name="adj1" fmla="val 12839277"/>
              <a:gd name="adj2" fmla="val 1863736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14" name="Lok 13">
            <a:extLst>
              <a:ext uri="{FF2B5EF4-FFF2-40B4-BE49-F238E27FC236}">
                <a16:creationId xmlns:a16="http://schemas.microsoft.com/office/drawing/2014/main" id="{B4E4EE79-0A3D-4745-AD25-76E328BE87E6}"/>
              </a:ext>
            </a:extLst>
          </p:cNvPr>
          <p:cNvSpPr/>
          <p:nvPr/>
        </p:nvSpPr>
        <p:spPr>
          <a:xfrm>
            <a:off x="2411413" y="6092825"/>
            <a:ext cx="431800" cy="2159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15" name="Lok 14">
            <a:extLst>
              <a:ext uri="{FF2B5EF4-FFF2-40B4-BE49-F238E27FC236}">
                <a16:creationId xmlns:a16="http://schemas.microsoft.com/office/drawing/2014/main" id="{EAA05548-F5A3-43C4-A4CC-02C2F2180172}"/>
              </a:ext>
            </a:extLst>
          </p:cNvPr>
          <p:cNvSpPr/>
          <p:nvPr/>
        </p:nvSpPr>
        <p:spPr>
          <a:xfrm>
            <a:off x="2627313" y="6165850"/>
            <a:ext cx="360362" cy="28733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16" name="Lok 15">
            <a:extLst>
              <a:ext uri="{FF2B5EF4-FFF2-40B4-BE49-F238E27FC236}">
                <a16:creationId xmlns:a16="http://schemas.microsoft.com/office/drawing/2014/main" id="{62CCDC7B-3EF4-4900-8521-EBFAB47878C7}"/>
              </a:ext>
            </a:extLst>
          </p:cNvPr>
          <p:cNvSpPr/>
          <p:nvPr/>
        </p:nvSpPr>
        <p:spPr>
          <a:xfrm>
            <a:off x="2555875" y="6165850"/>
            <a:ext cx="503238" cy="358775"/>
          </a:xfrm>
          <a:prstGeom prst="arc">
            <a:avLst>
              <a:gd name="adj1" fmla="val 10612023"/>
              <a:gd name="adj2" fmla="val 176842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slov 1">
            <a:extLst>
              <a:ext uri="{FF2B5EF4-FFF2-40B4-BE49-F238E27FC236}">
                <a16:creationId xmlns:a16="http://schemas.microsoft.com/office/drawing/2014/main" id="{782D0DCA-BE42-440C-8656-3C627C36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VIRI</a:t>
            </a:r>
          </a:p>
        </p:txBody>
      </p:sp>
      <p:sp>
        <p:nvSpPr>
          <p:cNvPr id="14339" name="Ograda vsebine 2">
            <a:extLst>
              <a:ext uri="{FF2B5EF4-FFF2-40B4-BE49-F238E27FC236}">
                <a16:creationId xmlns:a16="http://schemas.microsoft.com/office/drawing/2014/main" id="{F5D26D1E-D063-441A-8896-D885E6D84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>
                <a:hlinkClick r:id="rId2"/>
              </a:rPr>
              <a:t>http://www.gradovi.net/show.php?id=70</a:t>
            </a:r>
            <a:endParaRPr lang="sl-SI" altLang="sl-SI"/>
          </a:p>
          <a:p>
            <a:r>
              <a:rPr lang="sl-SI" altLang="sl-SI">
                <a:hlinkClick r:id="rId3"/>
              </a:rPr>
              <a:t>http://sl.wikipedia.org/wiki/Ptuj</a:t>
            </a:r>
            <a:endParaRPr lang="sl-SI" altLang="sl-SI"/>
          </a:p>
          <a:p>
            <a:r>
              <a:rPr lang="sl-SI" altLang="sl-SI"/>
              <a:t>Slike google</a:t>
            </a:r>
          </a:p>
          <a:p>
            <a:r>
              <a:rPr lang="sl-SI" altLang="sl-SI">
                <a:hlinkClick r:id="rId4"/>
              </a:rPr>
              <a:t>http://www.arhiv-ptuj.si/Objave/Ostale_publikacije/pecat</a:t>
            </a:r>
            <a:endParaRPr lang="sl-SI" altLang="sl-SI"/>
          </a:p>
          <a:p>
            <a:r>
              <a:rPr lang="sl-SI" altLang="sl-SI">
                <a:hlinkClick r:id="rId5"/>
              </a:rPr>
              <a:t>http://www.ptuj.si/</a:t>
            </a:r>
            <a:endParaRPr lang="sl-SI" altLang="sl-SI"/>
          </a:p>
          <a:p>
            <a:endParaRPr lang="sl-SI" altLang="sl-SI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Slika 9" descr="Note to self">
            <a:extLst>
              <a:ext uri="{FF2B5EF4-FFF2-40B4-BE49-F238E27FC236}">
                <a16:creationId xmlns:a16="http://schemas.microsoft.com/office/drawing/2014/main" id="{53F784DD-EA99-474B-A7D2-29C712791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E9199CED-6863-442B-84EC-FA4ED9CC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3141663"/>
            <a:ext cx="8229600" cy="1143000"/>
          </a:xfrm>
        </p:spPr>
        <p:txBody>
          <a:bodyPr/>
          <a:lstStyle/>
          <a:p>
            <a:r>
              <a:rPr lang="sl-SI" altLang="sl-SI" sz="16600">
                <a:solidFill>
                  <a:srgbClr val="FF0000"/>
                </a:solidFill>
                <a:latin typeface="Chiller" panose="04020404031007020602" pitchFamily="82" charset="0"/>
              </a:rPr>
              <a:t>H</a:t>
            </a:r>
            <a:r>
              <a:rPr lang="sl-SI" altLang="sl-SI" sz="16600">
                <a:solidFill>
                  <a:srgbClr val="FFC000"/>
                </a:solidFill>
                <a:latin typeface="Chiller" panose="04020404031007020602" pitchFamily="82" charset="0"/>
              </a:rPr>
              <a:t>V</a:t>
            </a:r>
            <a:r>
              <a:rPr lang="sl-SI" altLang="sl-SI" sz="16600">
                <a:solidFill>
                  <a:srgbClr val="92D050"/>
                </a:solidFill>
                <a:latin typeface="Chiller" panose="04020404031007020602" pitchFamily="82" charset="0"/>
              </a:rPr>
              <a:t>A</a:t>
            </a:r>
            <a:r>
              <a:rPr lang="sl-SI" altLang="sl-SI" sz="16600">
                <a:solidFill>
                  <a:srgbClr val="00B0F0"/>
                </a:solidFill>
                <a:latin typeface="Chiller" panose="04020404031007020602" pitchFamily="82" charset="0"/>
              </a:rPr>
              <a:t>L</a:t>
            </a:r>
            <a:r>
              <a:rPr lang="sl-SI" altLang="sl-SI" sz="16600">
                <a:solidFill>
                  <a:srgbClr val="0070C0"/>
                </a:solidFill>
                <a:latin typeface="Chiller" panose="04020404031007020602" pitchFamily="82" charset="0"/>
              </a:rPr>
              <a:t>A</a:t>
            </a:r>
            <a:r>
              <a:rPr lang="sl-SI" altLang="sl-SI" sz="16600">
                <a:solidFill>
                  <a:srgbClr val="7030A0"/>
                </a:solidFill>
                <a:latin typeface="Chiller" panose="04020404031007020602" pitchFamily="82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0D850119-BC6E-48F8-A6D3-5B1ED013C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2" t="31155" r="36855" b="29369"/>
          <a:stretch>
            <a:fillRect/>
          </a:stretch>
        </p:blipFill>
        <p:spPr bwMode="auto">
          <a:xfrm>
            <a:off x="323850" y="1412875"/>
            <a:ext cx="54006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slov 1">
            <a:extLst>
              <a:ext uri="{FF2B5EF4-FFF2-40B4-BE49-F238E27FC236}">
                <a16:creationId xmlns:a16="http://schemas.microsoft.com/office/drawing/2014/main" id="{34DCFB2D-9D7B-4E30-9F51-30E11E6FD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LEGA</a:t>
            </a:r>
          </a:p>
        </p:txBody>
      </p:sp>
      <p:pic>
        <p:nvPicPr>
          <p:cNvPr id="3076" name="Ograda vsebine 3">
            <a:extLst>
              <a:ext uri="{FF2B5EF4-FFF2-40B4-BE49-F238E27FC236}">
                <a16:creationId xmlns:a16="http://schemas.microsoft.com/office/drawing/2014/main" id="{755D944F-C172-44A9-9FEC-6EEDACE821F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4" t="28571" r="21529" b="9773"/>
          <a:stretch>
            <a:fillRect/>
          </a:stretch>
        </p:blipFill>
        <p:spPr>
          <a:xfrm>
            <a:off x="5435600" y="2708275"/>
            <a:ext cx="3168650" cy="3833813"/>
          </a:xfrm>
        </p:spPr>
      </p:pic>
      <p:cxnSp>
        <p:nvCxnSpPr>
          <p:cNvPr id="7" name="Raven puščični konektor 6">
            <a:extLst>
              <a:ext uri="{FF2B5EF4-FFF2-40B4-BE49-F238E27FC236}">
                <a16:creationId xmlns:a16="http://schemas.microsoft.com/office/drawing/2014/main" id="{D404C80D-0416-4B50-A0DA-236ABA3ED9F2}"/>
              </a:ext>
            </a:extLst>
          </p:cNvPr>
          <p:cNvCxnSpPr/>
          <p:nvPr/>
        </p:nvCxnSpPr>
        <p:spPr>
          <a:xfrm>
            <a:off x="4643438" y="2708275"/>
            <a:ext cx="649287" cy="576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slov 1">
            <a:extLst>
              <a:ext uri="{FF2B5EF4-FFF2-40B4-BE49-F238E27FC236}">
                <a16:creationId xmlns:a16="http://schemas.microsoft.com/office/drawing/2014/main" id="{907D2709-15B3-47EC-851E-25C64603E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NASTANEK GRBA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87D9E03E-8291-4AB8-819F-D90006B80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067550" cy="3484563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Od 1237 do oktobra leta 1400 poenostavljal: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 - 1237: sv. Jurij na konju - pečat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- 1380: sv. Jurij, lesena plastika s križem na prsih - pečat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- 1486: sv. Jurij brez konja ubija zmaja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- 1551: kamniti grb iz mestnih Ogrskih vrat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- 1555: sodni meč mestnega sodnika z upodobitvijo sv. Jurija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 - 1567: opis grba: </a:t>
            </a:r>
            <a:r>
              <a:rPr lang="sl-SI" b="1" dirty="0"/>
              <a:t>grbovno polje je bele barve z vrisanim rdečim križem</a:t>
            </a:r>
            <a:r>
              <a:rPr lang="sl-SI" dirty="0"/>
              <a:t> </a:t>
            </a:r>
          </a:p>
        </p:txBody>
      </p:sp>
      <p:pic>
        <p:nvPicPr>
          <p:cNvPr id="1026" name="Picture 2" descr="http://www.arhiv-ptuj.si/datoteke/slike/pecat.jpg">
            <a:extLst>
              <a:ext uri="{FF2B5EF4-FFF2-40B4-BE49-F238E27FC236}">
                <a16:creationId xmlns:a16="http://schemas.microsoft.com/office/drawing/2014/main" id="{CAAC8977-3B1B-4CF9-B3DF-80B270BE6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292600"/>
            <a:ext cx="28194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slov 1">
            <a:extLst>
              <a:ext uri="{FF2B5EF4-FFF2-40B4-BE49-F238E27FC236}">
                <a16:creationId xmlns:a16="http://schemas.microsoft.com/office/drawing/2014/main" id="{8A37B96E-199F-4AF4-9A0B-45C1F829B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PTUJSKI GRB </a:t>
            </a:r>
          </a:p>
        </p:txBody>
      </p:sp>
      <p:pic>
        <p:nvPicPr>
          <p:cNvPr id="4" name="Ograda vsebine 3" descr="http://www.slo-link.si/nove%20slike%20slolink/Ptuj_grb.gif">
            <a:extLst>
              <a:ext uri="{FF2B5EF4-FFF2-40B4-BE49-F238E27FC236}">
                <a16:creationId xmlns:a16="http://schemas.microsoft.com/office/drawing/2014/main" id="{F57EE529-9C9F-4E4A-BB84-1F25AB58C92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425" y="2492375"/>
            <a:ext cx="2189163" cy="3024188"/>
          </a:xfrm>
        </p:spPr>
      </p:pic>
      <p:pic>
        <p:nvPicPr>
          <p:cNvPr id="2050" name="Picture 2" descr="http://www.arhiv-ptuj.si/datoteke/slike/ptujski_grb.jpg">
            <a:extLst>
              <a:ext uri="{FF2B5EF4-FFF2-40B4-BE49-F238E27FC236}">
                <a16:creationId xmlns:a16="http://schemas.microsoft.com/office/drawing/2014/main" id="{CD0B113E-B2A3-4C9D-932B-0275CAE3B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r="6438" b="2695"/>
          <a:stretch>
            <a:fillRect/>
          </a:stretch>
        </p:blipFill>
        <p:spPr bwMode="auto">
          <a:xfrm>
            <a:off x="900113" y="2205038"/>
            <a:ext cx="30575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esna puščica 5">
            <a:extLst>
              <a:ext uri="{FF2B5EF4-FFF2-40B4-BE49-F238E27FC236}">
                <a16:creationId xmlns:a16="http://schemas.microsoft.com/office/drawing/2014/main" id="{DEC9A503-0BEB-4F26-9332-A9DF8938138B}"/>
              </a:ext>
            </a:extLst>
          </p:cNvPr>
          <p:cNvSpPr/>
          <p:nvPr/>
        </p:nvSpPr>
        <p:spPr>
          <a:xfrm>
            <a:off x="4211638" y="3429000"/>
            <a:ext cx="1368425" cy="100806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slov 1">
            <a:extLst>
              <a:ext uri="{FF2B5EF4-FFF2-40B4-BE49-F238E27FC236}">
                <a16:creationId xmlns:a16="http://schemas.microsoft.com/office/drawing/2014/main" id="{FC2CE8FD-339D-43A2-B966-3E64C5463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IME</a:t>
            </a:r>
          </a:p>
        </p:txBody>
      </p:sp>
      <p:sp>
        <p:nvSpPr>
          <p:cNvPr id="6147" name="Ograda vsebine 2">
            <a:extLst>
              <a:ext uri="{FF2B5EF4-FFF2-40B4-BE49-F238E27FC236}">
                <a16:creationId xmlns:a16="http://schemas.microsoft.com/office/drawing/2014/main" id="{703023BB-8042-4CCF-AB44-FCEB02EB0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Iz leta 103</a:t>
            </a:r>
          </a:p>
          <a:p>
            <a:r>
              <a:rPr lang="sl-SI" altLang="sl-SI"/>
              <a:t>Cesar Trajan</a:t>
            </a:r>
          </a:p>
          <a:p>
            <a:r>
              <a:rPr lang="sl-SI" altLang="sl-SI"/>
              <a:t>Iz naselja naredil mesto</a:t>
            </a:r>
          </a:p>
          <a:p>
            <a:r>
              <a:rPr lang="sl-SI" altLang="sl-SI"/>
              <a:t>Colonia Ulpia Traiana Poetovio</a:t>
            </a:r>
          </a:p>
          <a:p>
            <a:r>
              <a:rPr lang="sl-SI" altLang="sl-SI"/>
              <a:t>Latinsko ime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369FEF7-D05D-4CBC-ABF3-1CD9B7674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3" t="9399" r="27463" b="16917"/>
          <a:stretch>
            <a:fillRect/>
          </a:stretch>
        </p:blipFill>
        <p:spPr bwMode="auto">
          <a:xfrm>
            <a:off x="3563938" y="3933825"/>
            <a:ext cx="5049837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44D74C3-1375-4263-9468-8BFE23E4EC6A}"/>
              </a:ext>
            </a:extLst>
          </p:cNvPr>
          <p:cNvSpPr txBox="1"/>
          <p:nvPr/>
        </p:nvSpPr>
        <p:spPr>
          <a:xfrm>
            <a:off x="6300788" y="1916113"/>
            <a:ext cx="1871662" cy="647700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dirty="0" err="1">
                <a:solidFill>
                  <a:schemeClr val="accent1"/>
                </a:solidFill>
              </a:rPr>
              <a:t>Poetovio</a:t>
            </a:r>
            <a:r>
              <a:rPr lang="sl-SI" dirty="0">
                <a:solidFill>
                  <a:schemeClr val="accent1"/>
                </a:solidFill>
              </a:rPr>
              <a:t> = Ptuj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slov 1">
            <a:extLst>
              <a:ext uri="{FF2B5EF4-FFF2-40B4-BE49-F238E27FC236}">
                <a16:creationId xmlns:a16="http://schemas.microsoft.com/office/drawing/2014/main" id="{BC63E06E-598C-48E4-992A-C29E43037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POSELITEV MESTA</a:t>
            </a:r>
          </a:p>
        </p:txBody>
      </p:sp>
      <p:sp>
        <p:nvSpPr>
          <p:cNvPr id="7171" name="Ograda vsebine 2">
            <a:extLst>
              <a:ext uri="{FF2B5EF4-FFF2-40B4-BE49-F238E27FC236}">
                <a16:creationId xmlns:a16="http://schemas.microsoft.com/office/drawing/2014/main" id="{1D2254DF-6F5F-4CB9-A506-2727ABE95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Kamena doba</a:t>
            </a:r>
          </a:p>
          <a:p>
            <a:r>
              <a:rPr lang="sl-SI" altLang="sl-SI"/>
              <a:t>Pozna železna doba – Kelti</a:t>
            </a:r>
          </a:p>
          <a:p>
            <a:r>
              <a:rPr lang="sl-SI" altLang="sl-SI"/>
              <a:t>Rimljani – v 1. stol. mesto naselili na desnem bregu Drave;kasneje tudi levega</a:t>
            </a:r>
          </a:p>
          <a:p>
            <a:r>
              <a:rPr lang="sl-SI" altLang="sl-SI"/>
              <a:t>V času Rimljanov večji od Londona in Dunaja</a:t>
            </a:r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16E0359-C67E-40B7-B183-E9E365D64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9" t="7841" r="29199" b="31360"/>
          <a:stretch>
            <a:fillRect/>
          </a:stretch>
        </p:blipFill>
        <p:spPr bwMode="auto">
          <a:xfrm>
            <a:off x="3492500" y="4437063"/>
            <a:ext cx="4392613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Slika 4" descr="http://upload.wikimedia.org/wikipedia/commons/thumb/0/0e/Ptuj_en_1681.PNG/250px-Ptuj_en_1681.PNG">
            <a:hlinkClick r:id="rId3"/>
            <a:extLst>
              <a:ext uri="{FF2B5EF4-FFF2-40B4-BE49-F238E27FC236}">
                <a16:creationId xmlns:a16="http://schemas.microsoft.com/office/drawing/2014/main" id="{6585387A-DB88-418C-9FA0-B19DC54B0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941888"/>
            <a:ext cx="237648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slov 1">
            <a:extLst>
              <a:ext uri="{FF2B5EF4-FFF2-40B4-BE49-F238E27FC236}">
                <a16:creationId xmlns:a16="http://schemas.microsoft.com/office/drawing/2014/main" id="{44EFFB4A-D72A-4958-AC65-557E517C3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KURENTI</a:t>
            </a:r>
          </a:p>
        </p:txBody>
      </p:sp>
      <p:pic>
        <p:nvPicPr>
          <p:cNvPr id="4" name="Ograda vsebine 3" descr="Kurenti">
            <a:extLst>
              <a:ext uri="{FF2B5EF4-FFF2-40B4-BE49-F238E27FC236}">
                <a16:creationId xmlns:a16="http://schemas.microsoft.com/office/drawing/2014/main" id="{65764CED-1883-4ED4-852E-D7B685CE4EA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1844675"/>
            <a:ext cx="4392613" cy="3527425"/>
          </a:xfr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slov 1">
            <a:extLst>
              <a:ext uri="{FF2B5EF4-FFF2-40B4-BE49-F238E27FC236}">
                <a16:creationId xmlns:a16="http://schemas.microsoft.com/office/drawing/2014/main" id="{095AA875-ADA3-48EF-865F-33E7E3E33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ARHEOLOŠKE NAJDBE</a:t>
            </a:r>
          </a:p>
        </p:txBody>
      </p:sp>
      <p:pic>
        <p:nvPicPr>
          <p:cNvPr id="4" name="Ograda vsebine 3" descr="Arheološko najdišče Spodnje Hoče">
            <a:hlinkClick r:id="rId2"/>
            <a:extLst>
              <a:ext uri="{FF2B5EF4-FFF2-40B4-BE49-F238E27FC236}">
                <a16:creationId xmlns:a16="http://schemas.microsoft.com/office/drawing/2014/main" id="{16C8F750-FD83-42FA-A5AF-663A682D29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916113"/>
            <a:ext cx="1504950" cy="2000250"/>
          </a:xfrm>
        </p:spPr>
      </p:pic>
      <p:sp>
        <p:nvSpPr>
          <p:cNvPr id="9220" name="PoljeZBesedilom 4">
            <a:extLst>
              <a:ext uri="{FF2B5EF4-FFF2-40B4-BE49-F238E27FC236}">
                <a16:creationId xmlns:a16="http://schemas.microsoft.com/office/drawing/2014/main" id="{B904A0B5-3C20-4D3D-A882-808CC6308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4005263"/>
            <a:ext cx="19446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b="1"/>
              <a:t>GLINENA POSODA</a:t>
            </a:r>
          </a:p>
          <a:p>
            <a:r>
              <a:rPr lang="sl-SI" altLang="sl-SI"/>
              <a:t>Najdišče: na grajskem griču</a:t>
            </a:r>
          </a:p>
        </p:txBody>
      </p:sp>
      <p:sp>
        <p:nvSpPr>
          <p:cNvPr id="9221" name="PoljeZBesedilom 5">
            <a:extLst>
              <a:ext uri="{FF2B5EF4-FFF2-40B4-BE49-F238E27FC236}">
                <a16:creationId xmlns:a16="http://schemas.microsoft.com/office/drawing/2014/main" id="{8FFEB742-9200-4C53-A656-61807363E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1989138"/>
            <a:ext cx="490378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Char char="-"/>
            </a:pPr>
            <a:r>
              <a:rPr lang="sl-SI" altLang="sl-SI" sz="2000"/>
              <a:t> Bronasti novec rimskega cesarja Nerona</a:t>
            </a:r>
          </a:p>
          <a:p>
            <a:pPr>
              <a:buFontTx/>
              <a:buChar char="-"/>
            </a:pPr>
            <a:r>
              <a:rPr lang="pl-PL" altLang="sl-SI" sz="2000"/>
              <a:t> Srebrna sponka z vidno ornamentiko</a:t>
            </a:r>
          </a:p>
          <a:p>
            <a:pPr>
              <a:buFontTx/>
              <a:buChar char="-"/>
            </a:pPr>
            <a:r>
              <a:rPr lang="pl-PL" altLang="sl-SI" sz="2000"/>
              <a:t> Kamnite sekire</a:t>
            </a:r>
          </a:p>
          <a:p>
            <a:pPr>
              <a:buFontTx/>
              <a:buChar char="-"/>
            </a:pPr>
            <a:r>
              <a:rPr lang="pl-PL" altLang="sl-SI" sz="2000"/>
              <a:t> ...</a:t>
            </a:r>
          </a:p>
          <a:p>
            <a:endParaRPr lang="sl-SI" altLang="sl-SI" sz="2000"/>
          </a:p>
          <a:p>
            <a:endParaRPr lang="sl-SI" altLang="sl-SI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slov 1">
            <a:extLst>
              <a:ext uri="{FF2B5EF4-FFF2-40B4-BE49-F238E27FC236}">
                <a16:creationId xmlns:a16="http://schemas.microsoft.com/office/drawing/2014/main" id="{F23AFBE5-604E-497F-B614-02C1503F9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POMEMBNE STAVBE</a:t>
            </a:r>
          </a:p>
        </p:txBody>
      </p:sp>
      <p:pic>
        <p:nvPicPr>
          <p:cNvPr id="6" name="photoBig" descr="Dominikanski samostan na Ptuju, Maribor in Pohorje z okolico">
            <a:extLst>
              <a:ext uri="{FF2B5EF4-FFF2-40B4-BE49-F238E27FC236}">
                <a16:creationId xmlns:a16="http://schemas.microsoft.com/office/drawing/2014/main" id="{0AFEADA8-8A5A-4270-ACA2-133850235D7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628775"/>
            <a:ext cx="2303462" cy="1800225"/>
          </a:xfr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0C37EA1-94E9-4B92-A2F0-D01FA9D11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429000"/>
            <a:ext cx="2393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/>
              <a:t>Dominikanski samostan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F6CCD1C-4349-40F5-BE0E-A03C3CA8E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1" t="26094" r="34364" b="57124"/>
          <a:stretch>
            <a:fillRect/>
          </a:stretch>
        </p:blipFill>
        <p:spPr bwMode="auto">
          <a:xfrm>
            <a:off x="539750" y="3933825"/>
            <a:ext cx="2303463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6CB0FAFB-8E7F-433F-B321-FED5E3A37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516563"/>
            <a:ext cx="2138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/>
              <a:t>Minoritski samostan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A6EFCA95-B1BA-4674-BED9-D2D648030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7" t="23691" r="27876" b="16141"/>
          <a:stretch>
            <a:fillRect/>
          </a:stretch>
        </p:blipFill>
        <p:spPr bwMode="auto">
          <a:xfrm>
            <a:off x="3708400" y="1341438"/>
            <a:ext cx="1682750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E4112FB6-4328-4978-A860-74334E10E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4581525"/>
            <a:ext cx="1373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/>
              <a:t>Mestni stolp</a:t>
            </a:r>
          </a:p>
        </p:txBody>
      </p:sp>
      <p:pic>
        <p:nvPicPr>
          <p:cNvPr id="12" name="Slika 11" descr="http://www.slovenia.info/pictures/TB_attractions/1/2005/mestnaweb_60572.jpg">
            <a:hlinkClick r:id="rId5"/>
            <a:extLst>
              <a:ext uri="{FF2B5EF4-FFF2-40B4-BE49-F238E27FC236}">
                <a16:creationId xmlns:a16="http://schemas.microsoft.com/office/drawing/2014/main" id="{E534169A-BAF6-4BCD-8CD6-1A4693DD3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213100"/>
            <a:ext cx="3144837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B8A51837-4959-4E47-91AF-C5839F2CB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5516563"/>
            <a:ext cx="1346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/>
              <a:t>Mestna hiša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theme/theme1.xml><?xml version="1.0" encoding="utf-8"?>
<a:theme xmlns:a="http://schemas.openxmlformats.org/drawingml/2006/main" name="Officeova tema">
  <a:themeElements>
    <a:clrScheme name="Po meri 1">
      <a:dk1>
        <a:srgbClr val="000000"/>
      </a:dk1>
      <a:lt1>
        <a:srgbClr val="92D050"/>
      </a:lt1>
      <a:dk2>
        <a:srgbClr val="92D050"/>
      </a:dk2>
      <a:lt2>
        <a:srgbClr val="92D05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238</Words>
  <Application>Microsoft Office PowerPoint</Application>
  <PresentationFormat>On-screen Show (4:3)</PresentationFormat>
  <Paragraphs>55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Algerian</vt:lpstr>
      <vt:lpstr>Arial</vt:lpstr>
      <vt:lpstr>Calibri</vt:lpstr>
      <vt:lpstr>Chiller</vt:lpstr>
      <vt:lpstr>Officeova tema</vt:lpstr>
      <vt:lpstr>PTUJ</vt:lpstr>
      <vt:lpstr>LEGA</vt:lpstr>
      <vt:lpstr>NASTANEK GRBA</vt:lpstr>
      <vt:lpstr>PTUJSKI GRB </vt:lpstr>
      <vt:lpstr>IME</vt:lpstr>
      <vt:lpstr>POSELITEV MESTA</vt:lpstr>
      <vt:lpstr>KURENTI</vt:lpstr>
      <vt:lpstr>ARHEOLOŠKE NAJDBE</vt:lpstr>
      <vt:lpstr>POMEMBNE STAVBE</vt:lpstr>
      <vt:lpstr>SPOMENIKI</vt:lpstr>
      <vt:lpstr>MESTO DANES</vt:lpstr>
      <vt:lpstr>VPRAŠANJA</vt:lpstr>
      <vt:lpstr>VIRI</vt:lpstr>
      <vt:lpstr>HVALA!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2019-05-31T08:40:54Z</dcterms:created>
  <dcterms:modified xsi:type="dcterms:W3CDTF">2019-05-31T08:40:54Z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